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sldIdLst>
    <p:sldId id="263" r:id="rId2"/>
    <p:sldId id="260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7688"/>
    <a:srgbClr val="5E889D"/>
    <a:srgbClr val="94B0BE"/>
    <a:srgbClr val="4E372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8"/>
    <p:restoredTop sz="94698"/>
  </p:normalViewPr>
  <p:slideViewPr>
    <p:cSldViewPr>
      <p:cViewPr varScale="1">
        <p:scale>
          <a:sx n="124" d="100"/>
          <a:sy n="124" d="100"/>
        </p:scale>
        <p:origin x="112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 altLang="x-non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 altLang="x-non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x-none"/>
              <a:t>Click to edit Master text styles</a:t>
            </a:r>
          </a:p>
          <a:p>
            <a:pPr lvl="1"/>
            <a:r>
              <a:rPr lang="en-AU" altLang="x-none"/>
              <a:t>Second level</a:t>
            </a:r>
          </a:p>
          <a:p>
            <a:pPr lvl="2"/>
            <a:r>
              <a:rPr lang="en-AU" altLang="x-none"/>
              <a:t>Third level</a:t>
            </a:r>
          </a:p>
          <a:p>
            <a:pPr lvl="3"/>
            <a:r>
              <a:rPr lang="en-AU" altLang="x-none"/>
              <a:t>Fourth level</a:t>
            </a:r>
          </a:p>
          <a:p>
            <a:pPr lvl="4"/>
            <a:r>
              <a:rPr lang="en-AU" altLang="x-none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 altLang="x-non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C604BE-0F0D-D04A-8219-1C702BFC3B16}" type="slidenum">
              <a:rPr lang="en-AU" altLang="x-none"/>
              <a:pPr/>
              <a:t>‹#›</a:t>
            </a:fld>
            <a:endParaRPr lang="en-A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43EA09-E4D9-3F49-9BA8-B447F6E8EEE0}" type="slidenum">
              <a:rPr lang="en-AU" altLang="x-none"/>
              <a:pPr/>
              <a:t>2</a:t>
            </a:fld>
            <a:endParaRPr lang="en-AU" altLang="x-none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AU" altLang="x-none" noProof="0"/>
              <a:t>Click to edit Master subtitle style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endParaRPr lang="en-AU" altLang="x-none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F3E6DF8-AF08-4E4B-9CA5-1234BCB0AB19}" type="slidenum">
              <a:rPr lang="en-AU" altLang="x-none"/>
              <a:pPr/>
              <a:t>‹#›</a:t>
            </a:fld>
            <a:endParaRPr lang="en-AU" altLang="x-none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x-none" altLang="x-none"/>
          </a:p>
        </p:txBody>
      </p:sp>
      <p:pic>
        <p:nvPicPr>
          <p:cNvPr id="8201" name="Picture 9" descr="ANU_LOGO_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AU" altLang="x-none" noProof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FC6BB-8C27-F94A-91F2-E83A92A465D1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579714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7EAC1-25B4-6649-AB5D-4B7E84931DA7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92955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24F7C-11E0-8C43-95D0-813906CF76BC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6281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DB8171-D680-7343-8453-43227B20E101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56283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817F97-46B2-A643-88E5-074E7847BE3C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202056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BDD000-5D8E-4740-8C73-50BC10866A03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544457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A8E7A-4098-AB4E-8356-97C0B71B5837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0685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A26A6-4122-6144-85F0-3BBCE759E0C0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232558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AF67C-1848-A64D-A1D8-DC5EA66A4258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97835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CE8A18-DF49-B248-B740-D51F7349A537}" type="slidenum">
              <a:rPr lang="en-AU" altLang="x-none"/>
              <a:pPr/>
              <a:t>‹#›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2128390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x-non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x-none"/>
              <a:t>Click to edit Master text styles</a:t>
            </a:r>
          </a:p>
          <a:p>
            <a:pPr lvl="1"/>
            <a:r>
              <a:rPr lang="en-AU" altLang="x-none"/>
              <a:t>Second level</a:t>
            </a:r>
          </a:p>
          <a:p>
            <a:pPr lvl="2"/>
            <a:r>
              <a:rPr lang="en-AU" altLang="x-none"/>
              <a:t>Third level</a:t>
            </a:r>
          </a:p>
          <a:p>
            <a:pPr lvl="3"/>
            <a:r>
              <a:rPr lang="en-AU" altLang="x-none"/>
              <a:t>Fourth level</a:t>
            </a:r>
          </a:p>
          <a:p>
            <a:pPr lvl="4"/>
            <a:r>
              <a:rPr lang="en-AU" altLang="x-non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AU" altLang="x-non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AU" altLang="x-none"/>
              <a:t>Footer text goes in here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600C36-DE0C-DF4C-AAF5-1561733FE351}" type="slidenum">
              <a:rPr lang="en-AU" altLang="x-none"/>
              <a:pPr/>
              <a:t>‹#›</a:t>
            </a:fld>
            <a:endParaRPr lang="en-AU" altLang="x-none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x-none" altLang="x-none"/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52768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volunteerfirefighters.org.au/nsw-rfs-volunteers-risk-prosecution-without-support-assistanc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8313" y="1639799"/>
            <a:ext cx="8207375" cy="1200329"/>
          </a:xfrm>
        </p:spPr>
        <p:txBody>
          <a:bodyPr/>
          <a:lstStyle/>
          <a:p>
            <a:r>
              <a:rPr lang="en-AU" dirty="0"/>
              <a:t>Volunteers before the courts – when and why?</a:t>
            </a:r>
            <a:endParaRPr lang="x-none" altLang="x-none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2000548"/>
          </a:xfrm>
        </p:spPr>
        <p:txBody>
          <a:bodyPr/>
          <a:lstStyle/>
          <a:p>
            <a:r>
              <a:rPr lang="en-AU" altLang="x-none" b="1" dirty="0"/>
              <a:t>Dr Michael Eburn</a:t>
            </a:r>
          </a:p>
          <a:p>
            <a:r>
              <a:rPr lang="en-AU" altLang="x-none" sz="2000" dirty="0"/>
              <a:t>Associate Professor</a:t>
            </a:r>
          </a:p>
          <a:p>
            <a:r>
              <a:rPr lang="en-AU" altLang="x-none" sz="2000" dirty="0"/>
              <a:t>School of Legal Practice</a:t>
            </a:r>
          </a:p>
          <a:p>
            <a:r>
              <a:rPr lang="en-AU" altLang="x-none" sz="2000" dirty="0"/>
              <a:t>ANU College of Law</a:t>
            </a:r>
          </a:p>
          <a:p>
            <a:r>
              <a:rPr lang="en-AU" altLang="x-none" sz="2000" dirty="0"/>
              <a:t>CANBERRA</a:t>
            </a:r>
            <a:endParaRPr lang="x-none" altLang="x-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E221-151F-0449-8E81-A7E6796DBECA}" type="slidenum">
              <a:rPr lang="en-AU" altLang="x-none"/>
              <a:pPr/>
              <a:t>2</a:t>
            </a:fld>
            <a:endParaRPr lang="en-AU" altLang="x-none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x-none" dirty="0"/>
              <a:t>Volunteers are rarely before the courts</a:t>
            </a:r>
            <a:endParaRPr lang="x-none" altLang="x-none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x-none" dirty="0"/>
              <a:t>There are no cases of emergency service volunteers being personally sued.</a:t>
            </a:r>
          </a:p>
          <a:p>
            <a:r>
              <a:rPr lang="en-AU" altLang="x-none" dirty="0"/>
              <a:t>Agencies have been sued for the actions of their volunteers – </a:t>
            </a:r>
            <a:r>
              <a:rPr lang="en-AU" altLang="x-none" i="1" dirty="0" err="1"/>
              <a:t>Goodhue</a:t>
            </a:r>
            <a:r>
              <a:rPr lang="en-AU" altLang="x-none" i="1" dirty="0"/>
              <a:t> v Volunteer Marine Rescue Association Incorporated</a:t>
            </a:r>
            <a:r>
              <a:rPr lang="en-AU" altLang="x-none" dirty="0"/>
              <a:t> [2015] QCA 234.  </a:t>
            </a:r>
            <a:r>
              <a:rPr lang="en-AU" altLang="x-none" dirty="0" smtClean="0"/>
              <a:t>Vicarious liability was never in doubt.</a:t>
            </a:r>
            <a:endParaRPr lang="x-none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23F5F-29D5-AC47-97EA-E9AF3B5C6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Inquiries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5C17E-A251-6041-A1F5-F38E27C4E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Volunteers may give evidence and be asked to explain why they made decisions that they </a:t>
            </a:r>
            <a:r>
              <a:rPr lang="en-US" dirty="0" smtClean="0"/>
              <a:t>made but being </a:t>
            </a:r>
            <a:r>
              <a:rPr lang="en-US" dirty="0"/>
              <a:t>asked does not mean you don’t have an answer.</a:t>
            </a:r>
          </a:p>
          <a:p>
            <a:r>
              <a:rPr lang="en-US" dirty="0"/>
              <a:t>Inquiries can’t determine legal rights or wrongs.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59854-A363-6E44-90CE-6B1C1E3DB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3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45191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73FAE-6544-7840-A0DD-8220EC84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Criminal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11533-9507-4C4D-9E24-CC82F5FFF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different</a:t>
            </a:r>
            <a:r>
              <a:rPr lang="en-US" dirty="0" smtClean="0"/>
              <a:t>.  Criminal </a:t>
            </a:r>
            <a:r>
              <a:rPr lang="en-US" dirty="0"/>
              <a:t>liability is personal, it can’t be passed to the agency.</a:t>
            </a:r>
          </a:p>
          <a:p>
            <a:r>
              <a:rPr lang="en-US" dirty="0"/>
              <a:t>Not all criminal offences require proof of </a:t>
            </a:r>
            <a:r>
              <a:rPr lang="en-US" i="1" dirty="0"/>
              <a:t>intent</a:t>
            </a:r>
            <a:r>
              <a:rPr lang="en-US" dirty="0"/>
              <a:t> to cause harm.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BFDA1-6C94-894B-B222-C292A5D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4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392755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4713A-DEA2-404C-B848-3ABF07C65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R v Wells </a:t>
            </a:r>
            <a:r>
              <a:rPr lang="en-AU" dirty="0"/>
              <a:t>[2016] NSWDC 169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5C2DD-0958-1B4E-994B-EC5774579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Mr</a:t>
            </a:r>
            <a:r>
              <a:rPr lang="en-US" dirty="0"/>
              <a:t> Wells was originally charged with dangerous driving causing death.  </a:t>
            </a:r>
          </a:p>
          <a:p>
            <a:r>
              <a:rPr lang="en-US" dirty="0"/>
              <a:t>He was acquitted by the jury. </a:t>
            </a:r>
          </a:p>
          <a:p>
            <a:r>
              <a:rPr lang="en-US" dirty="0"/>
              <a:t>The Crown proceeded with back up charges of negligent driving causing death and making a </a:t>
            </a:r>
            <a:r>
              <a:rPr lang="en-US" dirty="0" err="1"/>
              <a:t>u-turn</a:t>
            </a:r>
            <a:r>
              <a:rPr lang="en-US" dirty="0"/>
              <a:t> without giving 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2E89E-AD2E-3F44-AFA0-D3978A3A2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5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23107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322D2-8A7A-EB4F-BFD5-A2A52A5B5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happened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5EE94-F502-5D40-8B91-990692893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brigade responded to a hazmat incident (spilled orange juice).</a:t>
            </a:r>
          </a:p>
          <a:p>
            <a:r>
              <a:rPr lang="en-US" dirty="0"/>
              <a:t>The accused and one other were called to an MVA.  They attended the MVA and were returning to collect the crew at the initial incident site.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61200-557A-8644-9580-E764AE151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6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80185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3A0BD-ADCE-094A-8FA0-F09FFD61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u-turn</a:t>
            </a:r>
            <a:r>
              <a:rPr lang="en-US" dirty="0"/>
              <a:t> (at [8]):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7A757-7FE6-934D-B003-F33860167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“He thus drove along the F3 southbound until he reached U-turn bay 10. He decided that he would perform a U-turn through that gap in the median divide. There was a sign at the U-Turn bay which said </a:t>
            </a:r>
            <a:r>
              <a:rPr lang="en-AU" i="1" dirty="0"/>
              <a:t>“no U-turn”</a:t>
            </a:r>
            <a:r>
              <a:rPr lang="en-AU" dirty="0"/>
              <a:t> but a supplementary sign positioned underneath said </a:t>
            </a:r>
            <a:r>
              <a:rPr lang="en-AU" i="1" dirty="0"/>
              <a:t>“Police, RTA, NRMA and emergency vehicles excepted”.”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C8A10-A8C0-804B-A7E7-016894A30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7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10171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DF339-A749-0542-B604-3975A298F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accident: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39FC8-A04A-5042-8DE2-FB3548ACE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8</a:t>
            </a:fld>
            <a:endParaRPr lang="en-AU" altLang="x-none"/>
          </a:p>
        </p:txBody>
      </p:sp>
      <p:pic>
        <p:nvPicPr>
          <p:cNvPr id="1026" name="Picture 2" descr="Point 1">
            <a:extLst>
              <a:ext uri="{FF2B5EF4-FFF2-40B4-BE49-F238E27FC236}">
                <a16:creationId xmlns:a16="http://schemas.microsoft.com/office/drawing/2014/main" id="{E41EE413-18A1-664A-88B4-3FBEDF1B5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8512"/>
            <a:ext cx="9144000" cy="437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59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DF339-A749-0542-B604-3975A298F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accident: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39FC8-A04A-5042-8DE2-FB3548ACE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9</a:t>
            </a:fld>
            <a:endParaRPr lang="en-AU" altLang="x-none"/>
          </a:p>
        </p:txBody>
      </p:sp>
      <p:pic>
        <p:nvPicPr>
          <p:cNvPr id="2050" name="Picture 2" descr="Point 2">
            <a:extLst>
              <a:ext uri="{FF2B5EF4-FFF2-40B4-BE49-F238E27FC236}">
                <a16:creationId xmlns:a16="http://schemas.microsoft.com/office/drawing/2014/main" id="{A8EF4245-1D2E-A54F-AC4B-F7D8B7DEF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2199"/>
            <a:ext cx="9144000" cy="475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0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DF339-A749-0542-B604-3975A298F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accident: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39FC8-A04A-5042-8DE2-FB3548ACE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10</a:t>
            </a:fld>
            <a:endParaRPr lang="en-AU" altLang="x-none"/>
          </a:p>
        </p:txBody>
      </p:sp>
      <p:pic>
        <p:nvPicPr>
          <p:cNvPr id="3076" name="Picture 4" descr="Point 3">
            <a:extLst>
              <a:ext uri="{FF2B5EF4-FFF2-40B4-BE49-F238E27FC236}">
                <a16:creationId xmlns:a16="http://schemas.microsoft.com/office/drawing/2014/main" id="{FD73961B-5AD4-4246-90D4-BD3CC904B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96" y="1709961"/>
            <a:ext cx="914400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26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791617"/>
          </a:xfrm>
        </p:spPr>
        <p:txBody>
          <a:bodyPr/>
          <a:lstStyle/>
          <a:p>
            <a:r>
              <a:rPr lang="en-AU" dirty="0" smtClean="0"/>
              <a:t>“The </a:t>
            </a:r>
            <a:r>
              <a:rPr lang="en-AU" dirty="0"/>
              <a:t>accused was negligent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/>
          <a:lstStyle/>
          <a:p>
            <a:pPr marL="0" indent="0">
              <a:buNone/>
            </a:pPr>
            <a:r>
              <a:rPr lang="en-AU" sz="2000" dirty="0" smtClean="0"/>
              <a:t>in </a:t>
            </a:r>
            <a:r>
              <a:rPr lang="en-AU" sz="2000" dirty="0"/>
              <a:t>that he failed to take what is the obvious decision when the driver of a heavy vehicle intends to enter the carriageway of a high speed expressway while a vehicle is approaching – wait the 11 seconds or so necessary to allow that vehicle to go past before entering the </a:t>
            </a:r>
            <a:r>
              <a:rPr lang="en-AU" sz="2000" dirty="0" smtClean="0"/>
              <a:t>carriageway…</a:t>
            </a:r>
          </a:p>
          <a:p>
            <a:pPr marL="0" indent="0">
              <a:buNone/>
            </a:pPr>
            <a:r>
              <a:rPr lang="en-AU" sz="2000" dirty="0" smtClean="0"/>
              <a:t>A </a:t>
            </a:r>
            <a:r>
              <a:rPr lang="en-AU" sz="2000" dirty="0"/>
              <a:t>reasonable and prudent driver would not have entered lane 3 of the northbound carriageway of the F3, where the speed limit is 110 </a:t>
            </a:r>
            <a:r>
              <a:rPr lang="en-AU" sz="2000" dirty="0" err="1"/>
              <a:t>kph</a:t>
            </a:r>
            <a:r>
              <a:rPr lang="en-AU" sz="2000" dirty="0"/>
              <a:t>, at night, in a slow moving vehicle, while he or she could see a car approaching in lane 2. By doing what he did he created a risk which was real, obvious and serious. The accused did not exercise that degree of care which the ordinary prudent driver would exercise in the circumstances I have outlined above</a:t>
            </a:r>
            <a:r>
              <a:rPr lang="en-AU" sz="2000" dirty="0" smtClean="0"/>
              <a:t>.</a:t>
            </a:r>
          </a:p>
          <a:p>
            <a:pPr marL="0" indent="0">
              <a:buNone/>
            </a:pPr>
            <a:r>
              <a:rPr lang="en-AU" sz="2000" dirty="0" smtClean="0"/>
              <a:t>[</a:t>
            </a:r>
            <a:r>
              <a:rPr lang="en-AU" sz="2000" dirty="0"/>
              <a:t>The accused] didn’t want to lose momentum and have to change down to first gear. [The accused] didn’t want to stop. It was negligent of the accused to fail to do so</a:t>
            </a:r>
            <a:r>
              <a:rPr lang="en-AU" sz="2000" dirty="0" smtClean="0"/>
              <a:t>.”  </a:t>
            </a:r>
            <a:r>
              <a:rPr lang="en-AU" sz="1200" dirty="0" smtClean="0"/>
              <a:t>(</a:t>
            </a:r>
            <a:r>
              <a:rPr lang="de-DE" sz="1200" i="1" dirty="0"/>
              <a:t>R v Wells </a:t>
            </a:r>
            <a:r>
              <a:rPr lang="de-DE" sz="1200" dirty="0"/>
              <a:t>[2016] NSWDC </a:t>
            </a:r>
            <a:r>
              <a:rPr lang="de-DE" sz="1200" dirty="0" smtClean="0"/>
              <a:t>169 [46]-[48]).</a:t>
            </a:r>
            <a:endParaRPr lang="en-AU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11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202440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about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 smtClean="0"/>
              <a:t>Rural Fires Act 1997 </a:t>
            </a:r>
            <a:r>
              <a:rPr lang="en-AU" dirty="0" smtClean="0"/>
              <a:t>(NSW) s 128</a:t>
            </a:r>
          </a:p>
          <a:p>
            <a:pPr lvl="1"/>
            <a:r>
              <a:rPr lang="en-AU" dirty="0" smtClean="0"/>
              <a:t>Driving is not a ‘</a:t>
            </a:r>
            <a:r>
              <a:rPr lang="en-AU" dirty="0" smtClean="0">
                <a:solidFill>
                  <a:srgbClr val="333333"/>
                </a:solidFill>
                <a:latin typeface="Source Sans Pro"/>
              </a:rPr>
              <a:t>matter </a:t>
            </a:r>
            <a:r>
              <a:rPr lang="en-AU" dirty="0">
                <a:solidFill>
                  <a:srgbClr val="333333"/>
                </a:solidFill>
                <a:latin typeface="Source Sans Pro"/>
              </a:rPr>
              <a:t>or thing </a:t>
            </a:r>
            <a:r>
              <a:rPr lang="en-AU" dirty="0" smtClean="0">
                <a:solidFill>
                  <a:srgbClr val="333333"/>
                </a:solidFill>
                <a:latin typeface="Source Sans Pro"/>
              </a:rPr>
              <a:t>… </a:t>
            </a:r>
            <a:r>
              <a:rPr lang="en-AU" dirty="0">
                <a:solidFill>
                  <a:srgbClr val="333333"/>
                </a:solidFill>
                <a:latin typeface="Source Sans Pro"/>
              </a:rPr>
              <a:t>done in good faith for the purpose of executing any provision </a:t>
            </a:r>
            <a:r>
              <a:rPr lang="en-AU" dirty="0" smtClean="0">
                <a:solidFill>
                  <a:srgbClr val="333333"/>
                </a:solidFill>
                <a:latin typeface="Source Sans Pro"/>
              </a:rPr>
              <a:t>… of </a:t>
            </a:r>
            <a:r>
              <a:rPr lang="en-AU" dirty="0">
                <a:solidFill>
                  <a:srgbClr val="333333"/>
                </a:solidFill>
                <a:latin typeface="Source Sans Pro"/>
              </a:rPr>
              <a:t>this or any other </a:t>
            </a:r>
            <a:r>
              <a:rPr lang="en-AU" dirty="0" smtClean="0">
                <a:solidFill>
                  <a:srgbClr val="333333"/>
                </a:solidFill>
                <a:latin typeface="Source Sans Pro"/>
              </a:rPr>
              <a:t>Act’ </a:t>
            </a:r>
            <a:br>
              <a:rPr lang="en-AU" dirty="0" smtClean="0">
                <a:solidFill>
                  <a:srgbClr val="333333"/>
                </a:solidFill>
                <a:latin typeface="Source Sans Pro"/>
              </a:rPr>
            </a:br>
            <a:r>
              <a:rPr lang="en-AU" sz="1600" dirty="0" smtClean="0">
                <a:solidFill>
                  <a:srgbClr val="333333"/>
                </a:solidFill>
                <a:latin typeface="Source Sans Pro"/>
              </a:rPr>
              <a:t>(</a:t>
            </a:r>
            <a:r>
              <a:rPr lang="en-AU" sz="1600" i="1" dirty="0" smtClean="0">
                <a:solidFill>
                  <a:srgbClr val="333333"/>
                </a:solidFill>
                <a:latin typeface="Source Sans Pro"/>
              </a:rPr>
              <a:t>Board of </a:t>
            </a:r>
            <a:r>
              <a:rPr lang="en-AU" sz="1600" i="1" dirty="0">
                <a:solidFill>
                  <a:srgbClr val="333333"/>
                </a:solidFill>
                <a:latin typeface="Source Sans Pro"/>
              </a:rPr>
              <a:t>Fire Commissioners v </a:t>
            </a:r>
            <a:r>
              <a:rPr lang="en-AU" sz="1600" i="1" dirty="0" err="1">
                <a:solidFill>
                  <a:srgbClr val="333333"/>
                </a:solidFill>
                <a:latin typeface="Source Sans Pro"/>
              </a:rPr>
              <a:t>Ardouin</a:t>
            </a:r>
            <a:r>
              <a:rPr lang="en-AU" sz="1600" i="1" dirty="0">
                <a:solidFill>
                  <a:srgbClr val="333333"/>
                </a:solidFill>
                <a:latin typeface="Source Sans Pro"/>
              </a:rPr>
              <a:t>  </a:t>
            </a:r>
            <a:r>
              <a:rPr lang="en-AU" sz="1600" dirty="0">
                <a:solidFill>
                  <a:srgbClr val="333333"/>
                </a:solidFill>
                <a:latin typeface="Source Sans Pro"/>
              </a:rPr>
              <a:t>(1961) 109 CLR </a:t>
            </a:r>
            <a:r>
              <a:rPr lang="en-AU" sz="1600" dirty="0" smtClean="0">
                <a:solidFill>
                  <a:srgbClr val="333333"/>
                </a:solidFill>
                <a:latin typeface="Source Sans Pro"/>
              </a:rPr>
              <a:t>105)</a:t>
            </a:r>
          </a:p>
          <a:p>
            <a:pPr lvl="1"/>
            <a:r>
              <a:rPr lang="en-AU" dirty="0" smtClean="0">
                <a:solidFill>
                  <a:srgbClr val="333333"/>
                </a:solidFill>
                <a:latin typeface="Source Sans Pro"/>
              </a:rPr>
              <a:t>These provisions relate to civil not criminal law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sz="1600" dirty="0">
                <a:solidFill>
                  <a:srgbClr val="333333"/>
                </a:solidFill>
                <a:latin typeface="Source Sans Pro"/>
              </a:rPr>
              <a:t>(</a:t>
            </a:r>
            <a:r>
              <a:rPr lang="en-AU" sz="1600" i="1" dirty="0" err="1">
                <a:solidFill>
                  <a:srgbClr val="333333"/>
                </a:solidFill>
                <a:latin typeface="Source Sans Pro"/>
              </a:rPr>
              <a:t>Workcover</a:t>
            </a:r>
            <a:r>
              <a:rPr lang="en-AU" sz="1600" i="1" dirty="0">
                <a:solidFill>
                  <a:srgbClr val="333333"/>
                </a:solidFill>
                <a:latin typeface="Source Sans Pro"/>
              </a:rPr>
              <a:t> v NSW Fire </a:t>
            </a:r>
            <a:r>
              <a:rPr lang="en-AU" sz="1600" i="1" dirty="0">
                <a:solidFill>
                  <a:srgbClr val="333333"/>
                </a:solidFill>
                <a:latin typeface="Source Sans Pro"/>
              </a:rPr>
              <a:t>Brigades </a:t>
            </a:r>
            <a:r>
              <a:rPr lang="en-AU" sz="1600" dirty="0">
                <a:solidFill>
                  <a:srgbClr val="333333"/>
                </a:solidFill>
                <a:latin typeface="Source Sans Pro"/>
              </a:rPr>
              <a:t>[2006] </a:t>
            </a:r>
            <a:r>
              <a:rPr lang="en-AU" sz="1600" dirty="0" err="1">
                <a:solidFill>
                  <a:srgbClr val="333333"/>
                </a:solidFill>
                <a:latin typeface="Source Sans Pro"/>
              </a:rPr>
              <a:t>NSWIRComm</a:t>
            </a:r>
            <a:r>
              <a:rPr lang="en-AU" sz="1600" dirty="0">
                <a:solidFill>
                  <a:srgbClr val="333333"/>
                </a:solidFill>
                <a:latin typeface="Source Sans Pro"/>
              </a:rPr>
              <a:t> </a:t>
            </a:r>
            <a:r>
              <a:rPr lang="en-AU" sz="1600" dirty="0" smtClean="0">
                <a:solidFill>
                  <a:srgbClr val="333333"/>
                </a:solidFill>
                <a:latin typeface="Source Sans Pro"/>
              </a:rPr>
              <a:t>356).</a:t>
            </a:r>
            <a:endParaRPr lang="en-AU" sz="1600" dirty="0">
              <a:solidFill>
                <a:srgbClr val="333333"/>
              </a:solidFill>
              <a:latin typeface="Source Sans Pr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12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316818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about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 smtClean="0"/>
              <a:t>Road Rules 2014 </a:t>
            </a:r>
            <a:r>
              <a:rPr lang="en-AU" dirty="0" smtClean="0"/>
              <a:t>(NSW) r 306</a:t>
            </a:r>
          </a:p>
          <a:p>
            <a:pPr lvl="1"/>
            <a:r>
              <a:rPr lang="en-AU" dirty="0" smtClean="0"/>
              <a:t>Rule 306 provides an </a:t>
            </a:r>
            <a:r>
              <a:rPr lang="en-AU" dirty="0"/>
              <a:t>exemption from ‘A provision of these </a:t>
            </a:r>
            <a:r>
              <a:rPr lang="en-AU" dirty="0" smtClean="0"/>
              <a:t>Rules…’ ‘</a:t>
            </a:r>
            <a:r>
              <a:rPr lang="en-AU" dirty="0"/>
              <a:t>Negligent </a:t>
            </a:r>
            <a:r>
              <a:rPr lang="en-AU" dirty="0" smtClean="0"/>
              <a:t>driving causing death’ is an offence under the </a:t>
            </a:r>
            <a:r>
              <a:rPr lang="en-AU" i="1" dirty="0" smtClean="0"/>
              <a:t>Road Transport Act 2013 </a:t>
            </a:r>
            <a:r>
              <a:rPr lang="en-AU" dirty="0" smtClean="0"/>
              <a:t>(NSW) not the </a:t>
            </a:r>
            <a:r>
              <a:rPr lang="en-AU" i="1" dirty="0" smtClean="0"/>
              <a:t>Road Rules</a:t>
            </a:r>
            <a:r>
              <a:rPr lang="en-AU" dirty="0" smtClean="0"/>
              <a:t>.</a:t>
            </a:r>
          </a:p>
          <a:p>
            <a:pPr lvl="1"/>
            <a:r>
              <a:rPr lang="en-AU" dirty="0" smtClean="0">
                <a:solidFill>
                  <a:srgbClr val="333333"/>
                </a:solidFill>
                <a:latin typeface="Source Sans Pro"/>
              </a:rPr>
              <a:t>Rule 306 only applies if it is reasonable in the circumstances and if the driver was taking ‘reasonable care’.</a:t>
            </a:r>
            <a:endParaRPr lang="en-AU" sz="1600" dirty="0">
              <a:solidFill>
                <a:srgbClr val="333333"/>
              </a:solidFill>
              <a:latin typeface="Source Sans Pr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13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66799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about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 smtClean="0"/>
              <a:t>Road Rules 2014 </a:t>
            </a:r>
            <a:r>
              <a:rPr lang="en-AU" dirty="0" smtClean="0"/>
              <a:t>(NSW) r 306</a:t>
            </a:r>
          </a:p>
          <a:p>
            <a:pPr lvl="1"/>
            <a:r>
              <a:rPr lang="en-AU" dirty="0" smtClean="0"/>
              <a:t>Rule </a:t>
            </a:r>
            <a:r>
              <a:rPr lang="en-AU" dirty="0"/>
              <a:t>306 applies to ‘to the driver of an emergency </a:t>
            </a:r>
            <a:r>
              <a:rPr lang="en-AU" dirty="0" smtClean="0"/>
              <a:t>vehicle’.</a:t>
            </a:r>
          </a:p>
          <a:p>
            <a:pPr lvl="1"/>
            <a:r>
              <a:rPr lang="en-AU" dirty="0" smtClean="0"/>
              <a:t>A vehicle is an emergency vehicle if it is being driving by a member </a:t>
            </a:r>
            <a:r>
              <a:rPr lang="en-AU" dirty="0"/>
              <a:t>of the RFS ‘providing transport in the course of an </a:t>
            </a:r>
            <a:r>
              <a:rPr lang="en-AU" dirty="0" smtClean="0"/>
              <a:t>emergency’.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14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443864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What’s an emergency?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It’s undefined in the Road Rules. Responding to both the hazmat and the MVA would have been responding to an emergency, but returning to collect the crew was not.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15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379924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Button </a:t>
            </a:r>
            <a:r>
              <a:rPr lang="en-AU" dirty="0" smtClean="0"/>
              <a:t>J in the Court of Criminal Appeal ([</a:t>
            </a:r>
            <a:r>
              <a:rPr lang="en-AU" dirty="0"/>
              <a:t>2017] </a:t>
            </a:r>
            <a:r>
              <a:rPr lang="en-AU" dirty="0" smtClean="0"/>
              <a:t>NSWCCA 242, [</a:t>
            </a:r>
            <a:r>
              <a:rPr lang="en-AU" dirty="0"/>
              <a:t>132] </a:t>
            </a:r>
            <a:r>
              <a:rPr lang="en-AU" dirty="0" smtClean="0"/>
              <a:t>):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112"/>
            <a:ext cx="8229600" cy="4465215"/>
          </a:xfrm>
        </p:spPr>
        <p:txBody>
          <a:bodyPr/>
          <a:lstStyle/>
          <a:p>
            <a:pPr marL="0" indent="0">
              <a:buNone/>
            </a:pPr>
            <a:r>
              <a:rPr lang="en-AU" sz="2400" dirty="0" smtClean="0"/>
              <a:t>“… </a:t>
            </a:r>
            <a:r>
              <a:rPr lang="en-AU" sz="2400" dirty="0"/>
              <a:t>I do not accept that “an emergency” can be an event that does not have at least some aspect of urgency to it. I say that not only as a matter of ordinary English usage. I say that also </a:t>
            </a:r>
            <a:r>
              <a:rPr lang="en-AU" sz="2400" dirty="0" smtClean="0"/>
              <a:t>because … the </a:t>
            </a:r>
            <a:r>
              <a:rPr lang="en-AU" sz="2400" dirty="0"/>
              <a:t>interpretation for which the appellant contends would lead to absurdities; for example, a tanker being driven to an event that was patently not urgent – such as a routine meeting of volunteer firefighters – could nevertheless be judged as travelling to an emergency, with consequent modification to the operation of the </a:t>
            </a:r>
            <a:r>
              <a:rPr lang="en-AU" sz="2400" i="1" dirty="0"/>
              <a:t>Road </a:t>
            </a:r>
            <a:r>
              <a:rPr lang="en-AU" sz="2400" i="1" dirty="0" smtClean="0"/>
              <a:t>Rules</a:t>
            </a:r>
            <a:r>
              <a:rPr lang="en-AU" sz="2400" dirty="0" smtClean="0"/>
              <a:t>… [H]is return </a:t>
            </a:r>
            <a:r>
              <a:rPr lang="en-AU" sz="2400" dirty="0"/>
              <a:t>to the weighbridge was not, in truth, an emergency as defined by statute</a:t>
            </a:r>
            <a:r>
              <a:rPr lang="en-AU" sz="2400" dirty="0" smtClean="0"/>
              <a:t>.”</a:t>
            </a:r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16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415722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response by the RFS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Operational Brief,</a:t>
            </a:r>
            <a:r>
              <a:rPr lang="en-AU" dirty="0"/>
              <a:t> </a:t>
            </a:r>
            <a:r>
              <a:rPr lang="en-AU" i="1" dirty="0" smtClean="0"/>
              <a:t>Use of U-turn Facilities and Cross-Overs</a:t>
            </a:r>
            <a:r>
              <a:rPr lang="en-AU" dirty="0" smtClean="0"/>
              <a:t>, September 2016</a:t>
            </a:r>
          </a:p>
          <a:p>
            <a:r>
              <a:rPr lang="en-AU" dirty="0" smtClean="0"/>
              <a:t>“During </a:t>
            </a:r>
            <a:r>
              <a:rPr lang="en-AU" dirty="0"/>
              <a:t>proceedings, a number of technical points of law have been raised which has lead to some uncertainly about emergency vehicles using U-Turn and cross over </a:t>
            </a:r>
            <a:r>
              <a:rPr lang="en-AU" dirty="0" smtClean="0"/>
              <a:t>facilities.”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17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321071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No it didn’t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definition of what is or is not an emergency vehicle was not new.  The Road Rules have always indicated that there had to be an emergency for a vehicle to be an emergency vehicle.</a:t>
            </a:r>
          </a:p>
          <a:p>
            <a:r>
              <a:rPr lang="en-AU" dirty="0" smtClean="0"/>
              <a:t>Convenience is not the same as an emergency. </a:t>
            </a:r>
            <a:br>
              <a:rPr lang="en-AU" dirty="0" smtClean="0"/>
            </a:br>
            <a:r>
              <a:rPr lang="en-AU" sz="1400" dirty="0" smtClean="0"/>
              <a:t>(</a:t>
            </a:r>
            <a:r>
              <a:rPr lang="en-AU" sz="1400" i="1" dirty="0" smtClean="0"/>
              <a:t>Murray v </a:t>
            </a:r>
            <a:r>
              <a:rPr lang="en-AU" sz="1400" i="1" dirty="0" err="1" smtClean="0"/>
              <a:t>McMurchy</a:t>
            </a:r>
            <a:r>
              <a:rPr lang="en-AU" sz="1400" i="1" dirty="0"/>
              <a:t> </a:t>
            </a:r>
            <a:r>
              <a:rPr lang="en-AU" sz="1400" dirty="0"/>
              <a:t>[1949] 2 DLR </a:t>
            </a:r>
            <a:r>
              <a:rPr lang="en-AU" sz="1400" dirty="0" smtClean="0"/>
              <a:t>442)</a:t>
            </a:r>
            <a:endParaRPr lang="en-AU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18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291963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Use the </a:t>
            </a:r>
            <a:r>
              <a:rPr lang="en-AU" dirty="0" err="1" smtClean="0"/>
              <a:t>u-turn</a:t>
            </a:r>
            <a:r>
              <a:rPr lang="en-AU" dirty="0" smtClean="0"/>
              <a:t> bay if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It’s an emergency that is time is of the essence, not that it’s convenient.</a:t>
            </a:r>
          </a:p>
          <a:p>
            <a:r>
              <a:rPr lang="en-AU" dirty="0" smtClean="0"/>
              <a:t>Take care and make sure other cars have given way.  No matter what you’re responding to it doesn’t warrant another accident.</a:t>
            </a:r>
          </a:p>
          <a:p>
            <a:r>
              <a:rPr lang="en-AU" dirty="0" smtClean="0"/>
              <a:t>“You can do whatever you like provided you don’t crash”.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19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97722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Volunteer Fire Fighter’s Association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In response to a different prosecution said:</a:t>
            </a:r>
          </a:p>
          <a:p>
            <a:pPr marL="0" indent="0">
              <a:buNone/>
            </a:pPr>
            <a:r>
              <a:rPr lang="en-AU" dirty="0" smtClean="0"/>
              <a:t/>
            </a:r>
            <a:br>
              <a:rPr lang="en-AU" dirty="0" smtClean="0"/>
            </a:br>
            <a:r>
              <a:rPr lang="en-AU" sz="2800" dirty="0" smtClean="0"/>
              <a:t>“The </a:t>
            </a:r>
            <a:r>
              <a:rPr lang="en-AU" sz="2800" dirty="0"/>
              <a:t>VFFA is deeply concerned that </a:t>
            </a:r>
            <a:r>
              <a:rPr lang="en-AU" sz="2800" dirty="0" smtClean="0"/>
              <a:t>this </a:t>
            </a:r>
            <a:r>
              <a:rPr lang="en-AU" sz="2800" dirty="0"/>
              <a:t>case sets a precedent; Volunteer Firefighters can be subject to prosecution if salaried staff, without question or any internal investigation, call the NSW Police to report alleged actions of a Volunteer Firefighter based on hearsay.”</a:t>
            </a:r>
            <a:br>
              <a:rPr lang="en-AU" sz="2800" dirty="0"/>
            </a:br>
            <a:r>
              <a:rPr lang="en-AU" sz="1200" dirty="0" smtClean="0"/>
              <a:t>(‘</a:t>
            </a:r>
            <a:r>
              <a:rPr lang="en-AU" sz="1200" i="1" dirty="0" smtClean="0">
                <a:hlinkClick r:id="rId2"/>
              </a:rPr>
              <a:t>NSW </a:t>
            </a:r>
            <a:r>
              <a:rPr lang="en-AU" sz="1200" i="1" dirty="0">
                <a:hlinkClick r:id="rId2"/>
              </a:rPr>
              <a:t>RFS Volunteers at Risk of Prosecution without Support or Assistance</a:t>
            </a:r>
            <a:r>
              <a:rPr lang="en-AU" sz="1200" dirty="0"/>
              <a:t>’ December 18, </a:t>
            </a:r>
            <a:r>
              <a:rPr lang="en-AU" sz="1200" dirty="0" smtClean="0"/>
              <a:t>2017).</a:t>
            </a:r>
            <a:endParaRPr lang="en-AU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20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359638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It’s not true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People are subject to prosecution if police form a view that there is evidence of criminality. A report to police is not sufficient. </a:t>
            </a:r>
          </a:p>
          <a:p>
            <a:r>
              <a:rPr lang="en-AU" dirty="0" smtClean="0"/>
              <a:t>Where the accused ‘</a:t>
            </a:r>
            <a:r>
              <a:rPr lang="en-AU" dirty="0"/>
              <a:t>was convicted of dangerous driving in a Local Court case that was heard over three </a:t>
            </a:r>
            <a:r>
              <a:rPr lang="en-AU" dirty="0" smtClean="0"/>
              <a:t>days’ there was persuasive and admissible evidence.</a:t>
            </a:r>
            <a:r>
              <a:rPr lang="en-AU" dirty="0"/>
              <a:t> 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21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144425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When are volunteers before the courts?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Never on questions of civil liability.</a:t>
            </a:r>
          </a:p>
          <a:p>
            <a:r>
              <a:rPr lang="en-AU" dirty="0" smtClean="0"/>
              <a:t>They may be witnesses in inquiries – and that may be tough, but it does not determine legal rights or wrongs.</a:t>
            </a:r>
          </a:p>
          <a:p>
            <a:r>
              <a:rPr lang="en-AU" dirty="0" smtClean="0"/>
              <a:t>Criminal prosecutions are rare but not unheard of and mostly relate </a:t>
            </a:r>
            <a:r>
              <a:rPr lang="en-AU" smtClean="0"/>
              <a:t>to driving.</a:t>
            </a:r>
            <a:endParaRPr lang="en-AU" dirty="0" smtClean="0"/>
          </a:p>
          <a:p>
            <a:r>
              <a:rPr lang="en-AU" i="1" dirty="0" smtClean="0"/>
              <a:t>R v Wells </a:t>
            </a:r>
            <a:r>
              <a:rPr lang="en-AU" dirty="0" smtClean="0"/>
              <a:t>is the most significant case involving a volunteer in recent times.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6BB-8C27-F94A-91F2-E83A92A465D1}" type="slidenum">
              <a:rPr lang="en-AU" altLang="x-none" smtClean="0"/>
              <a:pPr/>
              <a:t>22</a:t>
            </a:fld>
            <a:endParaRPr lang="en-AU" altLang="x-none"/>
          </a:p>
        </p:txBody>
      </p:sp>
    </p:spTree>
    <p:extLst>
      <p:ext uri="{BB962C8B-B14F-4D97-AF65-F5344CB8AC3E}">
        <p14:creationId xmlns:p14="http://schemas.microsoft.com/office/powerpoint/2010/main" val="371866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ANUPowerpointTemplate2010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ANUPowerpointTemplate2010</Template>
  <TotalTime>176</TotalTime>
  <Words>1055</Words>
  <Application>Microsoft Office PowerPoint</Application>
  <PresentationFormat>On-screen Show (4:3)</PresentationFormat>
  <Paragraphs>90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Source Sans Pro</vt:lpstr>
      <vt:lpstr>ANUPowerpointTemplate2010</vt:lpstr>
      <vt:lpstr>Volunteers before the courts – when and why?</vt:lpstr>
      <vt:lpstr>Volunteers are rarely before the courts</vt:lpstr>
      <vt:lpstr>Inquiries</vt:lpstr>
      <vt:lpstr>Criminal law</vt:lpstr>
      <vt:lpstr>R v Wells [2016] NSWDC 169 </vt:lpstr>
      <vt:lpstr>What happened </vt:lpstr>
      <vt:lpstr>The u-turn (at [8]):</vt:lpstr>
      <vt:lpstr>The accident:</vt:lpstr>
      <vt:lpstr>The accident:</vt:lpstr>
      <vt:lpstr>The accident:</vt:lpstr>
      <vt:lpstr>“The accused was negligent</vt:lpstr>
      <vt:lpstr>What about</vt:lpstr>
      <vt:lpstr>What about</vt:lpstr>
      <vt:lpstr>What about</vt:lpstr>
      <vt:lpstr>What’s an emergency?</vt:lpstr>
      <vt:lpstr>Button J in the Court of Criminal Appeal ([2017] NSWCCA 242, [132] ):</vt:lpstr>
      <vt:lpstr>The response by the RFS</vt:lpstr>
      <vt:lpstr>No it didn’t</vt:lpstr>
      <vt:lpstr>Use the u-turn bay if</vt:lpstr>
      <vt:lpstr>Volunteer Fire Fighter’s Association</vt:lpstr>
      <vt:lpstr>It’s not true</vt:lpstr>
      <vt:lpstr>When are volunteers before the courts?</vt:lpstr>
    </vt:vector>
  </TitlesOfParts>
  <Company>The Australian National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Michael Eburn</cp:lastModifiedBy>
  <cp:revision>20</cp:revision>
  <dcterms:created xsi:type="dcterms:W3CDTF">2010-10-19T05:25:31Z</dcterms:created>
  <dcterms:modified xsi:type="dcterms:W3CDTF">2018-07-02T06:57:04Z</dcterms:modified>
</cp:coreProperties>
</file>