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sldIdLst>
    <p:sldId id="256" r:id="rId2"/>
    <p:sldId id="257" r:id="rId3"/>
    <p:sldId id="258" r:id="rId4"/>
    <p:sldId id="259" r:id="rId5"/>
    <p:sldId id="260" r:id="rId6"/>
    <p:sldId id="261" r:id="rId7"/>
    <p:sldId id="265" r:id="rId8"/>
    <p:sldId id="266" r:id="rId9"/>
    <p:sldId id="267" r:id="rId10"/>
    <p:sldId id="283" r:id="rId11"/>
    <p:sldId id="284" r:id="rId12"/>
    <p:sldId id="268" r:id="rId13"/>
    <p:sldId id="269" r:id="rId14"/>
    <p:sldId id="264" r:id="rId15"/>
    <p:sldId id="263" r:id="rId16"/>
    <p:sldId id="280" r:id="rId17"/>
    <p:sldId id="270" r:id="rId18"/>
    <p:sldId id="271" r:id="rId19"/>
    <p:sldId id="272" r:id="rId20"/>
    <p:sldId id="273" r:id="rId21"/>
    <p:sldId id="281" r:id="rId22"/>
    <p:sldId id="274" r:id="rId23"/>
    <p:sldId id="275" r:id="rId24"/>
    <p:sldId id="276" r:id="rId25"/>
    <p:sldId id="277" r:id="rId26"/>
    <p:sldId id="278" r:id="rId27"/>
    <p:sldId id="279" r:id="rId28"/>
  </p:sldIdLst>
  <p:sldSz cx="9144000" cy="6858000" type="screen4x3"/>
  <p:notesSz cx="6858000" cy="9144000"/>
  <p:defaultTextStyle>
    <a:defPPr>
      <a:defRPr lang="en-A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34"/>
    <p:restoredTop sz="94698"/>
  </p:normalViewPr>
  <p:slideViewPr>
    <p:cSldViewPr snapToGrid="0" snapToObjects="1">
      <p:cViewPr varScale="1">
        <p:scale>
          <a:sx n="89" d="100"/>
          <a:sy n="89" d="100"/>
        </p:scale>
        <p:origin x="1064" y="1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4652963"/>
            <a:ext cx="9144000" cy="2205037"/>
          </a:xfrm>
          <a:prstGeom prst="rect">
            <a:avLst/>
          </a:prstGeom>
          <a:solidFill>
            <a:srgbClr val="94B0BE"/>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8196" name="Rectangle 4"/>
          <p:cNvSpPr>
            <a:spLocks noGrp="1" noChangeArrowheads="1"/>
          </p:cNvSpPr>
          <p:nvPr>
            <p:ph type="subTitle" idx="1"/>
          </p:nvPr>
        </p:nvSpPr>
        <p:spPr>
          <a:xfrm>
            <a:off x="468313" y="4652963"/>
            <a:ext cx="8280400" cy="519112"/>
          </a:xfrm>
        </p:spPr>
        <p:txBody>
          <a:bodyPr>
            <a:spAutoFit/>
          </a:bodyPr>
          <a:lstStyle>
            <a:lvl1pPr marL="0" indent="0">
              <a:buFontTx/>
              <a:buNone/>
              <a:defRPr sz="2800"/>
            </a:lvl1pPr>
          </a:lstStyle>
          <a:p>
            <a:pPr lvl="0"/>
            <a:r>
              <a:rPr lang="en-US" noProof="0"/>
              <a:t>Click to edit Master subtitle style</a:t>
            </a:r>
            <a:endParaRPr lang="en-AU" noProof="0"/>
          </a:p>
        </p:txBody>
      </p:sp>
      <p:sp>
        <p:nvSpPr>
          <p:cNvPr id="8197" name="Rectangle 5"/>
          <p:cNvSpPr>
            <a:spLocks noGrp="1" noChangeArrowheads="1"/>
          </p:cNvSpPr>
          <p:nvPr>
            <p:ph type="dt" sz="half" idx="2"/>
          </p:nvPr>
        </p:nvSpPr>
        <p:spPr>
          <a:xfrm>
            <a:off x="457200" y="6245225"/>
            <a:ext cx="2133600" cy="476250"/>
          </a:xfrm>
        </p:spPr>
        <p:txBody>
          <a:bodyPr/>
          <a:lstStyle>
            <a:lvl1pPr algn="l">
              <a:defRPr/>
            </a:lvl1pPr>
          </a:lstStyle>
          <a:p>
            <a:endParaRPr lang="en-AU"/>
          </a:p>
        </p:txBody>
      </p:sp>
      <p:sp>
        <p:nvSpPr>
          <p:cNvPr id="8198" name="Rectangle 6"/>
          <p:cNvSpPr>
            <a:spLocks noGrp="1" noChangeArrowheads="1"/>
          </p:cNvSpPr>
          <p:nvPr>
            <p:ph type="ftr" sz="quarter" idx="3"/>
          </p:nvPr>
        </p:nvSpPr>
        <p:spPr>
          <a:xfrm>
            <a:off x="3124200" y="6245225"/>
            <a:ext cx="2895600" cy="476250"/>
          </a:xfrm>
        </p:spPr>
        <p:txBody>
          <a:bodyPr/>
          <a:lstStyle>
            <a:lvl1pPr algn="ctr">
              <a:defRPr/>
            </a:lvl1pPr>
          </a:lstStyle>
          <a:p>
            <a:r>
              <a:rPr lang="en-AU"/>
              <a:t>Footer text goes in here</a:t>
            </a:r>
          </a:p>
        </p:txBody>
      </p:sp>
      <p:sp>
        <p:nvSpPr>
          <p:cNvPr id="8199" name="Rectangle 7"/>
          <p:cNvSpPr>
            <a:spLocks noGrp="1" noChangeArrowheads="1"/>
          </p:cNvSpPr>
          <p:nvPr>
            <p:ph type="sldNum" sz="quarter" idx="4"/>
          </p:nvPr>
        </p:nvSpPr>
        <p:spPr>
          <a:xfrm>
            <a:off x="6553200" y="6245225"/>
            <a:ext cx="2133600" cy="476250"/>
          </a:xfrm>
        </p:spPr>
        <p:txBody>
          <a:bodyPr/>
          <a:lstStyle>
            <a:lvl1pPr>
              <a:defRPr/>
            </a:lvl1pPr>
          </a:lstStyle>
          <a:p>
            <a:fld id="{62A7AD82-F461-44BE-94DD-871E42EA6917}" type="slidenum">
              <a:rPr lang="en-AU"/>
              <a:pPr/>
              <a:t>‹#›</a:t>
            </a:fld>
            <a:endParaRPr lang="en-AU"/>
          </a:p>
        </p:txBody>
      </p:sp>
      <p:sp>
        <p:nvSpPr>
          <p:cNvPr id="8200" name="Rectangle 8"/>
          <p:cNvSpPr>
            <a:spLocks noChangeArrowheads="1"/>
          </p:cNvSpPr>
          <p:nvPr/>
        </p:nvSpPr>
        <p:spPr bwMode="auto">
          <a:xfrm>
            <a:off x="0" y="0"/>
            <a:ext cx="9144000" cy="765175"/>
          </a:xfrm>
          <a:prstGeom prst="rect">
            <a:avLst/>
          </a:prstGeom>
          <a:solidFill>
            <a:srgbClr val="333333"/>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p>
        </p:txBody>
      </p:sp>
      <p:pic>
        <p:nvPicPr>
          <p:cNvPr id="8201" name="Picture 9" descr="ANU_LOGO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313" y="115888"/>
            <a:ext cx="1511300" cy="525462"/>
          </a:xfrm>
          <a:prstGeom prst="rect">
            <a:avLst/>
          </a:prstGeom>
          <a:noFill/>
          <a:extLst>
            <a:ext uri="{909E8E84-426E-40dd-AFC4-6F175D3DCCD1}">
              <a14:hiddenFill xmlns:a14="http://schemas.microsoft.com/office/drawing/2010/main" xmlns="">
                <a:solidFill>
                  <a:srgbClr val="FFFFFF"/>
                </a:solidFill>
              </a14:hiddenFill>
            </a:ext>
          </a:extLst>
        </p:spPr>
      </p:pic>
      <p:sp>
        <p:nvSpPr>
          <p:cNvPr id="8195" name="Rectangle 3"/>
          <p:cNvSpPr>
            <a:spLocks noGrp="1" noChangeArrowheads="1"/>
          </p:cNvSpPr>
          <p:nvPr>
            <p:ph type="ctrTitle"/>
          </p:nvPr>
        </p:nvSpPr>
        <p:spPr>
          <a:xfrm>
            <a:off x="468313" y="1919288"/>
            <a:ext cx="8207375" cy="641350"/>
          </a:xfrm>
        </p:spPr>
        <p:txBody>
          <a:bodyPr>
            <a:spAutoFit/>
          </a:bodyPr>
          <a:lstStyle>
            <a:lvl1pPr>
              <a:defRPr>
                <a:solidFill>
                  <a:schemeClr val="tx1"/>
                </a:solidFill>
              </a:defRPr>
            </a:lvl1pPr>
          </a:lstStyle>
          <a:p>
            <a:pPr lvl="0"/>
            <a:r>
              <a:rPr lang="en-US" noProof="0"/>
              <a:t>Click to edit Master title style</a:t>
            </a:r>
            <a:endParaRPr lang="en-AU"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a:t>Footer text goes in here</a:t>
            </a:r>
          </a:p>
        </p:txBody>
      </p:sp>
      <p:sp>
        <p:nvSpPr>
          <p:cNvPr id="6" name="Slide Number Placeholder 5"/>
          <p:cNvSpPr>
            <a:spLocks noGrp="1"/>
          </p:cNvSpPr>
          <p:nvPr>
            <p:ph type="sldNum" sz="quarter" idx="12"/>
          </p:nvPr>
        </p:nvSpPr>
        <p:spPr/>
        <p:txBody>
          <a:bodyPr/>
          <a:lstStyle>
            <a:lvl1pPr>
              <a:defRPr/>
            </a:lvl1pPr>
          </a:lstStyle>
          <a:p>
            <a:fld id="{1932DC63-BF72-4143-B721-9CD45CAD5F53}" type="slidenum">
              <a:rPr lang="en-AU"/>
              <a:pPr/>
              <a:t>‹#›</a:t>
            </a:fld>
            <a:endParaRPr lang="en-AU"/>
          </a:p>
        </p:txBody>
      </p:sp>
    </p:spTree>
    <p:extLst>
      <p:ext uri="{BB962C8B-B14F-4D97-AF65-F5344CB8AC3E}">
        <p14:creationId xmlns:p14="http://schemas.microsoft.com/office/powerpoint/2010/main" val="37425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a:t>Footer text goes in here</a:t>
            </a:r>
          </a:p>
        </p:txBody>
      </p:sp>
      <p:sp>
        <p:nvSpPr>
          <p:cNvPr id="6" name="Slide Number Placeholder 5"/>
          <p:cNvSpPr>
            <a:spLocks noGrp="1"/>
          </p:cNvSpPr>
          <p:nvPr>
            <p:ph type="sldNum" sz="quarter" idx="12"/>
          </p:nvPr>
        </p:nvSpPr>
        <p:spPr/>
        <p:txBody>
          <a:bodyPr/>
          <a:lstStyle>
            <a:lvl1pPr>
              <a:defRPr/>
            </a:lvl1pPr>
          </a:lstStyle>
          <a:p>
            <a:fld id="{1F528219-0DC8-415A-9E8F-741C729033E6}" type="slidenum">
              <a:rPr lang="en-AU"/>
              <a:pPr/>
              <a:t>‹#›</a:t>
            </a:fld>
            <a:endParaRPr lang="en-AU"/>
          </a:p>
        </p:txBody>
      </p:sp>
    </p:spTree>
    <p:extLst>
      <p:ext uri="{BB962C8B-B14F-4D97-AF65-F5344CB8AC3E}">
        <p14:creationId xmlns:p14="http://schemas.microsoft.com/office/powerpoint/2010/main" val="1918716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1916113"/>
            <a:ext cx="4038600" cy="4210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916113"/>
            <a:ext cx="4038600" cy="4210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r>
              <a:rPr lang="en-AU"/>
              <a:t>Footer text goes in here</a:t>
            </a:r>
          </a:p>
        </p:txBody>
      </p:sp>
      <p:sp>
        <p:nvSpPr>
          <p:cNvPr id="7" name="Slide Number Placeholder 6"/>
          <p:cNvSpPr>
            <a:spLocks noGrp="1"/>
          </p:cNvSpPr>
          <p:nvPr>
            <p:ph type="sldNum" sz="quarter" idx="12"/>
          </p:nvPr>
        </p:nvSpPr>
        <p:spPr/>
        <p:txBody>
          <a:bodyPr/>
          <a:lstStyle>
            <a:lvl1pPr>
              <a:defRPr/>
            </a:lvl1pPr>
          </a:lstStyle>
          <a:p>
            <a:fld id="{F8AEE6BF-3074-4765-869F-D021AD32957A}" type="slidenum">
              <a:rPr lang="en-AU"/>
              <a:pPr/>
              <a:t>‹#›</a:t>
            </a:fld>
            <a:endParaRPr lang="en-AU"/>
          </a:p>
        </p:txBody>
      </p:sp>
    </p:spTree>
    <p:extLst>
      <p:ext uri="{BB962C8B-B14F-4D97-AF65-F5344CB8AC3E}">
        <p14:creationId xmlns:p14="http://schemas.microsoft.com/office/powerpoint/2010/main" val="211861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lvl1pPr>
              <a:defRPr/>
            </a:lvl1pPr>
          </a:lstStyle>
          <a:p>
            <a:endParaRPr lang="en-AU"/>
          </a:p>
        </p:txBody>
      </p:sp>
      <p:sp>
        <p:nvSpPr>
          <p:cNvPr id="8" name="Footer Placeholder 7"/>
          <p:cNvSpPr>
            <a:spLocks noGrp="1"/>
          </p:cNvSpPr>
          <p:nvPr>
            <p:ph type="ftr" sz="quarter" idx="11"/>
          </p:nvPr>
        </p:nvSpPr>
        <p:spPr/>
        <p:txBody>
          <a:bodyPr/>
          <a:lstStyle>
            <a:lvl1pPr>
              <a:defRPr/>
            </a:lvl1pPr>
          </a:lstStyle>
          <a:p>
            <a:r>
              <a:rPr lang="en-AU"/>
              <a:t>Footer text goes in here</a:t>
            </a:r>
          </a:p>
        </p:txBody>
      </p:sp>
      <p:sp>
        <p:nvSpPr>
          <p:cNvPr id="9" name="Slide Number Placeholder 8"/>
          <p:cNvSpPr>
            <a:spLocks noGrp="1"/>
          </p:cNvSpPr>
          <p:nvPr>
            <p:ph type="sldNum" sz="quarter" idx="12"/>
          </p:nvPr>
        </p:nvSpPr>
        <p:spPr/>
        <p:txBody>
          <a:bodyPr/>
          <a:lstStyle>
            <a:lvl1pPr>
              <a:defRPr/>
            </a:lvl1pPr>
          </a:lstStyle>
          <a:p>
            <a:fld id="{971F8D5A-3D2E-418B-B345-2211B2424679}" type="slidenum">
              <a:rPr lang="en-AU"/>
              <a:pPr/>
              <a:t>‹#›</a:t>
            </a:fld>
            <a:endParaRPr lang="en-AU"/>
          </a:p>
        </p:txBody>
      </p:sp>
    </p:spTree>
    <p:extLst>
      <p:ext uri="{BB962C8B-B14F-4D97-AF65-F5344CB8AC3E}">
        <p14:creationId xmlns:p14="http://schemas.microsoft.com/office/powerpoint/2010/main" val="2294454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AU"/>
          </a:p>
        </p:txBody>
      </p:sp>
      <p:sp>
        <p:nvSpPr>
          <p:cNvPr id="4" name="Footer Placeholder 3"/>
          <p:cNvSpPr>
            <a:spLocks noGrp="1"/>
          </p:cNvSpPr>
          <p:nvPr>
            <p:ph type="ftr" sz="quarter" idx="11"/>
          </p:nvPr>
        </p:nvSpPr>
        <p:spPr/>
        <p:txBody>
          <a:bodyPr/>
          <a:lstStyle>
            <a:lvl1pPr>
              <a:defRPr/>
            </a:lvl1pPr>
          </a:lstStyle>
          <a:p>
            <a:r>
              <a:rPr lang="en-AU"/>
              <a:t>Footer text goes in here</a:t>
            </a:r>
          </a:p>
        </p:txBody>
      </p:sp>
      <p:sp>
        <p:nvSpPr>
          <p:cNvPr id="5" name="Slide Number Placeholder 4"/>
          <p:cNvSpPr>
            <a:spLocks noGrp="1"/>
          </p:cNvSpPr>
          <p:nvPr>
            <p:ph type="sldNum" sz="quarter" idx="12"/>
          </p:nvPr>
        </p:nvSpPr>
        <p:spPr/>
        <p:txBody>
          <a:bodyPr/>
          <a:lstStyle>
            <a:lvl1pPr>
              <a:defRPr/>
            </a:lvl1pPr>
          </a:lstStyle>
          <a:p>
            <a:fld id="{D268BD5F-F6DD-4F39-BC8F-666BB322C733}" type="slidenum">
              <a:rPr lang="en-AU"/>
              <a:pPr/>
              <a:t>‹#›</a:t>
            </a:fld>
            <a:endParaRPr lang="en-AU"/>
          </a:p>
        </p:txBody>
      </p:sp>
    </p:spTree>
    <p:extLst>
      <p:ext uri="{BB962C8B-B14F-4D97-AF65-F5344CB8AC3E}">
        <p14:creationId xmlns:p14="http://schemas.microsoft.com/office/powerpoint/2010/main" val="4024506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AU"/>
          </a:p>
        </p:txBody>
      </p:sp>
      <p:sp>
        <p:nvSpPr>
          <p:cNvPr id="3" name="Footer Placeholder 2"/>
          <p:cNvSpPr>
            <a:spLocks noGrp="1"/>
          </p:cNvSpPr>
          <p:nvPr>
            <p:ph type="ftr" sz="quarter" idx="11"/>
          </p:nvPr>
        </p:nvSpPr>
        <p:spPr/>
        <p:txBody>
          <a:bodyPr/>
          <a:lstStyle>
            <a:lvl1pPr>
              <a:defRPr/>
            </a:lvl1pPr>
          </a:lstStyle>
          <a:p>
            <a:r>
              <a:rPr lang="en-AU"/>
              <a:t>Footer text goes in here</a:t>
            </a:r>
          </a:p>
        </p:txBody>
      </p:sp>
      <p:sp>
        <p:nvSpPr>
          <p:cNvPr id="4" name="Slide Number Placeholder 3"/>
          <p:cNvSpPr>
            <a:spLocks noGrp="1"/>
          </p:cNvSpPr>
          <p:nvPr>
            <p:ph type="sldNum" sz="quarter" idx="12"/>
          </p:nvPr>
        </p:nvSpPr>
        <p:spPr/>
        <p:txBody>
          <a:bodyPr/>
          <a:lstStyle>
            <a:lvl1pPr>
              <a:defRPr/>
            </a:lvl1pPr>
          </a:lstStyle>
          <a:p>
            <a:fld id="{A5E0613E-3735-484E-B0D0-453FC6107EA6}" type="slidenum">
              <a:rPr lang="en-AU"/>
              <a:pPr/>
              <a:t>‹#›</a:t>
            </a:fld>
            <a:endParaRPr lang="en-AU"/>
          </a:p>
        </p:txBody>
      </p:sp>
    </p:spTree>
    <p:extLst>
      <p:ext uri="{BB962C8B-B14F-4D97-AF65-F5344CB8AC3E}">
        <p14:creationId xmlns:p14="http://schemas.microsoft.com/office/powerpoint/2010/main" val="2041914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r>
              <a:rPr lang="en-AU"/>
              <a:t>Footer text goes in here</a:t>
            </a:r>
          </a:p>
        </p:txBody>
      </p:sp>
      <p:sp>
        <p:nvSpPr>
          <p:cNvPr id="7" name="Slide Number Placeholder 6"/>
          <p:cNvSpPr>
            <a:spLocks noGrp="1"/>
          </p:cNvSpPr>
          <p:nvPr>
            <p:ph type="sldNum" sz="quarter" idx="12"/>
          </p:nvPr>
        </p:nvSpPr>
        <p:spPr/>
        <p:txBody>
          <a:bodyPr/>
          <a:lstStyle>
            <a:lvl1pPr>
              <a:defRPr/>
            </a:lvl1pPr>
          </a:lstStyle>
          <a:p>
            <a:fld id="{68E9F30E-FD33-42EA-97C3-01DFA8D5A916}" type="slidenum">
              <a:rPr lang="en-AU"/>
              <a:pPr/>
              <a:t>‹#›</a:t>
            </a:fld>
            <a:endParaRPr lang="en-AU"/>
          </a:p>
        </p:txBody>
      </p:sp>
    </p:spTree>
    <p:extLst>
      <p:ext uri="{BB962C8B-B14F-4D97-AF65-F5344CB8AC3E}">
        <p14:creationId xmlns:p14="http://schemas.microsoft.com/office/powerpoint/2010/main" val="4202365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r>
              <a:rPr lang="en-AU"/>
              <a:t>Footer text goes in here</a:t>
            </a:r>
          </a:p>
        </p:txBody>
      </p:sp>
      <p:sp>
        <p:nvSpPr>
          <p:cNvPr id="7" name="Slide Number Placeholder 6"/>
          <p:cNvSpPr>
            <a:spLocks noGrp="1"/>
          </p:cNvSpPr>
          <p:nvPr>
            <p:ph type="sldNum" sz="quarter" idx="12"/>
          </p:nvPr>
        </p:nvSpPr>
        <p:spPr/>
        <p:txBody>
          <a:bodyPr/>
          <a:lstStyle>
            <a:lvl1pPr>
              <a:defRPr/>
            </a:lvl1pPr>
          </a:lstStyle>
          <a:p>
            <a:fld id="{5306FBF0-4F57-4B2F-A1B9-BCE6746A8BB6}" type="slidenum">
              <a:rPr lang="en-AU"/>
              <a:pPr/>
              <a:t>‹#›</a:t>
            </a:fld>
            <a:endParaRPr lang="en-AU"/>
          </a:p>
        </p:txBody>
      </p:sp>
    </p:spTree>
    <p:extLst>
      <p:ext uri="{BB962C8B-B14F-4D97-AF65-F5344CB8AC3E}">
        <p14:creationId xmlns:p14="http://schemas.microsoft.com/office/powerpoint/2010/main" val="1452637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a:t>Footer text goes in here</a:t>
            </a:r>
          </a:p>
        </p:txBody>
      </p:sp>
      <p:sp>
        <p:nvSpPr>
          <p:cNvPr id="6" name="Slide Number Placeholder 5"/>
          <p:cNvSpPr>
            <a:spLocks noGrp="1"/>
          </p:cNvSpPr>
          <p:nvPr>
            <p:ph type="sldNum" sz="quarter" idx="12"/>
          </p:nvPr>
        </p:nvSpPr>
        <p:spPr/>
        <p:txBody>
          <a:bodyPr/>
          <a:lstStyle>
            <a:lvl1pPr>
              <a:defRPr/>
            </a:lvl1pPr>
          </a:lstStyle>
          <a:p>
            <a:fld id="{FE941E4B-589D-42F8-890C-E9AE02706688}" type="slidenum">
              <a:rPr lang="en-AU"/>
              <a:pPr/>
              <a:t>‹#›</a:t>
            </a:fld>
            <a:endParaRPr lang="en-AU"/>
          </a:p>
        </p:txBody>
      </p:sp>
    </p:spTree>
    <p:extLst>
      <p:ext uri="{BB962C8B-B14F-4D97-AF65-F5344CB8AC3E}">
        <p14:creationId xmlns:p14="http://schemas.microsoft.com/office/powerpoint/2010/main" val="1207517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765175"/>
            <a:ext cx="2058988" cy="536098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57200" y="765175"/>
            <a:ext cx="6029325" cy="536098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a:t>Footer text goes in here</a:t>
            </a:r>
          </a:p>
        </p:txBody>
      </p:sp>
      <p:sp>
        <p:nvSpPr>
          <p:cNvPr id="6" name="Slide Number Placeholder 5"/>
          <p:cNvSpPr>
            <a:spLocks noGrp="1"/>
          </p:cNvSpPr>
          <p:nvPr>
            <p:ph type="sldNum" sz="quarter" idx="12"/>
          </p:nvPr>
        </p:nvSpPr>
        <p:spPr/>
        <p:txBody>
          <a:bodyPr/>
          <a:lstStyle>
            <a:lvl1pPr>
              <a:defRPr/>
            </a:lvl1pPr>
          </a:lstStyle>
          <a:p>
            <a:fld id="{B0011218-4351-4A50-B1B7-E89560B1E3E6}" type="slidenum">
              <a:rPr lang="en-AU"/>
              <a:pPr/>
              <a:t>‹#›</a:t>
            </a:fld>
            <a:endParaRPr lang="en-AU"/>
          </a:p>
        </p:txBody>
      </p:sp>
    </p:spTree>
    <p:extLst>
      <p:ext uri="{BB962C8B-B14F-4D97-AF65-F5344CB8AC3E}">
        <p14:creationId xmlns:p14="http://schemas.microsoft.com/office/powerpoint/2010/main" val="3121183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2" name="Rectangle 8"/>
          <p:cNvSpPr>
            <a:spLocks noChangeArrowheads="1"/>
          </p:cNvSpPr>
          <p:nvPr/>
        </p:nvSpPr>
        <p:spPr bwMode="auto">
          <a:xfrm>
            <a:off x="0" y="6597650"/>
            <a:ext cx="9144000" cy="260350"/>
          </a:xfrm>
          <a:prstGeom prst="rect">
            <a:avLst/>
          </a:prstGeom>
          <a:solidFill>
            <a:srgbClr val="94B0BE"/>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1026" name="Rectangle 2"/>
          <p:cNvSpPr>
            <a:spLocks noGrp="1" noChangeArrowheads="1"/>
          </p:cNvSpPr>
          <p:nvPr>
            <p:ph type="title"/>
          </p:nvPr>
        </p:nvSpPr>
        <p:spPr bwMode="auto">
          <a:xfrm>
            <a:off x="468313" y="765175"/>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AU"/>
          </a:p>
        </p:txBody>
      </p:sp>
      <p:sp>
        <p:nvSpPr>
          <p:cNvPr id="1027" name="Rectangle 3"/>
          <p:cNvSpPr>
            <a:spLocks noGrp="1" noChangeArrowheads="1"/>
          </p:cNvSpPr>
          <p:nvPr>
            <p:ph type="body" idx="1"/>
          </p:nvPr>
        </p:nvSpPr>
        <p:spPr bwMode="auto">
          <a:xfrm>
            <a:off x="457200" y="1916113"/>
            <a:ext cx="8229600" cy="421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028" name="Rectangle 4"/>
          <p:cNvSpPr>
            <a:spLocks noGrp="1" noChangeArrowheads="1"/>
          </p:cNvSpPr>
          <p:nvPr>
            <p:ph type="dt" sz="half" idx="2"/>
          </p:nvPr>
        </p:nvSpPr>
        <p:spPr bwMode="auto">
          <a:xfrm>
            <a:off x="5724525" y="6597650"/>
            <a:ext cx="2133600" cy="196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AU"/>
          </a:p>
        </p:txBody>
      </p:sp>
      <p:sp>
        <p:nvSpPr>
          <p:cNvPr id="1029" name="Rectangle 5"/>
          <p:cNvSpPr>
            <a:spLocks noGrp="1" noChangeArrowheads="1"/>
          </p:cNvSpPr>
          <p:nvPr>
            <p:ph type="ftr" sz="quarter" idx="3"/>
          </p:nvPr>
        </p:nvSpPr>
        <p:spPr bwMode="auto">
          <a:xfrm>
            <a:off x="395288" y="6597650"/>
            <a:ext cx="5040312" cy="196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r>
              <a:rPr lang="en-AU"/>
              <a:t>Footer text goes in here</a:t>
            </a:r>
          </a:p>
        </p:txBody>
      </p:sp>
      <p:sp>
        <p:nvSpPr>
          <p:cNvPr id="1030" name="Rectangle 6"/>
          <p:cNvSpPr>
            <a:spLocks noGrp="1" noChangeArrowheads="1"/>
          </p:cNvSpPr>
          <p:nvPr>
            <p:ph type="sldNum" sz="quarter" idx="4"/>
          </p:nvPr>
        </p:nvSpPr>
        <p:spPr bwMode="auto">
          <a:xfrm>
            <a:off x="8101013" y="6597650"/>
            <a:ext cx="585787" cy="215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C8A7F530-2DD0-4577-9C97-D0E612A220B0}" type="slidenum">
              <a:rPr lang="en-AU"/>
              <a:pPr/>
              <a:t>‹#›</a:t>
            </a:fld>
            <a:endParaRPr lang="en-AU"/>
          </a:p>
        </p:txBody>
      </p:sp>
      <p:sp>
        <p:nvSpPr>
          <p:cNvPr id="1031" name="Rectangle 7"/>
          <p:cNvSpPr>
            <a:spLocks noChangeArrowheads="1"/>
          </p:cNvSpPr>
          <p:nvPr/>
        </p:nvSpPr>
        <p:spPr bwMode="auto">
          <a:xfrm>
            <a:off x="0" y="0"/>
            <a:ext cx="9144000" cy="765175"/>
          </a:xfrm>
          <a:prstGeom prst="rect">
            <a:avLst/>
          </a:prstGeom>
          <a:solidFill>
            <a:srgbClr val="333333"/>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p>
        </p:txBody>
      </p:sp>
      <p:pic>
        <p:nvPicPr>
          <p:cNvPr id="1033" name="Picture 9" descr="ANU_LOGO_WHITE"/>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68313" y="115888"/>
            <a:ext cx="1511300" cy="525462"/>
          </a:xfrm>
          <a:prstGeom prst="rect">
            <a:avLst/>
          </a:prstGeom>
          <a:noFill/>
          <a:extLst>
            <a:ext uri="{909E8E84-426E-40dd-AFC4-6F175D3DCCD1}">
              <a14:hiddenFill xmlns:a14="http://schemas.microsoft.com/office/drawing/2010/main" xmlns="">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eaLnBrk="1" fontAlgn="base" hangingPunct="1">
        <a:spcBef>
          <a:spcPct val="0"/>
        </a:spcBef>
        <a:spcAft>
          <a:spcPct val="0"/>
        </a:spcAft>
        <a:defRPr sz="3600">
          <a:solidFill>
            <a:srgbClr val="527688"/>
          </a:solidFill>
          <a:latin typeface="+mj-lt"/>
          <a:ea typeface="+mj-ea"/>
          <a:cs typeface="+mj-cs"/>
        </a:defRPr>
      </a:lvl1pPr>
      <a:lvl2pPr algn="l" rtl="0" eaLnBrk="1" fontAlgn="base" hangingPunct="1">
        <a:spcBef>
          <a:spcPct val="0"/>
        </a:spcBef>
        <a:spcAft>
          <a:spcPct val="0"/>
        </a:spcAft>
        <a:defRPr sz="3600">
          <a:solidFill>
            <a:srgbClr val="527688"/>
          </a:solidFill>
          <a:latin typeface="Arial" charset="0"/>
          <a:cs typeface="Arial" charset="0"/>
        </a:defRPr>
      </a:lvl2pPr>
      <a:lvl3pPr algn="l" rtl="0" eaLnBrk="1" fontAlgn="base" hangingPunct="1">
        <a:spcBef>
          <a:spcPct val="0"/>
        </a:spcBef>
        <a:spcAft>
          <a:spcPct val="0"/>
        </a:spcAft>
        <a:defRPr sz="3600">
          <a:solidFill>
            <a:srgbClr val="527688"/>
          </a:solidFill>
          <a:latin typeface="Arial" charset="0"/>
          <a:cs typeface="Arial" charset="0"/>
        </a:defRPr>
      </a:lvl3pPr>
      <a:lvl4pPr algn="l" rtl="0" eaLnBrk="1" fontAlgn="base" hangingPunct="1">
        <a:spcBef>
          <a:spcPct val="0"/>
        </a:spcBef>
        <a:spcAft>
          <a:spcPct val="0"/>
        </a:spcAft>
        <a:defRPr sz="3600">
          <a:solidFill>
            <a:srgbClr val="527688"/>
          </a:solidFill>
          <a:latin typeface="Arial" charset="0"/>
          <a:cs typeface="Arial" charset="0"/>
        </a:defRPr>
      </a:lvl4pPr>
      <a:lvl5pPr algn="l" rtl="0" eaLnBrk="1" fontAlgn="base" hangingPunct="1">
        <a:spcBef>
          <a:spcPct val="0"/>
        </a:spcBef>
        <a:spcAft>
          <a:spcPct val="0"/>
        </a:spcAft>
        <a:defRPr sz="3600">
          <a:solidFill>
            <a:srgbClr val="527688"/>
          </a:solidFill>
          <a:latin typeface="Arial" charset="0"/>
          <a:cs typeface="Arial" charset="0"/>
        </a:defRPr>
      </a:lvl5pPr>
      <a:lvl6pPr marL="457200" algn="l" rtl="0" eaLnBrk="1" fontAlgn="base" hangingPunct="1">
        <a:spcBef>
          <a:spcPct val="0"/>
        </a:spcBef>
        <a:spcAft>
          <a:spcPct val="0"/>
        </a:spcAft>
        <a:defRPr sz="3600">
          <a:solidFill>
            <a:srgbClr val="527688"/>
          </a:solidFill>
          <a:latin typeface="Arial" charset="0"/>
          <a:cs typeface="Arial" charset="0"/>
        </a:defRPr>
      </a:lvl6pPr>
      <a:lvl7pPr marL="914400" algn="l" rtl="0" eaLnBrk="1" fontAlgn="base" hangingPunct="1">
        <a:spcBef>
          <a:spcPct val="0"/>
        </a:spcBef>
        <a:spcAft>
          <a:spcPct val="0"/>
        </a:spcAft>
        <a:defRPr sz="3600">
          <a:solidFill>
            <a:srgbClr val="527688"/>
          </a:solidFill>
          <a:latin typeface="Arial" charset="0"/>
          <a:cs typeface="Arial" charset="0"/>
        </a:defRPr>
      </a:lvl7pPr>
      <a:lvl8pPr marL="1371600" algn="l" rtl="0" eaLnBrk="1" fontAlgn="base" hangingPunct="1">
        <a:spcBef>
          <a:spcPct val="0"/>
        </a:spcBef>
        <a:spcAft>
          <a:spcPct val="0"/>
        </a:spcAft>
        <a:defRPr sz="3600">
          <a:solidFill>
            <a:srgbClr val="527688"/>
          </a:solidFill>
          <a:latin typeface="Arial" charset="0"/>
          <a:cs typeface="Arial" charset="0"/>
        </a:defRPr>
      </a:lvl8pPr>
      <a:lvl9pPr marL="1828800" algn="l" rtl="0" eaLnBrk="1" fontAlgn="base" hangingPunct="1">
        <a:spcBef>
          <a:spcPct val="0"/>
        </a:spcBef>
        <a:spcAft>
          <a:spcPct val="0"/>
        </a:spcAft>
        <a:defRPr sz="3600">
          <a:solidFill>
            <a:srgbClr val="527688"/>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4EF5C3E7-ADB0-5F45-8D44-E7BFE4AD9F39}"/>
              </a:ext>
            </a:extLst>
          </p:cNvPr>
          <p:cNvSpPr>
            <a:spLocks noGrp="1"/>
          </p:cNvSpPr>
          <p:nvPr>
            <p:ph type="subTitle" idx="1"/>
          </p:nvPr>
        </p:nvSpPr>
        <p:spPr>
          <a:xfrm>
            <a:off x="468313" y="4652963"/>
            <a:ext cx="8280400" cy="1557349"/>
          </a:xfrm>
        </p:spPr>
        <p:txBody>
          <a:bodyPr/>
          <a:lstStyle/>
          <a:p>
            <a:r>
              <a:rPr lang="en-AU" b="1" dirty="0"/>
              <a:t>Dr Michael Eburn</a:t>
            </a:r>
          </a:p>
          <a:p>
            <a:r>
              <a:rPr lang="en-AU" dirty="0"/>
              <a:t>ANU College of Law</a:t>
            </a:r>
          </a:p>
          <a:p>
            <a:r>
              <a:rPr lang="en-AU" dirty="0"/>
              <a:t>CANBERRA</a:t>
            </a:r>
            <a:endParaRPr lang="en-US" dirty="0"/>
          </a:p>
        </p:txBody>
      </p:sp>
      <p:sp>
        <p:nvSpPr>
          <p:cNvPr id="3" name="Title 2">
            <a:extLst>
              <a:ext uri="{FF2B5EF4-FFF2-40B4-BE49-F238E27FC236}">
                <a16:creationId xmlns:a16="http://schemas.microsoft.com/office/drawing/2014/main" id="{5F16B6FF-AC65-1745-91B2-5240648C739F}"/>
              </a:ext>
            </a:extLst>
          </p:cNvPr>
          <p:cNvSpPr>
            <a:spLocks noGrp="1"/>
          </p:cNvSpPr>
          <p:nvPr>
            <p:ph type="ctrTitle"/>
          </p:nvPr>
        </p:nvSpPr>
        <p:spPr>
          <a:xfrm>
            <a:off x="468313" y="1639799"/>
            <a:ext cx="8207375" cy="1200329"/>
          </a:xfrm>
        </p:spPr>
        <p:txBody>
          <a:bodyPr/>
          <a:lstStyle/>
          <a:p>
            <a:r>
              <a:rPr lang="en-AU" dirty="0"/>
              <a:t>Australia’s emergency managers – leading, or being led, through change?</a:t>
            </a:r>
            <a:endParaRPr lang="en-US" dirty="0"/>
          </a:p>
        </p:txBody>
      </p:sp>
    </p:spTree>
    <p:extLst>
      <p:ext uri="{BB962C8B-B14F-4D97-AF65-F5344CB8AC3E}">
        <p14:creationId xmlns:p14="http://schemas.microsoft.com/office/powerpoint/2010/main" val="3718563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A9ECB-1770-5842-AA3A-E767FA34FF6A}"/>
              </a:ext>
            </a:extLst>
          </p:cNvPr>
          <p:cNvSpPr>
            <a:spLocks noGrp="1"/>
          </p:cNvSpPr>
          <p:nvPr>
            <p:ph type="title"/>
          </p:nvPr>
        </p:nvSpPr>
        <p:spPr/>
        <p:txBody>
          <a:bodyPr/>
          <a:lstStyle/>
          <a:p>
            <a:r>
              <a:rPr lang="en-US" dirty="0"/>
              <a:t>After major events</a:t>
            </a:r>
          </a:p>
        </p:txBody>
      </p:sp>
      <p:sp>
        <p:nvSpPr>
          <p:cNvPr id="3" name="Content Placeholder 2">
            <a:extLst>
              <a:ext uri="{FF2B5EF4-FFF2-40B4-BE49-F238E27FC236}">
                <a16:creationId xmlns:a16="http://schemas.microsoft.com/office/drawing/2014/main" id="{4FF9AAA0-3D61-ED4F-8540-515D1964517B}"/>
              </a:ext>
            </a:extLst>
          </p:cNvPr>
          <p:cNvSpPr>
            <a:spLocks noGrp="1"/>
          </p:cNvSpPr>
          <p:nvPr>
            <p:ph idx="1"/>
          </p:nvPr>
        </p:nvSpPr>
        <p:spPr/>
        <p:txBody>
          <a:bodyPr/>
          <a:lstStyle/>
          <a:p>
            <a:r>
              <a:rPr lang="en-US" dirty="0"/>
              <a:t>The sector is led through change- consider</a:t>
            </a:r>
          </a:p>
          <a:p>
            <a:pPr lvl="1"/>
            <a:r>
              <a:rPr lang="en-US" dirty="0"/>
              <a:t>2003 Canberra fires Inquest;</a:t>
            </a:r>
          </a:p>
          <a:p>
            <a:pPr lvl="1"/>
            <a:r>
              <a:rPr lang="en-US" dirty="0"/>
              <a:t>2009 Victorian Bushfires Royal Commission.</a:t>
            </a:r>
          </a:p>
          <a:p>
            <a:r>
              <a:rPr lang="en-US" dirty="0"/>
              <a:t>Those affected are witnesses but other make sense of the evidence and recommend change.</a:t>
            </a:r>
          </a:p>
          <a:p>
            <a:r>
              <a:rPr lang="en-US" dirty="0"/>
              <a:t>The recommendations aren’t binding but…</a:t>
            </a:r>
          </a:p>
        </p:txBody>
      </p:sp>
      <p:sp>
        <p:nvSpPr>
          <p:cNvPr id="4" name="Slide Number Placeholder 3">
            <a:extLst>
              <a:ext uri="{FF2B5EF4-FFF2-40B4-BE49-F238E27FC236}">
                <a16:creationId xmlns:a16="http://schemas.microsoft.com/office/drawing/2014/main" id="{06DA3836-B50E-8144-9C99-B35B903E35D4}"/>
              </a:ext>
            </a:extLst>
          </p:cNvPr>
          <p:cNvSpPr>
            <a:spLocks noGrp="1"/>
          </p:cNvSpPr>
          <p:nvPr>
            <p:ph type="sldNum" sz="quarter" idx="12"/>
          </p:nvPr>
        </p:nvSpPr>
        <p:spPr/>
        <p:txBody>
          <a:bodyPr/>
          <a:lstStyle/>
          <a:p>
            <a:fld id="{1932DC63-BF72-4143-B721-9CD45CAD5F53}" type="slidenum">
              <a:rPr lang="en-AU" smtClean="0"/>
              <a:pPr/>
              <a:t>2</a:t>
            </a:fld>
            <a:endParaRPr lang="en-AU"/>
          </a:p>
        </p:txBody>
      </p:sp>
    </p:spTree>
    <p:extLst>
      <p:ext uri="{BB962C8B-B14F-4D97-AF65-F5344CB8AC3E}">
        <p14:creationId xmlns:p14="http://schemas.microsoft.com/office/powerpoint/2010/main" val="965813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CFA9052-CBCF-1E46-8939-4991B690F70B}"/>
              </a:ext>
            </a:extLst>
          </p:cNvPr>
          <p:cNvSpPr>
            <a:spLocks noGrp="1"/>
          </p:cNvSpPr>
          <p:nvPr>
            <p:ph type="sldNum" sz="quarter" idx="12"/>
          </p:nvPr>
        </p:nvSpPr>
        <p:spPr/>
        <p:txBody>
          <a:bodyPr/>
          <a:lstStyle/>
          <a:p>
            <a:fld id="{1932DC63-BF72-4143-B721-9CD45CAD5F53}" type="slidenum">
              <a:rPr lang="en-AU" smtClean="0"/>
              <a:pPr/>
              <a:t>3</a:t>
            </a:fld>
            <a:endParaRPr lang="en-AU"/>
          </a:p>
        </p:txBody>
      </p:sp>
      <p:pic>
        <p:nvPicPr>
          <p:cNvPr id="9" name="Picture 8">
            <a:extLst>
              <a:ext uri="{FF2B5EF4-FFF2-40B4-BE49-F238E27FC236}">
                <a16:creationId xmlns:a16="http://schemas.microsoft.com/office/drawing/2014/main" id="{DEE54715-B0D6-D64A-8286-8FE103898FA2}"/>
              </a:ext>
            </a:extLst>
          </p:cNvPr>
          <p:cNvPicPr>
            <a:picLocks noChangeAspect="1"/>
          </p:cNvPicPr>
          <p:nvPr/>
        </p:nvPicPr>
        <p:blipFill rotWithShape="1">
          <a:blip r:embed="rId2"/>
          <a:srcRect l="18" r="-18" b="5512"/>
          <a:stretch/>
        </p:blipFill>
        <p:spPr>
          <a:xfrm>
            <a:off x="2212900" y="0"/>
            <a:ext cx="4856400" cy="6480000"/>
          </a:xfrm>
          <a:prstGeom prst="rect">
            <a:avLst/>
          </a:prstGeom>
        </p:spPr>
      </p:pic>
    </p:spTree>
    <p:extLst>
      <p:ext uri="{BB962C8B-B14F-4D97-AF65-F5344CB8AC3E}">
        <p14:creationId xmlns:p14="http://schemas.microsoft.com/office/powerpoint/2010/main" val="987262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C84BD-FA8B-FF4D-A5B5-B880960392C9}"/>
              </a:ext>
            </a:extLst>
          </p:cNvPr>
          <p:cNvSpPr>
            <a:spLocks noGrp="1"/>
          </p:cNvSpPr>
          <p:nvPr>
            <p:ph type="title"/>
          </p:nvPr>
        </p:nvSpPr>
        <p:spPr/>
        <p:txBody>
          <a:bodyPr/>
          <a:lstStyle/>
          <a:p>
            <a:r>
              <a:rPr lang="en-US" dirty="0"/>
              <a:t>A restorative inquiry</a:t>
            </a:r>
          </a:p>
        </p:txBody>
      </p:sp>
      <p:sp>
        <p:nvSpPr>
          <p:cNvPr id="3" name="Content Placeholder 2">
            <a:extLst>
              <a:ext uri="{FF2B5EF4-FFF2-40B4-BE49-F238E27FC236}">
                <a16:creationId xmlns:a16="http://schemas.microsoft.com/office/drawing/2014/main" id="{5C4D6D43-710A-484D-8FF9-442058FCAAFD}"/>
              </a:ext>
            </a:extLst>
          </p:cNvPr>
          <p:cNvSpPr>
            <a:spLocks noGrp="1"/>
          </p:cNvSpPr>
          <p:nvPr>
            <p:ph idx="1"/>
          </p:nvPr>
        </p:nvSpPr>
        <p:spPr/>
        <p:txBody>
          <a:bodyPr/>
          <a:lstStyle/>
          <a:p>
            <a:r>
              <a:rPr lang="en-US" dirty="0"/>
              <a:t>Takes a relational approach- it’s not who did what but how are events connected.</a:t>
            </a:r>
          </a:p>
          <a:p>
            <a:r>
              <a:rPr lang="en-US" dirty="0"/>
              <a:t>Restorative justice or restorative practices?</a:t>
            </a:r>
          </a:p>
        </p:txBody>
      </p:sp>
      <p:sp>
        <p:nvSpPr>
          <p:cNvPr id="4" name="Slide Number Placeholder 3">
            <a:extLst>
              <a:ext uri="{FF2B5EF4-FFF2-40B4-BE49-F238E27FC236}">
                <a16:creationId xmlns:a16="http://schemas.microsoft.com/office/drawing/2014/main" id="{91692DB6-0993-2741-A751-64D64D1DFB1B}"/>
              </a:ext>
            </a:extLst>
          </p:cNvPr>
          <p:cNvSpPr>
            <a:spLocks noGrp="1"/>
          </p:cNvSpPr>
          <p:nvPr>
            <p:ph type="sldNum" sz="quarter" idx="12"/>
          </p:nvPr>
        </p:nvSpPr>
        <p:spPr/>
        <p:txBody>
          <a:bodyPr/>
          <a:lstStyle/>
          <a:p>
            <a:fld id="{1932DC63-BF72-4143-B721-9CD45CAD5F53}" type="slidenum">
              <a:rPr lang="en-AU" smtClean="0"/>
              <a:pPr/>
              <a:t>4</a:t>
            </a:fld>
            <a:endParaRPr lang="en-AU"/>
          </a:p>
        </p:txBody>
      </p:sp>
    </p:spTree>
    <p:extLst>
      <p:ext uri="{BB962C8B-B14F-4D97-AF65-F5344CB8AC3E}">
        <p14:creationId xmlns:p14="http://schemas.microsoft.com/office/powerpoint/2010/main" val="3281657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8AE6D-309F-6044-B603-437F676EE255}"/>
              </a:ext>
            </a:extLst>
          </p:cNvPr>
          <p:cNvSpPr>
            <a:spLocks noGrp="1"/>
          </p:cNvSpPr>
          <p:nvPr>
            <p:ph type="title"/>
          </p:nvPr>
        </p:nvSpPr>
        <p:spPr/>
        <p:txBody>
          <a:bodyPr/>
          <a:lstStyle/>
          <a:p>
            <a:r>
              <a:rPr lang="en-GB" dirty="0"/>
              <a:t>“Restorative justice</a:t>
            </a:r>
            <a:endParaRPr lang="en-US" dirty="0"/>
          </a:p>
        </p:txBody>
      </p:sp>
      <p:sp>
        <p:nvSpPr>
          <p:cNvPr id="3" name="Content Placeholder 2">
            <a:extLst>
              <a:ext uri="{FF2B5EF4-FFF2-40B4-BE49-F238E27FC236}">
                <a16:creationId xmlns:a16="http://schemas.microsoft.com/office/drawing/2014/main" id="{2DAF4C44-B72B-2C4A-A990-80A4BCCEE42E}"/>
              </a:ext>
            </a:extLst>
          </p:cNvPr>
          <p:cNvSpPr>
            <a:spLocks noGrp="1"/>
          </p:cNvSpPr>
          <p:nvPr>
            <p:ph idx="1"/>
          </p:nvPr>
        </p:nvSpPr>
        <p:spPr/>
        <p:txBody>
          <a:bodyPr/>
          <a:lstStyle/>
          <a:p>
            <a:pPr marL="0" indent="0">
              <a:buNone/>
            </a:pPr>
            <a:r>
              <a:rPr lang="en-GB" dirty="0"/>
              <a:t>…is a process whereby all the parties with a stake in a particular offence come together to resolve collectively how to deal with the aftermath of the offence and its implications for the future.”  (Eburn and </a:t>
            </a:r>
            <a:r>
              <a:rPr lang="en-GB" dirty="0" err="1"/>
              <a:t>Dovers</a:t>
            </a:r>
            <a:r>
              <a:rPr lang="en-GB" dirty="0"/>
              <a:t>, p. 67).</a:t>
            </a:r>
          </a:p>
        </p:txBody>
      </p:sp>
      <p:sp>
        <p:nvSpPr>
          <p:cNvPr id="4" name="Slide Number Placeholder 3">
            <a:extLst>
              <a:ext uri="{FF2B5EF4-FFF2-40B4-BE49-F238E27FC236}">
                <a16:creationId xmlns:a16="http://schemas.microsoft.com/office/drawing/2014/main" id="{E3E5C56A-9289-7849-8D88-AE98FDDAA225}"/>
              </a:ext>
            </a:extLst>
          </p:cNvPr>
          <p:cNvSpPr>
            <a:spLocks noGrp="1"/>
          </p:cNvSpPr>
          <p:nvPr>
            <p:ph type="sldNum" sz="quarter" idx="12"/>
          </p:nvPr>
        </p:nvSpPr>
        <p:spPr/>
        <p:txBody>
          <a:bodyPr/>
          <a:lstStyle/>
          <a:p>
            <a:fld id="{1932DC63-BF72-4143-B721-9CD45CAD5F53}" type="slidenum">
              <a:rPr lang="en-AU" smtClean="0"/>
              <a:pPr/>
              <a:t>5</a:t>
            </a:fld>
            <a:endParaRPr lang="en-AU"/>
          </a:p>
        </p:txBody>
      </p:sp>
    </p:spTree>
    <p:extLst>
      <p:ext uri="{BB962C8B-B14F-4D97-AF65-F5344CB8AC3E}">
        <p14:creationId xmlns:p14="http://schemas.microsoft.com/office/powerpoint/2010/main" val="2602558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8AE6D-309F-6044-B603-437F676EE255}"/>
              </a:ext>
            </a:extLst>
          </p:cNvPr>
          <p:cNvSpPr>
            <a:spLocks noGrp="1"/>
          </p:cNvSpPr>
          <p:nvPr>
            <p:ph type="title"/>
          </p:nvPr>
        </p:nvSpPr>
        <p:spPr/>
        <p:txBody>
          <a:bodyPr/>
          <a:lstStyle/>
          <a:p>
            <a:r>
              <a:rPr lang="en-GB" dirty="0"/>
              <a:t>“Restorative [inquiry]</a:t>
            </a:r>
            <a:endParaRPr lang="en-US" dirty="0"/>
          </a:p>
        </p:txBody>
      </p:sp>
      <p:sp>
        <p:nvSpPr>
          <p:cNvPr id="3" name="Content Placeholder 2">
            <a:extLst>
              <a:ext uri="{FF2B5EF4-FFF2-40B4-BE49-F238E27FC236}">
                <a16:creationId xmlns:a16="http://schemas.microsoft.com/office/drawing/2014/main" id="{2DAF4C44-B72B-2C4A-A990-80A4BCCEE42E}"/>
              </a:ext>
            </a:extLst>
          </p:cNvPr>
          <p:cNvSpPr>
            <a:spLocks noGrp="1"/>
          </p:cNvSpPr>
          <p:nvPr>
            <p:ph idx="1"/>
          </p:nvPr>
        </p:nvSpPr>
        <p:spPr/>
        <p:txBody>
          <a:bodyPr/>
          <a:lstStyle/>
          <a:p>
            <a:pPr marL="0" indent="0">
              <a:buNone/>
            </a:pPr>
            <a:r>
              <a:rPr lang="en-GB" dirty="0"/>
              <a:t>…is a process whereby all the parties with a stake … come together to resolve collectively how to deal with the aftermath of the [event] and its implications for the future.”</a:t>
            </a:r>
          </a:p>
          <a:p>
            <a:pPr marL="0" indent="0">
              <a:buNone/>
            </a:pPr>
            <a:r>
              <a:rPr lang="en-AU" dirty="0"/>
              <a:t>‘The key element is to put the problem in the centre of the circle’ (John Braithwaite).</a:t>
            </a:r>
          </a:p>
        </p:txBody>
      </p:sp>
      <p:sp>
        <p:nvSpPr>
          <p:cNvPr id="4" name="Slide Number Placeholder 3">
            <a:extLst>
              <a:ext uri="{FF2B5EF4-FFF2-40B4-BE49-F238E27FC236}">
                <a16:creationId xmlns:a16="http://schemas.microsoft.com/office/drawing/2014/main" id="{E3E5C56A-9289-7849-8D88-AE98FDDAA225}"/>
              </a:ext>
            </a:extLst>
          </p:cNvPr>
          <p:cNvSpPr>
            <a:spLocks noGrp="1"/>
          </p:cNvSpPr>
          <p:nvPr>
            <p:ph type="sldNum" sz="quarter" idx="12"/>
          </p:nvPr>
        </p:nvSpPr>
        <p:spPr/>
        <p:txBody>
          <a:bodyPr/>
          <a:lstStyle/>
          <a:p>
            <a:fld id="{1932DC63-BF72-4143-B721-9CD45CAD5F53}" type="slidenum">
              <a:rPr lang="en-AU" smtClean="0"/>
              <a:pPr/>
              <a:t>6</a:t>
            </a:fld>
            <a:endParaRPr lang="en-AU"/>
          </a:p>
        </p:txBody>
      </p:sp>
    </p:spTree>
    <p:extLst>
      <p:ext uri="{BB962C8B-B14F-4D97-AF65-F5344CB8AC3E}">
        <p14:creationId xmlns:p14="http://schemas.microsoft.com/office/powerpoint/2010/main" val="21434900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D0F86-0868-A14F-A5A7-5DC15E9AAB2B}"/>
              </a:ext>
            </a:extLst>
          </p:cNvPr>
          <p:cNvSpPr>
            <a:spLocks noGrp="1"/>
          </p:cNvSpPr>
          <p:nvPr>
            <p:ph type="title"/>
          </p:nvPr>
        </p:nvSpPr>
        <p:spPr/>
        <p:txBody>
          <a:bodyPr/>
          <a:lstStyle/>
          <a:p>
            <a:r>
              <a:rPr lang="en-US" dirty="0"/>
              <a:t>Recently an agency announced:</a:t>
            </a:r>
          </a:p>
        </p:txBody>
      </p:sp>
      <p:sp>
        <p:nvSpPr>
          <p:cNvPr id="3" name="Content Placeholder 2">
            <a:extLst>
              <a:ext uri="{FF2B5EF4-FFF2-40B4-BE49-F238E27FC236}">
                <a16:creationId xmlns:a16="http://schemas.microsoft.com/office/drawing/2014/main" id="{B3ED8F37-34AB-7740-80DD-2DEDD9AB676F}"/>
              </a:ext>
            </a:extLst>
          </p:cNvPr>
          <p:cNvSpPr>
            <a:spLocks noGrp="1"/>
          </p:cNvSpPr>
          <p:nvPr>
            <p:ph idx="1"/>
          </p:nvPr>
        </p:nvSpPr>
        <p:spPr>
          <a:xfrm>
            <a:off x="457200" y="1916113"/>
            <a:ext cx="8229600" cy="4210050"/>
          </a:xfrm>
        </p:spPr>
        <p:txBody>
          <a:bodyPr/>
          <a:lstStyle/>
          <a:p>
            <a:pPr marL="0" indent="0">
              <a:buNone/>
            </a:pPr>
            <a:r>
              <a:rPr lang="en-US" sz="2600" dirty="0"/>
              <a:t>A “…member fell through both the roof and the ceiling, suffering minor injuries… Initial inquiries have identified that at the time of the incident, this member and their team, were not using a Height Safety System… </a:t>
            </a:r>
          </a:p>
          <a:p>
            <a:pPr marL="0" indent="0">
              <a:buNone/>
            </a:pPr>
            <a:r>
              <a:rPr lang="en-US" sz="2600" dirty="0"/>
              <a:t>This incident has been reported to [the Work Health and Safety Regulator] … and will also be investigated by the … Work, Health and Safety team.  The result of either … investigations may result in disciplinary action against the members involved”.</a:t>
            </a:r>
          </a:p>
          <a:p>
            <a:endParaRPr lang="en-US" dirty="0"/>
          </a:p>
        </p:txBody>
      </p:sp>
      <p:sp>
        <p:nvSpPr>
          <p:cNvPr id="4" name="Slide Number Placeholder 3">
            <a:extLst>
              <a:ext uri="{FF2B5EF4-FFF2-40B4-BE49-F238E27FC236}">
                <a16:creationId xmlns:a16="http://schemas.microsoft.com/office/drawing/2014/main" id="{824C2784-51F0-1043-9418-FFC712CC1367}"/>
              </a:ext>
            </a:extLst>
          </p:cNvPr>
          <p:cNvSpPr>
            <a:spLocks noGrp="1"/>
          </p:cNvSpPr>
          <p:nvPr>
            <p:ph type="sldNum" sz="quarter" idx="12"/>
          </p:nvPr>
        </p:nvSpPr>
        <p:spPr/>
        <p:txBody>
          <a:bodyPr/>
          <a:lstStyle/>
          <a:p>
            <a:fld id="{1932DC63-BF72-4143-B721-9CD45CAD5F53}" type="slidenum">
              <a:rPr lang="en-AU" smtClean="0"/>
              <a:pPr/>
              <a:t>7</a:t>
            </a:fld>
            <a:endParaRPr lang="en-AU"/>
          </a:p>
        </p:txBody>
      </p:sp>
    </p:spTree>
    <p:extLst>
      <p:ext uri="{BB962C8B-B14F-4D97-AF65-F5344CB8AC3E}">
        <p14:creationId xmlns:p14="http://schemas.microsoft.com/office/powerpoint/2010/main" val="2052973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2CE1-7919-1B4E-8AEF-9DFBD2ED05FB}"/>
              </a:ext>
            </a:extLst>
          </p:cNvPr>
          <p:cNvSpPr>
            <a:spLocks noGrp="1"/>
          </p:cNvSpPr>
          <p:nvPr>
            <p:ph type="title"/>
          </p:nvPr>
        </p:nvSpPr>
        <p:spPr/>
        <p:txBody>
          <a:bodyPr/>
          <a:lstStyle/>
          <a:p>
            <a:r>
              <a:rPr lang="en-US" dirty="0"/>
              <a:t>Why would anyone contribute to the ‘investigation’?</a:t>
            </a:r>
          </a:p>
        </p:txBody>
      </p:sp>
      <p:sp>
        <p:nvSpPr>
          <p:cNvPr id="3" name="Content Placeholder 2">
            <a:extLst>
              <a:ext uri="{FF2B5EF4-FFF2-40B4-BE49-F238E27FC236}">
                <a16:creationId xmlns:a16="http://schemas.microsoft.com/office/drawing/2014/main" id="{FC9B5047-C416-424A-A986-4E9C5FB70A84}"/>
              </a:ext>
            </a:extLst>
          </p:cNvPr>
          <p:cNvSpPr>
            <a:spLocks noGrp="1"/>
          </p:cNvSpPr>
          <p:nvPr>
            <p:ph idx="1"/>
          </p:nvPr>
        </p:nvSpPr>
        <p:spPr/>
        <p:txBody>
          <a:bodyPr/>
          <a:lstStyle/>
          <a:p>
            <a:r>
              <a:rPr lang="en-US" dirty="0"/>
              <a:t>The problem and the outcome have already been determined.  </a:t>
            </a:r>
          </a:p>
          <a:p>
            <a:pPr lvl="1"/>
            <a:r>
              <a:rPr lang="en-US" dirty="0"/>
              <a:t>They were not using a Height Safety System;</a:t>
            </a:r>
          </a:p>
          <a:p>
            <a:pPr lvl="1"/>
            <a:r>
              <a:rPr lang="en-US" dirty="0"/>
              <a:t>Disciplinary action will follow. </a:t>
            </a:r>
          </a:p>
          <a:p>
            <a:pPr lvl="1"/>
            <a:endParaRPr lang="en-US" dirty="0"/>
          </a:p>
        </p:txBody>
      </p:sp>
      <p:sp>
        <p:nvSpPr>
          <p:cNvPr id="4" name="Slide Number Placeholder 3">
            <a:extLst>
              <a:ext uri="{FF2B5EF4-FFF2-40B4-BE49-F238E27FC236}">
                <a16:creationId xmlns:a16="http://schemas.microsoft.com/office/drawing/2014/main" id="{3A853C67-8121-1E4E-95DB-367EB39F1F7B}"/>
              </a:ext>
            </a:extLst>
          </p:cNvPr>
          <p:cNvSpPr>
            <a:spLocks noGrp="1"/>
          </p:cNvSpPr>
          <p:nvPr>
            <p:ph type="sldNum" sz="quarter" idx="12"/>
          </p:nvPr>
        </p:nvSpPr>
        <p:spPr/>
        <p:txBody>
          <a:bodyPr/>
          <a:lstStyle/>
          <a:p>
            <a:fld id="{1932DC63-BF72-4143-B721-9CD45CAD5F53}" type="slidenum">
              <a:rPr lang="en-AU" smtClean="0"/>
              <a:pPr/>
              <a:t>8</a:t>
            </a:fld>
            <a:endParaRPr lang="en-AU"/>
          </a:p>
        </p:txBody>
      </p:sp>
    </p:spTree>
    <p:extLst>
      <p:ext uri="{BB962C8B-B14F-4D97-AF65-F5344CB8AC3E}">
        <p14:creationId xmlns:p14="http://schemas.microsoft.com/office/powerpoint/2010/main" val="2968336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A7C13-8678-4942-827E-0AD67972789F}"/>
              </a:ext>
            </a:extLst>
          </p:cNvPr>
          <p:cNvSpPr>
            <a:spLocks noGrp="1"/>
          </p:cNvSpPr>
          <p:nvPr>
            <p:ph type="title"/>
          </p:nvPr>
        </p:nvSpPr>
        <p:spPr/>
        <p:txBody>
          <a:bodyPr/>
          <a:lstStyle/>
          <a:p>
            <a:r>
              <a:rPr lang="en-US" dirty="0"/>
              <a:t>Ivan </a:t>
            </a:r>
            <a:r>
              <a:rPr lang="en-US" dirty="0" err="1"/>
              <a:t>Pupulidy</a:t>
            </a:r>
            <a:r>
              <a:rPr lang="en-US" dirty="0"/>
              <a:t>, US Forest Service</a:t>
            </a:r>
          </a:p>
        </p:txBody>
      </p:sp>
      <p:sp>
        <p:nvSpPr>
          <p:cNvPr id="3" name="Content Placeholder 2">
            <a:extLst>
              <a:ext uri="{FF2B5EF4-FFF2-40B4-BE49-F238E27FC236}">
                <a16:creationId xmlns:a16="http://schemas.microsoft.com/office/drawing/2014/main" id="{C0124BC7-D799-0940-99D0-0A955495489C}"/>
              </a:ext>
            </a:extLst>
          </p:cNvPr>
          <p:cNvSpPr>
            <a:spLocks noGrp="1"/>
          </p:cNvSpPr>
          <p:nvPr>
            <p:ph idx="1"/>
          </p:nvPr>
        </p:nvSpPr>
        <p:spPr/>
        <p:txBody>
          <a:bodyPr/>
          <a:lstStyle/>
          <a:p>
            <a:r>
              <a:rPr lang="en-US" dirty="0"/>
              <a:t>The </a:t>
            </a:r>
            <a:r>
              <a:rPr lang="en-US" dirty="0">
                <a:solidFill>
                  <a:srgbClr val="FF0000"/>
                </a:solidFill>
              </a:rPr>
              <a:t>OLD</a:t>
            </a:r>
            <a:r>
              <a:rPr lang="en-US" dirty="0"/>
              <a:t> Forest Service Serious Accident Investigation Guide (SAIG) manual said:</a:t>
            </a:r>
          </a:p>
        </p:txBody>
      </p:sp>
      <p:sp>
        <p:nvSpPr>
          <p:cNvPr id="4" name="Slide Number Placeholder 3">
            <a:extLst>
              <a:ext uri="{FF2B5EF4-FFF2-40B4-BE49-F238E27FC236}">
                <a16:creationId xmlns:a16="http://schemas.microsoft.com/office/drawing/2014/main" id="{62FB9C79-7265-4944-AA29-4ED089A27EBD}"/>
              </a:ext>
            </a:extLst>
          </p:cNvPr>
          <p:cNvSpPr>
            <a:spLocks noGrp="1"/>
          </p:cNvSpPr>
          <p:nvPr>
            <p:ph type="sldNum" sz="quarter" idx="12"/>
          </p:nvPr>
        </p:nvSpPr>
        <p:spPr/>
        <p:txBody>
          <a:bodyPr/>
          <a:lstStyle/>
          <a:p>
            <a:fld id="{1932DC63-BF72-4143-B721-9CD45CAD5F53}" type="slidenum">
              <a:rPr lang="en-AU" smtClean="0"/>
              <a:pPr/>
              <a:t>9</a:t>
            </a:fld>
            <a:endParaRPr lang="en-AU"/>
          </a:p>
        </p:txBody>
      </p:sp>
    </p:spTree>
    <p:extLst>
      <p:ext uri="{BB962C8B-B14F-4D97-AF65-F5344CB8AC3E}">
        <p14:creationId xmlns:p14="http://schemas.microsoft.com/office/powerpoint/2010/main" val="7628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0" y="2362917"/>
            <a:ext cx="7826112" cy="4251973"/>
          </a:xfrm>
          <a:prstGeom prst="rect">
            <a:avLst/>
          </a:prstGeom>
        </p:spPr>
      </p:pic>
      <p:sp>
        <p:nvSpPr>
          <p:cNvPr id="4" name="Oval 3"/>
          <p:cNvSpPr/>
          <p:nvPr/>
        </p:nvSpPr>
        <p:spPr>
          <a:xfrm>
            <a:off x="4520966" y="394895"/>
            <a:ext cx="4339525" cy="2840405"/>
          </a:xfrm>
          <a:prstGeom prst="ellipse">
            <a:avLst/>
          </a:prstGeom>
          <a:solidFill>
            <a:srgbClr val="FFF40F"/>
          </a:solidFill>
        </p:spPr>
        <p:style>
          <a:lnRef idx="1">
            <a:schemeClr val="accent1"/>
          </a:lnRef>
          <a:fillRef idx="3">
            <a:schemeClr val="accent1"/>
          </a:fillRef>
          <a:effectRef idx="2">
            <a:schemeClr val="accent1"/>
          </a:effectRef>
          <a:fontRef idx="minor">
            <a:schemeClr val="lt1"/>
          </a:fontRef>
        </p:style>
        <p:txBody>
          <a:bodyPr rtlCol="0" anchor="ctr"/>
          <a:lstStyle/>
          <a:p>
            <a:r>
              <a:rPr lang="en-US" b="1" dirty="0">
                <a:solidFill>
                  <a:srgbClr val="000000"/>
                </a:solidFill>
              </a:rPr>
              <a:t>The causes of most</a:t>
            </a:r>
          </a:p>
          <a:p>
            <a:r>
              <a:rPr lang="en-US" b="1" dirty="0">
                <a:solidFill>
                  <a:srgbClr val="000000"/>
                </a:solidFill>
              </a:rPr>
              <a:t>accidents or incidents are a result of failures to observe</a:t>
            </a:r>
          </a:p>
          <a:p>
            <a:r>
              <a:rPr lang="en-US" b="1" dirty="0">
                <a:solidFill>
                  <a:srgbClr val="000000"/>
                </a:solidFill>
              </a:rPr>
              <a:t>established policies, procedures, and controls.</a:t>
            </a:r>
          </a:p>
        </p:txBody>
      </p:sp>
      <p:cxnSp>
        <p:nvCxnSpPr>
          <p:cNvPr id="10" name="Straight Connector 9"/>
          <p:cNvCxnSpPr>
            <a:stCxn id="4" idx="2"/>
          </p:cNvCxnSpPr>
          <p:nvPr/>
        </p:nvCxnSpPr>
        <p:spPr>
          <a:xfrm flipH="1">
            <a:off x="446526" y="1815098"/>
            <a:ext cx="4074440" cy="3556693"/>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a:stCxn id="4" idx="5"/>
          </p:cNvCxnSpPr>
          <p:nvPr/>
        </p:nvCxnSpPr>
        <p:spPr>
          <a:xfrm flipH="1">
            <a:off x="3163518" y="2819332"/>
            <a:ext cx="5061464" cy="2862592"/>
          </a:xfrm>
          <a:prstGeom prst="line">
            <a:avLst/>
          </a:prstGeom>
        </p:spPr>
        <p:style>
          <a:lnRef idx="2">
            <a:schemeClr val="accent1"/>
          </a:lnRef>
          <a:fillRef idx="0">
            <a:schemeClr val="accent1"/>
          </a:fillRef>
          <a:effectRef idx="1">
            <a:schemeClr val="accent1"/>
          </a:effectRef>
          <a:fontRef idx="minor">
            <a:schemeClr val="tx1"/>
          </a:fontRef>
        </p:style>
      </p:cxnSp>
      <p:pic>
        <p:nvPicPr>
          <p:cNvPr id="13" name="Picture 12"/>
          <p:cNvPicPr>
            <a:picLocks noChangeAspect="1"/>
          </p:cNvPicPr>
          <p:nvPr/>
        </p:nvPicPr>
        <p:blipFill>
          <a:blip r:embed="rId3"/>
          <a:stretch>
            <a:fillRect/>
          </a:stretch>
        </p:blipFill>
        <p:spPr>
          <a:xfrm>
            <a:off x="697141" y="352914"/>
            <a:ext cx="3506820" cy="1790324"/>
          </a:xfrm>
          <a:prstGeom prst="rect">
            <a:avLst/>
          </a:prstGeom>
        </p:spPr>
      </p:pic>
      <p:sp>
        <p:nvSpPr>
          <p:cNvPr id="7" name="Rectangle 2"/>
          <p:cNvSpPr>
            <a:spLocks/>
          </p:cNvSpPr>
          <p:nvPr/>
        </p:nvSpPr>
        <p:spPr bwMode="auto">
          <a:xfrm>
            <a:off x="8146107" y="6436980"/>
            <a:ext cx="769523"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1700" dirty="0">
                <a:ea typeface="ＭＳ Ｐゴシック" charset="0"/>
                <a:cs typeface="Gill Sans" charset="0"/>
              </a:rPr>
              <a:t>Pupulidy</a:t>
            </a:r>
          </a:p>
        </p:txBody>
      </p:sp>
    </p:spTree>
    <p:extLst>
      <p:ext uri="{BB962C8B-B14F-4D97-AF65-F5344CB8AC3E}">
        <p14:creationId xmlns:p14="http://schemas.microsoft.com/office/powerpoint/2010/main" val="3331301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6870C-01DF-5748-9D7D-7F18B5672554}"/>
              </a:ext>
            </a:extLst>
          </p:cNvPr>
          <p:cNvSpPr>
            <a:spLocks noGrp="1"/>
          </p:cNvSpPr>
          <p:nvPr>
            <p:ph type="title"/>
          </p:nvPr>
        </p:nvSpPr>
        <p:spPr/>
        <p:txBody>
          <a:bodyPr/>
          <a:lstStyle/>
          <a:p>
            <a:r>
              <a:rPr lang="en-US" dirty="0"/>
              <a:t>Ivan </a:t>
            </a:r>
            <a:r>
              <a:rPr lang="en-US" dirty="0" err="1"/>
              <a:t>Pupulidy</a:t>
            </a:r>
            <a:r>
              <a:rPr lang="en-US" dirty="0"/>
              <a:t>, US Forest Service</a:t>
            </a:r>
          </a:p>
        </p:txBody>
      </p:sp>
      <p:sp>
        <p:nvSpPr>
          <p:cNvPr id="3" name="Content Placeholder 2">
            <a:extLst>
              <a:ext uri="{FF2B5EF4-FFF2-40B4-BE49-F238E27FC236}">
                <a16:creationId xmlns:a16="http://schemas.microsoft.com/office/drawing/2014/main" id="{4091808B-5F35-8B4A-A127-3C467F983954}"/>
              </a:ext>
            </a:extLst>
          </p:cNvPr>
          <p:cNvSpPr>
            <a:spLocks noGrp="1"/>
          </p:cNvSpPr>
          <p:nvPr>
            <p:ph idx="1"/>
          </p:nvPr>
        </p:nvSpPr>
        <p:spPr/>
        <p:txBody>
          <a:bodyPr/>
          <a:lstStyle/>
          <a:p>
            <a:r>
              <a:rPr lang="en-US" dirty="0"/>
              <a:t>That removes context and without context, there is no ability to learn from an event.</a:t>
            </a:r>
          </a:p>
          <a:p>
            <a:r>
              <a:rPr lang="en-US" dirty="0"/>
              <a:t>The SAIG was replaced by the Learning Review in 2014. </a:t>
            </a:r>
          </a:p>
          <a:p>
            <a:endParaRPr lang="en-US" dirty="0"/>
          </a:p>
        </p:txBody>
      </p:sp>
      <p:sp>
        <p:nvSpPr>
          <p:cNvPr id="4" name="Slide Number Placeholder 3">
            <a:extLst>
              <a:ext uri="{FF2B5EF4-FFF2-40B4-BE49-F238E27FC236}">
                <a16:creationId xmlns:a16="http://schemas.microsoft.com/office/drawing/2014/main" id="{4FA8EF21-CFD2-9840-8D8A-90012757AFAA}"/>
              </a:ext>
            </a:extLst>
          </p:cNvPr>
          <p:cNvSpPr>
            <a:spLocks noGrp="1"/>
          </p:cNvSpPr>
          <p:nvPr>
            <p:ph type="sldNum" sz="quarter" idx="12"/>
          </p:nvPr>
        </p:nvSpPr>
        <p:spPr/>
        <p:txBody>
          <a:bodyPr/>
          <a:lstStyle/>
          <a:p>
            <a:fld id="{1932DC63-BF72-4143-B721-9CD45CAD5F53}" type="slidenum">
              <a:rPr lang="en-AU" smtClean="0"/>
              <a:pPr/>
              <a:t>11</a:t>
            </a:fld>
            <a:endParaRPr lang="en-AU"/>
          </a:p>
        </p:txBody>
      </p:sp>
    </p:spTree>
    <p:extLst>
      <p:ext uri="{BB962C8B-B14F-4D97-AF65-F5344CB8AC3E}">
        <p14:creationId xmlns:p14="http://schemas.microsoft.com/office/powerpoint/2010/main" val="3183008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E1DF3-5C23-204B-ABA5-8F39AE8426BD}"/>
              </a:ext>
            </a:extLst>
          </p:cNvPr>
          <p:cNvSpPr>
            <a:spLocks noGrp="1"/>
          </p:cNvSpPr>
          <p:nvPr>
            <p:ph type="title"/>
          </p:nvPr>
        </p:nvSpPr>
        <p:spPr/>
        <p:txBody>
          <a:bodyPr/>
          <a:lstStyle/>
          <a:p>
            <a:r>
              <a:rPr lang="en-US" dirty="0"/>
              <a:t>Euan Ferguson</a:t>
            </a:r>
          </a:p>
        </p:txBody>
      </p:sp>
      <p:sp>
        <p:nvSpPr>
          <p:cNvPr id="3" name="Content Placeholder 2">
            <a:extLst>
              <a:ext uri="{FF2B5EF4-FFF2-40B4-BE49-F238E27FC236}">
                <a16:creationId xmlns:a16="http://schemas.microsoft.com/office/drawing/2014/main" id="{F926804E-244D-D148-80E9-5EB9EA664D56}"/>
              </a:ext>
            </a:extLst>
          </p:cNvPr>
          <p:cNvSpPr>
            <a:spLocks noGrp="1"/>
          </p:cNvSpPr>
          <p:nvPr>
            <p:ph idx="1"/>
          </p:nvPr>
        </p:nvSpPr>
        <p:spPr/>
        <p:txBody>
          <a:bodyPr/>
          <a:lstStyle/>
          <a:p>
            <a:pPr marL="0" indent="0">
              <a:buNone/>
            </a:pPr>
            <a:r>
              <a:rPr lang="en-US" sz="2800" dirty="0"/>
              <a:t>“… focus on human factors – what was she thinking when she did this? What was he thinking when he parked the tractor there? What was the team thinking whey the approved the plan without considering these issues? What was the environment they were experiencing? What was their level of skill, competence and experience? How would the reasonable person view the decision?”</a:t>
            </a:r>
          </a:p>
        </p:txBody>
      </p:sp>
      <p:sp>
        <p:nvSpPr>
          <p:cNvPr id="4" name="Slide Number Placeholder 3">
            <a:extLst>
              <a:ext uri="{FF2B5EF4-FFF2-40B4-BE49-F238E27FC236}">
                <a16:creationId xmlns:a16="http://schemas.microsoft.com/office/drawing/2014/main" id="{8B00D226-2630-2249-A120-53D703B913E4}"/>
              </a:ext>
            </a:extLst>
          </p:cNvPr>
          <p:cNvSpPr>
            <a:spLocks noGrp="1"/>
          </p:cNvSpPr>
          <p:nvPr>
            <p:ph type="sldNum" sz="quarter" idx="12"/>
          </p:nvPr>
        </p:nvSpPr>
        <p:spPr/>
        <p:txBody>
          <a:bodyPr/>
          <a:lstStyle/>
          <a:p>
            <a:fld id="{1932DC63-BF72-4143-B721-9CD45CAD5F53}" type="slidenum">
              <a:rPr lang="en-AU" smtClean="0"/>
              <a:pPr/>
              <a:t>12</a:t>
            </a:fld>
            <a:endParaRPr lang="en-AU"/>
          </a:p>
        </p:txBody>
      </p:sp>
    </p:spTree>
    <p:extLst>
      <p:ext uri="{BB962C8B-B14F-4D97-AF65-F5344CB8AC3E}">
        <p14:creationId xmlns:p14="http://schemas.microsoft.com/office/powerpoint/2010/main" val="3523545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27F74-1D46-B447-8E4E-A72B5255FB11}"/>
              </a:ext>
            </a:extLst>
          </p:cNvPr>
          <p:cNvSpPr>
            <a:spLocks noGrp="1"/>
          </p:cNvSpPr>
          <p:nvPr>
            <p:ph type="title"/>
          </p:nvPr>
        </p:nvSpPr>
        <p:spPr/>
        <p:txBody>
          <a:bodyPr/>
          <a:lstStyle/>
          <a:p>
            <a:r>
              <a:rPr lang="en-US" dirty="0"/>
              <a:t>In short</a:t>
            </a:r>
          </a:p>
        </p:txBody>
      </p:sp>
      <p:sp>
        <p:nvSpPr>
          <p:cNvPr id="3" name="Content Placeholder 2">
            <a:extLst>
              <a:ext uri="{FF2B5EF4-FFF2-40B4-BE49-F238E27FC236}">
                <a16:creationId xmlns:a16="http://schemas.microsoft.com/office/drawing/2014/main" id="{5E880E94-C636-2248-B4CF-8FC05C947E03}"/>
              </a:ext>
            </a:extLst>
          </p:cNvPr>
          <p:cNvSpPr>
            <a:spLocks noGrp="1"/>
          </p:cNvSpPr>
          <p:nvPr>
            <p:ph idx="1"/>
          </p:nvPr>
        </p:nvSpPr>
        <p:spPr/>
        <p:txBody>
          <a:bodyPr/>
          <a:lstStyle/>
          <a:p>
            <a:pPr marL="0" indent="0">
              <a:buNone/>
            </a:pPr>
            <a:r>
              <a:rPr lang="en-GB" dirty="0"/>
              <a:t>Why did this decision make sense to this team?  </a:t>
            </a:r>
          </a:p>
          <a:p>
            <a:pPr marL="0" indent="0">
              <a:buNone/>
            </a:pPr>
            <a:endParaRPr lang="en-GB" dirty="0"/>
          </a:p>
          <a:p>
            <a:pPr marL="0" indent="0">
              <a:buNone/>
            </a:pPr>
            <a:r>
              <a:rPr lang="en-GB" dirty="0"/>
              <a:t>Because it </a:t>
            </a:r>
            <a:r>
              <a:rPr lang="en-GB" i="1" dirty="0"/>
              <a:t>did</a:t>
            </a:r>
            <a:r>
              <a:rPr lang="en-GB" dirty="0"/>
              <a:t> make sense or they wouldn’t have done it.</a:t>
            </a:r>
            <a:endParaRPr lang="en-AU" dirty="0"/>
          </a:p>
          <a:p>
            <a:endParaRPr lang="en-US" dirty="0"/>
          </a:p>
        </p:txBody>
      </p:sp>
      <p:sp>
        <p:nvSpPr>
          <p:cNvPr id="4" name="Slide Number Placeholder 3">
            <a:extLst>
              <a:ext uri="{FF2B5EF4-FFF2-40B4-BE49-F238E27FC236}">
                <a16:creationId xmlns:a16="http://schemas.microsoft.com/office/drawing/2014/main" id="{559DF2B4-D3C0-BE4E-BBB5-CF5EDBD9FF97}"/>
              </a:ext>
            </a:extLst>
          </p:cNvPr>
          <p:cNvSpPr>
            <a:spLocks noGrp="1"/>
          </p:cNvSpPr>
          <p:nvPr>
            <p:ph type="sldNum" sz="quarter" idx="12"/>
          </p:nvPr>
        </p:nvSpPr>
        <p:spPr/>
        <p:txBody>
          <a:bodyPr/>
          <a:lstStyle/>
          <a:p>
            <a:fld id="{1932DC63-BF72-4143-B721-9CD45CAD5F53}" type="slidenum">
              <a:rPr lang="en-AU" smtClean="0"/>
              <a:pPr/>
              <a:t>13</a:t>
            </a:fld>
            <a:endParaRPr lang="en-AU"/>
          </a:p>
        </p:txBody>
      </p:sp>
    </p:spTree>
    <p:extLst>
      <p:ext uri="{BB962C8B-B14F-4D97-AF65-F5344CB8AC3E}">
        <p14:creationId xmlns:p14="http://schemas.microsoft.com/office/powerpoint/2010/main" val="3524949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200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left)">
                                      <p:cBhvr>
                                        <p:cTn id="1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98A7B-69C8-EF40-81FC-F501FBBB1331}"/>
              </a:ext>
            </a:extLst>
          </p:cNvPr>
          <p:cNvSpPr>
            <a:spLocks noGrp="1"/>
          </p:cNvSpPr>
          <p:nvPr>
            <p:ph type="title"/>
          </p:nvPr>
        </p:nvSpPr>
        <p:spPr/>
        <p:txBody>
          <a:bodyPr/>
          <a:lstStyle/>
          <a:p>
            <a:r>
              <a:rPr lang="en-US" dirty="0"/>
              <a:t>Professor Llewelyn, Canada</a:t>
            </a:r>
          </a:p>
        </p:txBody>
      </p:sp>
      <p:sp>
        <p:nvSpPr>
          <p:cNvPr id="3" name="Content Placeholder 2">
            <a:extLst>
              <a:ext uri="{FF2B5EF4-FFF2-40B4-BE49-F238E27FC236}">
                <a16:creationId xmlns:a16="http://schemas.microsoft.com/office/drawing/2014/main" id="{2F90784A-2076-8242-AFBC-B6FCFE579C63}"/>
              </a:ext>
            </a:extLst>
          </p:cNvPr>
          <p:cNvSpPr>
            <a:spLocks noGrp="1"/>
          </p:cNvSpPr>
          <p:nvPr>
            <p:ph idx="1"/>
          </p:nvPr>
        </p:nvSpPr>
        <p:spPr/>
        <p:txBody>
          <a:bodyPr/>
          <a:lstStyle/>
          <a:p>
            <a:pPr marL="0" indent="0">
              <a:buNone/>
            </a:pPr>
            <a:r>
              <a:rPr lang="en-US" dirty="0"/>
              <a:t>Discussed restorative inquiries in Nova Scotia.  She identified key differences:</a:t>
            </a:r>
          </a:p>
        </p:txBody>
      </p:sp>
      <p:sp>
        <p:nvSpPr>
          <p:cNvPr id="4" name="Slide Number Placeholder 3">
            <a:extLst>
              <a:ext uri="{FF2B5EF4-FFF2-40B4-BE49-F238E27FC236}">
                <a16:creationId xmlns:a16="http://schemas.microsoft.com/office/drawing/2014/main" id="{1277BE77-B554-2448-BFCB-6E63EE826BAA}"/>
              </a:ext>
            </a:extLst>
          </p:cNvPr>
          <p:cNvSpPr>
            <a:spLocks noGrp="1"/>
          </p:cNvSpPr>
          <p:nvPr>
            <p:ph type="sldNum" sz="quarter" idx="12"/>
          </p:nvPr>
        </p:nvSpPr>
        <p:spPr/>
        <p:txBody>
          <a:bodyPr/>
          <a:lstStyle/>
          <a:p>
            <a:fld id="{1932DC63-BF72-4143-B721-9CD45CAD5F53}" type="slidenum">
              <a:rPr lang="en-AU" smtClean="0"/>
              <a:pPr/>
              <a:t>14</a:t>
            </a:fld>
            <a:endParaRPr lang="en-AU"/>
          </a:p>
        </p:txBody>
      </p:sp>
    </p:spTree>
    <p:extLst>
      <p:ext uri="{BB962C8B-B14F-4D97-AF65-F5344CB8AC3E}">
        <p14:creationId xmlns:p14="http://schemas.microsoft.com/office/powerpoint/2010/main" val="2091606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25376EA-1F69-A545-AA89-804F6DB5EC1A}"/>
              </a:ext>
            </a:extLst>
          </p:cNvPr>
          <p:cNvSpPr>
            <a:spLocks noGrp="1"/>
          </p:cNvSpPr>
          <p:nvPr>
            <p:ph type="sldNum" sz="quarter" idx="12"/>
          </p:nvPr>
        </p:nvSpPr>
        <p:spPr/>
        <p:txBody>
          <a:bodyPr/>
          <a:lstStyle/>
          <a:p>
            <a:fld id="{1932DC63-BF72-4143-B721-9CD45CAD5F53}" type="slidenum">
              <a:rPr lang="en-AU" smtClean="0"/>
              <a:pPr/>
              <a:t>15</a:t>
            </a:fld>
            <a:endParaRPr lang="en-AU"/>
          </a:p>
        </p:txBody>
      </p:sp>
      <p:graphicFrame>
        <p:nvGraphicFramePr>
          <p:cNvPr id="7" name="Table 6">
            <a:extLst>
              <a:ext uri="{FF2B5EF4-FFF2-40B4-BE49-F238E27FC236}">
                <a16:creationId xmlns:a16="http://schemas.microsoft.com/office/drawing/2014/main" id="{2006F918-2EC5-8B4E-B66D-22058ED4F604}"/>
              </a:ext>
            </a:extLst>
          </p:cNvPr>
          <p:cNvGraphicFramePr>
            <a:graphicFrameLocks noGrp="1"/>
          </p:cNvGraphicFramePr>
          <p:nvPr>
            <p:extLst>
              <p:ext uri="{D42A27DB-BD31-4B8C-83A1-F6EECF244321}">
                <p14:modId xmlns:p14="http://schemas.microsoft.com/office/powerpoint/2010/main" val="1284313502"/>
              </p:ext>
            </p:extLst>
          </p:nvPr>
        </p:nvGraphicFramePr>
        <p:xfrm>
          <a:off x="0" y="-1"/>
          <a:ext cx="9144000" cy="6858001"/>
        </p:xfrm>
        <a:graphic>
          <a:graphicData uri="http://schemas.openxmlformats.org/drawingml/2006/table">
            <a:tbl>
              <a:tblPr firstRow="1" bandRow="1">
                <a:tableStyleId>{793D81CF-94F2-401A-BA57-92F5A7B2D0C5}</a:tableStyleId>
              </a:tblPr>
              <a:tblGrid>
                <a:gridCol w="3956808">
                  <a:extLst>
                    <a:ext uri="{9D8B030D-6E8A-4147-A177-3AD203B41FA5}">
                      <a16:colId xmlns:a16="http://schemas.microsoft.com/office/drawing/2014/main" val="3018393630"/>
                    </a:ext>
                  </a:extLst>
                </a:gridCol>
                <a:gridCol w="5187192">
                  <a:extLst>
                    <a:ext uri="{9D8B030D-6E8A-4147-A177-3AD203B41FA5}">
                      <a16:colId xmlns:a16="http://schemas.microsoft.com/office/drawing/2014/main" val="1502822023"/>
                    </a:ext>
                  </a:extLst>
                </a:gridCol>
              </a:tblGrid>
              <a:tr h="316619">
                <a:tc>
                  <a:txBody>
                    <a:bodyPr/>
                    <a:lstStyle/>
                    <a:p>
                      <a:r>
                        <a:rPr lang="en-US" sz="1400" dirty="0"/>
                        <a:t>Traditional Public Inquiry </a:t>
                      </a:r>
                    </a:p>
                  </a:txBody>
                  <a:tcPr/>
                </a:tc>
                <a:tc>
                  <a:txBody>
                    <a:bodyPr/>
                    <a:lstStyle/>
                    <a:p>
                      <a:r>
                        <a:rPr lang="en-US" sz="1400" dirty="0"/>
                        <a:t>Restorative Approach</a:t>
                      </a:r>
                    </a:p>
                  </a:txBody>
                  <a:tcPr/>
                </a:tc>
                <a:extLst>
                  <a:ext uri="{0D108BD9-81ED-4DB2-BD59-A6C34878D82A}">
                    <a16:rowId xmlns:a16="http://schemas.microsoft.com/office/drawing/2014/main" val="465683384"/>
                  </a:ext>
                </a:extLst>
              </a:tr>
              <a:tr h="677776">
                <a:tc>
                  <a:txBody>
                    <a:bodyPr/>
                    <a:lstStyle/>
                    <a:p>
                      <a:pPr>
                        <a:lnSpc>
                          <a:spcPct val="107000"/>
                        </a:lnSpc>
                        <a:spcAft>
                          <a:spcPts val="0"/>
                        </a:spcAft>
                      </a:pPr>
                      <a:r>
                        <a:rPr lang="en-AU" sz="1400" kern="1200" dirty="0">
                          <a:solidFill>
                            <a:schemeClr val="dk1"/>
                          </a:solidFill>
                          <a:latin typeface="+mn-lt"/>
                          <a:ea typeface="+mn-ea"/>
                          <a:cs typeface="+mn-cs"/>
                        </a:rPr>
                        <a:t>Government or legal authority determines scope, terms of reference.</a:t>
                      </a:r>
                      <a:endParaRPr lang="en-AU"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n-A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US" sz="1400" dirty="0"/>
                        <a:t>Affected parties (government, former residents, community partners) work together to design the process.</a:t>
                      </a:r>
                    </a:p>
                  </a:txBody>
                  <a:tcPr/>
                </a:tc>
                <a:extLst>
                  <a:ext uri="{0D108BD9-81ED-4DB2-BD59-A6C34878D82A}">
                    <a16:rowId xmlns:a16="http://schemas.microsoft.com/office/drawing/2014/main" val="4173582263"/>
                  </a:ext>
                </a:extLst>
              </a:tr>
              <a:tr h="538253">
                <a:tc>
                  <a:txBody>
                    <a:bodyPr/>
                    <a:lstStyle/>
                    <a:p>
                      <a:r>
                        <a:rPr lang="en-US" sz="1400" dirty="0"/>
                        <a:t>Sole commissioner (often a retired judge) or small panel selected to lead inquiry.</a:t>
                      </a:r>
                    </a:p>
                  </a:txBody>
                  <a:tcPr/>
                </a:tc>
                <a:tc>
                  <a:txBody>
                    <a:bodyPr/>
                    <a:lstStyle/>
                    <a:p>
                      <a:r>
                        <a:rPr lang="en-US" sz="1400" dirty="0"/>
                        <a:t>Process guided and overseen by a council of all parties affected – everyone has a stake.</a:t>
                      </a:r>
                    </a:p>
                  </a:txBody>
                  <a:tcPr/>
                </a:tc>
                <a:extLst>
                  <a:ext uri="{0D108BD9-81ED-4DB2-BD59-A6C34878D82A}">
                    <a16:rowId xmlns:a16="http://schemas.microsoft.com/office/drawing/2014/main" val="2239497110"/>
                  </a:ext>
                </a:extLst>
              </a:tr>
              <a:tr h="677776">
                <a:tc>
                  <a:txBody>
                    <a:bodyPr/>
                    <a:lstStyle/>
                    <a:p>
                      <a:r>
                        <a:rPr lang="en-US" sz="1400" dirty="0"/>
                        <a:t>Meetings/hearings are judicial in nature – often held in a courtroom.</a:t>
                      </a:r>
                    </a:p>
                  </a:txBody>
                  <a:tcPr/>
                </a:tc>
                <a:tc>
                  <a:txBody>
                    <a:bodyPr/>
                    <a:lstStyle/>
                    <a:p>
                      <a:r>
                        <a:rPr lang="en-US" sz="1400" dirty="0"/>
                        <a:t>Meetings held in a flexible variety of settings, from small groups to wider gatherings, depending on need.</a:t>
                      </a:r>
                    </a:p>
                  </a:txBody>
                  <a:tcPr/>
                </a:tc>
                <a:extLst>
                  <a:ext uri="{0D108BD9-81ED-4DB2-BD59-A6C34878D82A}">
                    <a16:rowId xmlns:a16="http://schemas.microsoft.com/office/drawing/2014/main" val="1558642419"/>
                  </a:ext>
                </a:extLst>
              </a:tr>
              <a:tr h="538253">
                <a:tc>
                  <a:txBody>
                    <a:bodyPr/>
                    <a:lstStyle/>
                    <a:p>
                      <a:r>
                        <a:rPr lang="en-US" sz="1400" dirty="0"/>
                        <a:t>Process focuses on what happened, what went wrong – “finding blame”.</a:t>
                      </a:r>
                    </a:p>
                  </a:txBody>
                  <a:tcPr/>
                </a:tc>
                <a:tc>
                  <a:txBody>
                    <a:bodyPr/>
                    <a:lstStyle/>
                    <a:p>
                      <a:r>
                        <a:rPr lang="en-US" sz="1400" dirty="0"/>
                        <a:t>Process examines bigger context: what happened, why it happened, why it matters for the future.</a:t>
                      </a:r>
                    </a:p>
                  </a:txBody>
                  <a:tcPr/>
                </a:tc>
                <a:extLst>
                  <a:ext uri="{0D108BD9-81ED-4DB2-BD59-A6C34878D82A}">
                    <a16:rowId xmlns:a16="http://schemas.microsoft.com/office/drawing/2014/main" val="1639036743"/>
                  </a:ext>
                </a:extLst>
              </a:tr>
              <a:tr h="981518">
                <a:tc>
                  <a:txBody>
                    <a:bodyPr/>
                    <a:lstStyle/>
                    <a:p>
                      <a:r>
                        <a:rPr lang="en-US" sz="1400" dirty="0"/>
                        <a:t>Proceedings can have an adversarial feel, with “witnesses” enlisting legal counsel for support.</a:t>
                      </a:r>
                    </a:p>
                  </a:txBody>
                  <a:tcPr/>
                </a:tc>
                <a:tc>
                  <a:txBody>
                    <a:bodyPr/>
                    <a:lstStyle/>
                    <a:p>
                      <a:r>
                        <a:rPr lang="en-US" sz="1400" dirty="0"/>
                        <a:t>Subpoenas will be largely unnecessary in a collaborative approach where all parties have a say in the process. They will be used only as a last resort, with participants prepared and supported beforehand.</a:t>
                      </a:r>
                    </a:p>
                  </a:txBody>
                  <a:tcPr/>
                </a:tc>
                <a:extLst>
                  <a:ext uri="{0D108BD9-81ED-4DB2-BD59-A6C34878D82A}">
                    <a16:rowId xmlns:a16="http://schemas.microsoft.com/office/drawing/2014/main" val="307319805"/>
                  </a:ext>
                </a:extLst>
              </a:tr>
              <a:tr h="981518">
                <a:tc>
                  <a:txBody>
                    <a:bodyPr/>
                    <a:lstStyle/>
                    <a:p>
                      <a:r>
                        <a:rPr lang="en-US" sz="1400" dirty="0"/>
                        <a:t>Commissioner/small panel develop report and recommendations at the end of the Inquiry.</a:t>
                      </a:r>
                    </a:p>
                  </a:txBody>
                  <a:tcPr/>
                </a:tc>
                <a:tc>
                  <a:txBody>
                    <a:bodyPr/>
                    <a:lstStyle/>
                    <a:p>
                      <a:r>
                        <a:rPr lang="en-US" sz="1400" dirty="0"/>
                        <a:t>Affected parties represented on Reflection and Action Team that helps determine next steps. Information will be developed and shared and action can be proposed/enacted throughout the process.</a:t>
                      </a:r>
                    </a:p>
                  </a:txBody>
                  <a:tcPr/>
                </a:tc>
                <a:extLst>
                  <a:ext uri="{0D108BD9-81ED-4DB2-BD59-A6C34878D82A}">
                    <a16:rowId xmlns:a16="http://schemas.microsoft.com/office/drawing/2014/main" val="123627193"/>
                  </a:ext>
                </a:extLst>
              </a:tr>
              <a:tr h="1073144">
                <a:tc>
                  <a:txBody>
                    <a:bodyPr/>
                    <a:lstStyle/>
                    <a:p>
                      <a:r>
                        <a:rPr lang="en-US" sz="1400" dirty="0"/>
                        <a:t>Commission delivers report and recommendations to government, with no authority to make change or ensure follow‐through.</a:t>
                      </a:r>
                    </a:p>
                  </a:txBody>
                  <a:tcPr/>
                </a:tc>
                <a:tc>
                  <a:txBody>
                    <a:bodyPr/>
                    <a:lstStyle/>
                    <a:p>
                      <a:r>
                        <a:rPr lang="en-US" sz="1400" dirty="0"/>
                        <a:t>All parties, including decision‐makers and community leaders, have a stake and role in developing and following through on recommendations. Final report will share actions already taken within the process as well as action steps for the future.</a:t>
                      </a:r>
                    </a:p>
                  </a:txBody>
                  <a:tcPr/>
                </a:tc>
                <a:extLst>
                  <a:ext uri="{0D108BD9-81ED-4DB2-BD59-A6C34878D82A}">
                    <a16:rowId xmlns:a16="http://schemas.microsoft.com/office/drawing/2014/main" val="923881003"/>
                  </a:ext>
                </a:extLst>
              </a:tr>
              <a:tr h="1073144">
                <a:tc>
                  <a:txBody>
                    <a:bodyPr/>
                    <a:lstStyle/>
                    <a:p>
                      <a:pPr marL="0" algn="l" defTabSz="914400" rtl="0" eaLnBrk="1" latinLnBrk="0" hangingPunct="1"/>
                      <a:r>
                        <a:rPr lang="en-US" sz="1400" kern="1200" dirty="0">
                          <a:solidFill>
                            <a:schemeClr val="dk1"/>
                          </a:solidFill>
                          <a:latin typeface="+mn-lt"/>
                          <a:ea typeface="+mn-ea"/>
                          <a:cs typeface="+mn-cs"/>
                        </a:rPr>
                        <a:t>Outcomes typically involve new or updated policies/procedures for public agencies</a:t>
                      </a:r>
                    </a:p>
                  </a:txBody>
                  <a:tcPr/>
                </a:tc>
                <a:tc>
                  <a:txBody>
                    <a:bodyPr/>
                    <a:lstStyle/>
                    <a:p>
                      <a:pPr marL="0" algn="l" defTabSz="914400" rtl="0" eaLnBrk="1" latinLnBrk="0" hangingPunct="1"/>
                      <a:r>
                        <a:rPr lang="en-US" sz="1400" kern="1200" dirty="0">
                          <a:solidFill>
                            <a:schemeClr val="dk1"/>
                          </a:solidFill>
                          <a:latin typeface="+mn-lt"/>
                          <a:ea typeface="+mn-ea"/>
                          <a:cs typeface="+mn-cs"/>
                        </a:rPr>
                        <a:t>Outcomes should include improved relationships between agencies and communities, better ways of working together. End result will be not only actions but a capacity for and commitment to sustainable change.</a:t>
                      </a:r>
                    </a:p>
                  </a:txBody>
                  <a:tcPr/>
                </a:tc>
                <a:extLst>
                  <a:ext uri="{0D108BD9-81ED-4DB2-BD59-A6C34878D82A}">
                    <a16:rowId xmlns:a16="http://schemas.microsoft.com/office/drawing/2014/main" val="1559909824"/>
                  </a:ext>
                </a:extLst>
              </a:tr>
            </a:tbl>
          </a:graphicData>
        </a:graphic>
      </p:graphicFrame>
    </p:spTree>
    <p:extLst>
      <p:ext uri="{BB962C8B-B14F-4D97-AF65-F5344CB8AC3E}">
        <p14:creationId xmlns:p14="http://schemas.microsoft.com/office/powerpoint/2010/main" val="2294914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98E99-03A1-484D-8C84-C11484817B7F}"/>
              </a:ext>
            </a:extLst>
          </p:cNvPr>
          <p:cNvSpPr>
            <a:spLocks noGrp="1"/>
          </p:cNvSpPr>
          <p:nvPr>
            <p:ph type="title"/>
          </p:nvPr>
        </p:nvSpPr>
        <p:spPr/>
        <p:txBody>
          <a:bodyPr/>
          <a:lstStyle/>
          <a:p>
            <a:r>
              <a:rPr lang="en-US" dirty="0"/>
              <a:t>Judicial inquiries</a:t>
            </a:r>
          </a:p>
        </p:txBody>
      </p:sp>
      <p:sp>
        <p:nvSpPr>
          <p:cNvPr id="3" name="Content Placeholder 2">
            <a:extLst>
              <a:ext uri="{FF2B5EF4-FFF2-40B4-BE49-F238E27FC236}">
                <a16:creationId xmlns:a16="http://schemas.microsoft.com/office/drawing/2014/main" id="{E9C3B253-9693-9C4B-9B79-95960019BF11}"/>
              </a:ext>
            </a:extLst>
          </p:cNvPr>
          <p:cNvSpPr>
            <a:spLocks noGrp="1"/>
          </p:cNvSpPr>
          <p:nvPr>
            <p:ph idx="1"/>
          </p:nvPr>
        </p:nvSpPr>
        <p:spPr/>
        <p:txBody>
          <a:bodyPr/>
          <a:lstStyle/>
          <a:p>
            <a:r>
              <a:rPr lang="en-AU" sz="3000" dirty="0"/>
              <a:t>Witnesses are required to answer the questions that are put to them by counsel.</a:t>
            </a:r>
          </a:p>
          <a:p>
            <a:r>
              <a:rPr lang="en-AU" sz="3000" dirty="0"/>
              <a:t>It is counsel that makes submissions to the Commissioners or coroner as to what inferences and findings are open on the evidence. </a:t>
            </a:r>
          </a:p>
          <a:p>
            <a:r>
              <a:rPr lang="en-AU" sz="3000" dirty="0"/>
              <a:t>Where there is ambiguity it is up to the tribunal to determine where responsibility lies.</a:t>
            </a:r>
            <a:endParaRPr lang="en-US" sz="3000" dirty="0"/>
          </a:p>
        </p:txBody>
      </p:sp>
      <p:sp>
        <p:nvSpPr>
          <p:cNvPr id="4" name="Slide Number Placeholder 3">
            <a:extLst>
              <a:ext uri="{FF2B5EF4-FFF2-40B4-BE49-F238E27FC236}">
                <a16:creationId xmlns:a16="http://schemas.microsoft.com/office/drawing/2014/main" id="{EE0379A9-43DD-4A42-9BFA-55C50BD0A898}"/>
              </a:ext>
            </a:extLst>
          </p:cNvPr>
          <p:cNvSpPr>
            <a:spLocks noGrp="1"/>
          </p:cNvSpPr>
          <p:nvPr>
            <p:ph type="sldNum" sz="quarter" idx="12"/>
          </p:nvPr>
        </p:nvSpPr>
        <p:spPr/>
        <p:txBody>
          <a:bodyPr/>
          <a:lstStyle/>
          <a:p>
            <a:fld id="{1932DC63-BF72-4143-B721-9CD45CAD5F53}" type="slidenum">
              <a:rPr lang="en-AU" smtClean="0"/>
              <a:pPr/>
              <a:t>16</a:t>
            </a:fld>
            <a:endParaRPr lang="en-AU"/>
          </a:p>
        </p:txBody>
      </p:sp>
    </p:spTree>
    <p:extLst>
      <p:ext uri="{BB962C8B-B14F-4D97-AF65-F5344CB8AC3E}">
        <p14:creationId xmlns:p14="http://schemas.microsoft.com/office/powerpoint/2010/main" val="4149484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9DF1A-A3E4-A443-A5B0-5FC8B40DD0AC}"/>
              </a:ext>
            </a:extLst>
          </p:cNvPr>
          <p:cNvSpPr>
            <a:spLocks noGrp="1"/>
          </p:cNvSpPr>
          <p:nvPr>
            <p:ph type="title"/>
          </p:nvPr>
        </p:nvSpPr>
        <p:spPr/>
        <p:txBody>
          <a:bodyPr/>
          <a:lstStyle/>
          <a:p>
            <a:r>
              <a:rPr lang="en-US" dirty="0"/>
              <a:t>As Professor Llewelyn says:</a:t>
            </a:r>
          </a:p>
        </p:txBody>
      </p:sp>
      <p:sp>
        <p:nvSpPr>
          <p:cNvPr id="3" name="Content Placeholder 2">
            <a:extLst>
              <a:ext uri="{FF2B5EF4-FFF2-40B4-BE49-F238E27FC236}">
                <a16:creationId xmlns:a16="http://schemas.microsoft.com/office/drawing/2014/main" id="{E64AD6BD-D262-3646-9D96-6ACA0C083D8F}"/>
              </a:ext>
            </a:extLst>
          </p:cNvPr>
          <p:cNvSpPr>
            <a:spLocks noGrp="1"/>
          </p:cNvSpPr>
          <p:nvPr>
            <p:ph idx="1"/>
          </p:nvPr>
        </p:nvSpPr>
        <p:spPr/>
        <p:txBody>
          <a:bodyPr/>
          <a:lstStyle/>
          <a:p>
            <a:pPr marL="0" indent="0">
              <a:buNone/>
            </a:pPr>
            <a:r>
              <a:rPr lang="en-US" sz="2800" dirty="0"/>
              <a:t>“They do all the learning. All the information comes to them. All the sorting and hard choices all the figuring it out. They are the knowledge holders, they make the meaning, they make sense out of everybody’s story and testimony and decide what should happen.  They hope that once they know and understand you will see the wisdom in what they say. It produces a ‘you should’ result.”</a:t>
            </a:r>
          </a:p>
        </p:txBody>
      </p:sp>
      <p:sp>
        <p:nvSpPr>
          <p:cNvPr id="4" name="Slide Number Placeholder 3">
            <a:extLst>
              <a:ext uri="{FF2B5EF4-FFF2-40B4-BE49-F238E27FC236}">
                <a16:creationId xmlns:a16="http://schemas.microsoft.com/office/drawing/2014/main" id="{5ADF02EC-BF75-4442-93AA-EA8BA9C1CDCB}"/>
              </a:ext>
            </a:extLst>
          </p:cNvPr>
          <p:cNvSpPr>
            <a:spLocks noGrp="1"/>
          </p:cNvSpPr>
          <p:nvPr>
            <p:ph type="sldNum" sz="quarter" idx="12"/>
          </p:nvPr>
        </p:nvSpPr>
        <p:spPr/>
        <p:txBody>
          <a:bodyPr/>
          <a:lstStyle/>
          <a:p>
            <a:fld id="{1932DC63-BF72-4143-B721-9CD45CAD5F53}" type="slidenum">
              <a:rPr lang="en-AU" smtClean="0"/>
              <a:pPr/>
              <a:t>17</a:t>
            </a:fld>
            <a:endParaRPr lang="en-AU"/>
          </a:p>
        </p:txBody>
      </p:sp>
    </p:spTree>
    <p:extLst>
      <p:ext uri="{BB962C8B-B14F-4D97-AF65-F5344CB8AC3E}">
        <p14:creationId xmlns:p14="http://schemas.microsoft.com/office/powerpoint/2010/main" val="194775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327C9-2767-DE49-900F-6D5866C6A8A1}"/>
              </a:ext>
            </a:extLst>
          </p:cNvPr>
          <p:cNvSpPr>
            <a:spLocks noGrp="1"/>
          </p:cNvSpPr>
          <p:nvPr>
            <p:ph type="title"/>
          </p:nvPr>
        </p:nvSpPr>
        <p:spPr/>
        <p:txBody>
          <a:bodyPr/>
          <a:lstStyle/>
          <a:p>
            <a:r>
              <a:rPr lang="en-US" dirty="0"/>
              <a:t>Public inquiries</a:t>
            </a:r>
          </a:p>
        </p:txBody>
      </p:sp>
      <p:sp>
        <p:nvSpPr>
          <p:cNvPr id="3" name="Content Placeholder 2">
            <a:extLst>
              <a:ext uri="{FF2B5EF4-FFF2-40B4-BE49-F238E27FC236}">
                <a16:creationId xmlns:a16="http://schemas.microsoft.com/office/drawing/2014/main" id="{B9DC9D87-1F6F-6D40-A41A-46FE6D85787A}"/>
              </a:ext>
            </a:extLst>
          </p:cNvPr>
          <p:cNvSpPr>
            <a:spLocks noGrp="1"/>
          </p:cNvSpPr>
          <p:nvPr>
            <p:ph idx="1"/>
          </p:nvPr>
        </p:nvSpPr>
        <p:spPr/>
        <p:txBody>
          <a:bodyPr/>
          <a:lstStyle/>
          <a:p>
            <a:pPr marL="0" indent="0">
              <a:buNone/>
            </a:pPr>
            <a:r>
              <a:rPr lang="en-US" dirty="0"/>
              <a:t>“… come out of this real desire for change… But they are a stunning process of dampening that desire by the tedious process and length so by the end of it you’re glad it’s over and you take what you can get which is </a:t>
            </a:r>
            <a:r>
              <a:rPr lang="en-US" i="1" dirty="0"/>
              <a:t>a</a:t>
            </a:r>
            <a:r>
              <a:rPr lang="en-US" dirty="0"/>
              <a:t> version of the story of what happened…”</a:t>
            </a:r>
          </a:p>
          <a:p>
            <a:endParaRPr lang="en-US" dirty="0"/>
          </a:p>
        </p:txBody>
      </p:sp>
      <p:sp>
        <p:nvSpPr>
          <p:cNvPr id="4" name="Slide Number Placeholder 3">
            <a:extLst>
              <a:ext uri="{FF2B5EF4-FFF2-40B4-BE49-F238E27FC236}">
                <a16:creationId xmlns:a16="http://schemas.microsoft.com/office/drawing/2014/main" id="{7F23E69D-954E-DB44-AA09-0866C606144E}"/>
              </a:ext>
            </a:extLst>
          </p:cNvPr>
          <p:cNvSpPr>
            <a:spLocks noGrp="1"/>
          </p:cNvSpPr>
          <p:nvPr>
            <p:ph type="sldNum" sz="quarter" idx="12"/>
          </p:nvPr>
        </p:nvSpPr>
        <p:spPr/>
        <p:txBody>
          <a:bodyPr/>
          <a:lstStyle/>
          <a:p>
            <a:fld id="{1932DC63-BF72-4143-B721-9CD45CAD5F53}" type="slidenum">
              <a:rPr lang="en-AU" smtClean="0"/>
              <a:pPr/>
              <a:t>18</a:t>
            </a:fld>
            <a:endParaRPr lang="en-AU"/>
          </a:p>
        </p:txBody>
      </p:sp>
    </p:spTree>
    <p:extLst>
      <p:ext uri="{BB962C8B-B14F-4D97-AF65-F5344CB8AC3E}">
        <p14:creationId xmlns:p14="http://schemas.microsoft.com/office/powerpoint/2010/main" val="1418344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8F767-DA50-AC40-8FD2-207F242DE8A6}"/>
              </a:ext>
            </a:extLst>
          </p:cNvPr>
          <p:cNvSpPr>
            <a:spLocks noGrp="1"/>
          </p:cNvSpPr>
          <p:nvPr>
            <p:ph type="title"/>
          </p:nvPr>
        </p:nvSpPr>
        <p:spPr/>
        <p:txBody>
          <a:bodyPr/>
          <a:lstStyle/>
          <a:p>
            <a:r>
              <a:rPr lang="en-US" dirty="0"/>
              <a:t>There’s more than one story</a:t>
            </a:r>
          </a:p>
        </p:txBody>
      </p:sp>
      <p:sp>
        <p:nvSpPr>
          <p:cNvPr id="3" name="Content Placeholder 2">
            <a:extLst>
              <a:ext uri="{FF2B5EF4-FFF2-40B4-BE49-F238E27FC236}">
                <a16:creationId xmlns:a16="http://schemas.microsoft.com/office/drawing/2014/main" id="{E6C3621C-BD4C-F84D-9D29-71845103F98A}"/>
              </a:ext>
            </a:extLst>
          </p:cNvPr>
          <p:cNvSpPr>
            <a:spLocks noGrp="1"/>
          </p:cNvSpPr>
          <p:nvPr>
            <p:ph idx="1"/>
          </p:nvPr>
        </p:nvSpPr>
        <p:spPr/>
        <p:txBody>
          <a:bodyPr/>
          <a:lstStyle/>
          <a:p>
            <a:pPr marL="0" indent="0">
              <a:buNone/>
            </a:pPr>
            <a:r>
              <a:rPr lang="en-US" sz="2800"/>
              <a:t>The CFA’s </a:t>
            </a:r>
            <a:r>
              <a:rPr lang="en-US" sz="2800" dirty="0"/>
              <a:t>Roger Strickland and </a:t>
            </a:r>
            <a:r>
              <a:rPr lang="en-US" sz="2800"/>
              <a:t>Tammy Garrett:</a:t>
            </a:r>
            <a:endParaRPr lang="en-US" sz="2800" dirty="0"/>
          </a:p>
          <a:p>
            <a:pPr marL="0" indent="0">
              <a:buNone/>
            </a:pPr>
            <a:r>
              <a:rPr lang="en-AU" sz="2800" dirty="0"/>
              <a:t>“Create an environment where all can tell their story. Everyone’s story will be different but that is normal. Memories and perspective are complex. The stories are different but each builds to the whole picture of the fire/event.  Everyone gets to speak and everyone has his or her own, valid story. No blame as errors are learning opportunities.”  </a:t>
            </a:r>
          </a:p>
          <a:p>
            <a:endParaRPr lang="en-US" dirty="0"/>
          </a:p>
        </p:txBody>
      </p:sp>
      <p:sp>
        <p:nvSpPr>
          <p:cNvPr id="4" name="Slide Number Placeholder 3">
            <a:extLst>
              <a:ext uri="{FF2B5EF4-FFF2-40B4-BE49-F238E27FC236}">
                <a16:creationId xmlns:a16="http://schemas.microsoft.com/office/drawing/2014/main" id="{87D8110D-BEFC-7742-8FEF-F5B3DBF52638}"/>
              </a:ext>
            </a:extLst>
          </p:cNvPr>
          <p:cNvSpPr>
            <a:spLocks noGrp="1"/>
          </p:cNvSpPr>
          <p:nvPr>
            <p:ph type="sldNum" sz="quarter" idx="12"/>
          </p:nvPr>
        </p:nvSpPr>
        <p:spPr/>
        <p:txBody>
          <a:bodyPr/>
          <a:lstStyle/>
          <a:p>
            <a:fld id="{1932DC63-BF72-4143-B721-9CD45CAD5F53}" type="slidenum">
              <a:rPr lang="en-AU" smtClean="0"/>
              <a:pPr/>
              <a:t>19</a:t>
            </a:fld>
            <a:endParaRPr lang="en-AU"/>
          </a:p>
        </p:txBody>
      </p:sp>
    </p:spTree>
    <p:extLst>
      <p:ext uri="{BB962C8B-B14F-4D97-AF65-F5344CB8AC3E}">
        <p14:creationId xmlns:p14="http://schemas.microsoft.com/office/powerpoint/2010/main" val="1364166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57626-B479-2D49-ABB3-79252B7BA318}"/>
              </a:ext>
            </a:extLst>
          </p:cNvPr>
          <p:cNvSpPr>
            <a:spLocks noGrp="1"/>
          </p:cNvSpPr>
          <p:nvPr>
            <p:ph type="title"/>
          </p:nvPr>
        </p:nvSpPr>
        <p:spPr/>
        <p:txBody>
          <a:bodyPr/>
          <a:lstStyle/>
          <a:p>
            <a:r>
              <a:rPr lang="en-US" dirty="0"/>
              <a:t>Professor Llewelyn</a:t>
            </a:r>
          </a:p>
        </p:txBody>
      </p:sp>
      <p:sp>
        <p:nvSpPr>
          <p:cNvPr id="3" name="Content Placeholder 2">
            <a:extLst>
              <a:ext uri="{FF2B5EF4-FFF2-40B4-BE49-F238E27FC236}">
                <a16:creationId xmlns:a16="http://schemas.microsoft.com/office/drawing/2014/main" id="{8AE5BA82-5802-0C48-8B05-55436E6C76CB}"/>
              </a:ext>
            </a:extLst>
          </p:cNvPr>
          <p:cNvSpPr>
            <a:spLocks noGrp="1"/>
          </p:cNvSpPr>
          <p:nvPr>
            <p:ph idx="1"/>
          </p:nvPr>
        </p:nvSpPr>
        <p:spPr/>
        <p:txBody>
          <a:bodyPr/>
          <a:lstStyle/>
          <a:p>
            <a:pPr marL="0" indent="0">
              <a:buNone/>
            </a:pPr>
            <a:r>
              <a:rPr lang="en-US" dirty="0"/>
              <a:t>“Move away from the idea that you need to find one story, the official version of the facts... what matters most is understanding a more complex version of how those facts were perceived and understood [by the people who were there].”</a:t>
            </a:r>
          </a:p>
        </p:txBody>
      </p:sp>
      <p:sp>
        <p:nvSpPr>
          <p:cNvPr id="4" name="Slide Number Placeholder 3">
            <a:extLst>
              <a:ext uri="{FF2B5EF4-FFF2-40B4-BE49-F238E27FC236}">
                <a16:creationId xmlns:a16="http://schemas.microsoft.com/office/drawing/2014/main" id="{28612544-CBF5-F942-BCA0-17747595FA64}"/>
              </a:ext>
            </a:extLst>
          </p:cNvPr>
          <p:cNvSpPr>
            <a:spLocks noGrp="1"/>
          </p:cNvSpPr>
          <p:nvPr>
            <p:ph type="sldNum" sz="quarter" idx="12"/>
          </p:nvPr>
        </p:nvSpPr>
        <p:spPr/>
        <p:txBody>
          <a:bodyPr/>
          <a:lstStyle/>
          <a:p>
            <a:fld id="{1932DC63-BF72-4143-B721-9CD45CAD5F53}" type="slidenum">
              <a:rPr lang="en-AU" smtClean="0"/>
              <a:pPr/>
              <a:t>20</a:t>
            </a:fld>
            <a:endParaRPr lang="en-AU"/>
          </a:p>
        </p:txBody>
      </p:sp>
    </p:spTree>
    <p:extLst>
      <p:ext uri="{BB962C8B-B14F-4D97-AF65-F5344CB8AC3E}">
        <p14:creationId xmlns:p14="http://schemas.microsoft.com/office/powerpoint/2010/main" val="1702655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50EDF-FAE4-934C-BE3E-D90556E84D4E}"/>
              </a:ext>
            </a:extLst>
          </p:cNvPr>
          <p:cNvSpPr>
            <a:spLocks noGrp="1"/>
          </p:cNvSpPr>
          <p:nvPr>
            <p:ph type="title"/>
          </p:nvPr>
        </p:nvSpPr>
        <p:spPr/>
        <p:txBody>
          <a:bodyPr/>
          <a:lstStyle/>
          <a:p>
            <a:r>
              <a:rPr lang="en-US" dirty="0"/>
              <a:t>Move away from blame</a:t>
            </a:r>
          </a:p>
        </p:txBody>
      </p:sp>
      <p:sp>
        <p:nvSpPr>
          <p:cNvPr id="3" name="Content Placeholder 2">
            <a:extLst>
              <a:ext uri="{FF2B5EF4-FFF2-40B4-BE49-F238E27FC236}">
                <a16:creationId xmlns:a16="http://schemas.microsoft.com/office/drawing/2014/main" id="{89155C00-1EFA-EE4C-93BA-21596FF40FEE}"/>
              </a:ext>
            </a:extLst>
          </p:cNvPr>
          <p:cNvSpPr>
            <a:spLocks noGrp="1"/>
          </p:cNvSpPr>
          <p:nvPr>
            <p:ph idx="1"/>
          </p:nvPr>
        </p:nvSpPr>
        <p:spPr>
          <a:xfrm>
            <a:off x="457200" y="1916113"/>
            <a:ext cx="8229600" cy="4210050"/>
          </a:xfrm>
        </p:spPr>
        <p:txBody>
          <a:bodyPr/>
          <a:lstStyle/>
          <a:p>
            <a:pPr marL="0" indent="0">
              <a:buNone/>
            </a:pPr>
            <a:r>
              <a:rPr lang="en-AU" sz="2800" dirty="0"/>
              <a:t>“… if it’s been a disaster [Emergency Service personnel have]… been in the middle of those pictures … [you] should probably treat them as you would treat anyone who you immediately identify as blameless or victims.  That’s part of moving out of blame see and encounter human beings with meaning not simplistically on one side or the other.”</a:t>
            </a:r>
            <a:endParaRPr lang="en-US" sz="2800" dirty="0"/>
          </a:p>
        </p:txBody>
      </p:sp>
      <p:sp>
        <p:nvSpPr>
          <p:cNvPr id="4" name="Slide Number Placeholder 3">
            <a:extLst>
              <a:ext uri="{FF2B5EF4-FFF2-40B4-BE49-F238E27FC236}">
                <a16:creationId xmlns:a16="http://schemas.microsoft.com/office/drawing/2014/main" id="{CB7ED0E5-D1A9-B544-A681-54372BACFD1E}"/>
              </a:ext>
            </a:extLst>
          </p:cNvPr>
          <p:cNvSpPr>
            <a:spLocks noGrp="1"/>
          </p:cNvSpPr>
          <p:nvPr>
            <p:ph type="sldNum" sz="quarter" idx="12"/>
          </p:nvPr>
        </p:nvSpPr>
        <p:spPr/>
        <p:txBody>
          <a:bodyPr/>
          <a:lstStyle/>
          <a:p>
            <a:fld id="{1932DC63-BF72-4143-B721-9CD45CAD5F53}" type="slidenum">
              <a:rPr lang="en-AU" smtClean="0"/>
              <a:pPr/>
              <a:t>21</a:t>
            </a:fld>
            <a:endParaRPr lang="en-AU"/>
          </a:p>
        </p:txBody>
      </p:sp>
    </p:spTree>
    <p:extLst>
      <p:ext uri="{BB962C8B-B14F-4D97-AF65-F5344CB8AC3E}">
        <p14:creationId xmlns:p14="http://schemas.microsoft.com/office/powerpoint/2010/main" val="3888382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572BB-B71C-ED4D-8042-3F14E96DD815}"/>
              </a:ext>
            </a:extLst>
          </p:cNvPr>
          <p:cNvSpPr>
            <a:spLocks noGrp="1"/>
          </p:cNvSpPr>
          <p:nvPr>
            <p:ph type="title"/>
          </p:nvPr>
        </p:nvSpPr>
        <p:spPr/>
        <p:txBody>
          <a:bodyPr/>
          <a:lstStyle/>
          <a:p>
            <a:r>
              <a:rPr lang="en-US" dirty="0"/>
              <a:t>What can agencies do to lead?</a:t>
            </a:r>
          </a:p>
        </p:txBody>
      </p:sp>
      <p:sp>
        <p:nvSpPr>
          <p:cNvPr id="3" name="Content Placeholder 2">
            <a:extLst>
              <a:ext uri="{FF2B5EF4-FFF2-40B4-BE49-F238E27FC236}">
                <a16:creationId xmlns:a16="http://schemas.microsoft.com/office/drawing/2014/main" id="{8B654B79-345B-8645-935B-3619824A01D4}"/>
              </a:ext>
            </a:extLst>
          </p:cNvPr>
          <p:cNvSpPr>
            <a:spLocks noGrp="1"/>
          </p:cNvSpPr>
          <p:nvPr>
            <p:ph idx="1"/>
          </p:nvPr>
        </p:nvSpPr>
        <p:spPr/>
        <p:txBody>
          <a:bodyPr/>
          <a:lstStyle/>
          <a:p>
            <a:r>
              <a:rPr lang="en-AU" dirty="0"/>
              <a:t>Use restorative practices when you have the smaller event and then you can show that it is possible at a micro level. </a:t>
            </a:r>
          </a:p>
          <a:p>
            <a:r>
              <a:rPr lang="en-AU" dirty="0"/>
              <a:t>Give capacity to demonstrate ‘this is how it can work and what can be achieved’.  Build a basis of knowledge and experience/ </a:t>
            </a:r>
            <a:endParaRPr lang="en-US" dirty="0"/>
          </a:p>
        </p:txBody>
      </p:sp>
      <p:sp>
        <p:nvSpPr>
          <p:cNvPr id="4" name="Slide Number Placeholder 3">
            <a:extLst>
              <a:ext uri="{FF2B5EF4-FFF2-40B4-BE49-F238E27FC236}">
                <a16:creationId xmlns:a16="http://schemas.microsoft.com/office/drawing/2014/main" id="{4C1BD9AC-07CD-7F40-8CC0-D551A06D7ADF}"/>
              </a:ext>
            </a:extLst>
          </p:cNvPr>
          <p:cNvSpPr>
            <a:spLocks noGrp="1"/>
          </p:cNvSpPr>
          <p:nvPr>
            <p:ph type="sldNum" sz="quarter" idx="12"/>
          </p:nvPr>
        </p:nvSpPr>
        <p:spPr/>
        <p:txBody>
          <a:bodyPr/>
          <a:lstStyle/>
          <a:p>
            <a:fld id="{1932DC63-BF72-4143-B721-9CD45CAD5F53}" type="slidenum">
              <a:rPr lang="en-AU" smtClean="0"/>
              <a:pPr/>
              <a:t>22</a:t>
            </a:fld>
            <a:endParaRPr lang="en-AU"/>
          </a:p>
        </p:txBody>
      </p:sp>
    </p:spTree>
    <p:extLst>
      <p:ext uri="{BB962C8B-B14F-4D97-AF65-F5344CB8AC3E}">
        <p14:creationId xmlns:p14="http://schemas.microsoft.com/office/powerpoint/2010/main" val="879510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0E839-D27E-2341-B0AE-698BB54D9AED}"/>
              </a:ext>
            </a:extLst>
          </p:cNvPr>
          <p:cNvSpPr>
            <a:spLocks noGrp="1"/>
          </p:cNvSpPr>
          <p:nvPr>
            <p:ph type="title"/>
          </p:nvPr>
        </p:nvSpPr>
        <p:spPr/>
        <p:txBody>
          <a:bodyPr/>
          <a:lstStyle/>
          <a:p>
            <a:r>
              <a:rPr lang="en-US" dirty="0"/>
              <a:t>Look to others that are leading - 	</a:t>
            </a:r>
          </a:p>
        </p:txBody>
      </p:sp>
      <p:sp>
        <p:nvSpPr>
          <p:cNvPr id="3" name="Content Placeholder 2">
            <a:extLst>
              <a:ext uri="{FF2B5EF4-FFF2-40B4-BE49-F238E27FC236}">
                <a16:creationId xmlns:a16="http://schemas.microsoft.com/office/drawing/2014/main" id="{7D156008-227E-6F4F-BC7B-F10B235E2589}"/>
              </a:ext>
            </a:extLst>
          </p:cNvPr>
          <p:cNvSpPr>
            <a:spLocks noGrp="1"/>
          </p:cNvSpPr>
          <p:nvPr>
            <p:ph idx="1"/>
          </p:nvPr>
        </p:nvSpPr>
        <p:spPr/>
        <p:txBody>
          <a:bodyPr/>
          <a:lstStyle/>
          <a:p>
            <a:r>
              <a:rPr lang="en-US" dirty="0"/>
              <a:t>The US Forest Service;</a:t>
            </a:r>
          </a:p>
          <a:p>
            <a:r>
              <a:rPr lang="en-US" dirty="0"/>
              <a:t>The CFA;</a:t>
            </a:r>
          </a:p>
          <a:p>
            <a:r>
              <a:rPr lang="en-US" dirty="0"/>
              <a:t>The Inspectors General of Emergency Management (</a:t>
            </a:r>
            <a:r>
              <a:rPr lang="en-US" dirty="0" err="1"/>
              <a:t>Qld</a:t>
            </a:r>
            <a:r>
              <a:rPr lang="en-US" dirty="0"/>
              <a:t> and Vic);</a:t>
            </a:r>
          </a:p>
          <a:p>
            <a:r>
              <a:rPr lang="en-US" dirty="0"/>
              <a:t>Non-judicial inquiries </a:t>
            </a:r>
            <a:r>
              <a:rPr lang="en-US" dirty="0" err="1"/>
              <a:t>eg</a:t>
            </a:r>
            <a:r>
              <a:rPr lang="en-US" dirty="0"/>
              <a:t> those led by Ferguson and </a:t>
            </a:r>
            <a:r>
              <a:rPr lang="en-US" dirty="0" err="1"/>
              <a:t>Keelty</a:t>
            </a:r>
            <a:r>
              <a:rPr lang="en-US" dirty="0"/>
              <a:t>.</a:t>
            </a:r>
          </a:p>
        </p:txBody>
      </p:sp>
      <p:sp>
        <p:nvSpPr>
          <p:cNvPr id="4" name="Slide Number Placeholder 3">
            <a:extLst>
              <a:ext uri="{FF2B5EF4-FFF2-40B4-BE49-F238E27FC236}">
                <a16:creationId xmlns:a16="http://schemas.microsoft.com/office/drawing/2014/main" id="{9BDC1BD3-E5C1-F149-B0AD-CF293EF690D1}"/>
              </a:ext>
            </a:extLst>
          </p:cNvPr>
          <p:cNvSpPr>
            <a:spLocks noGrp="1"/>
          </p:cNvSpPr>
          <p:nvPr>
            <p:ph type="sldNum" sz="quarter" idx="12"/>
          </p:nvPr>
        </p:nvSpPr>
        <p:spPr/>
        <p:txBody>
          <a:bodyPr/>
          <a:lstStyle/>
          <a:p>
            <a:fld id="{1932DC63-BF72-4143-B721-9CD45CAD5F53}" type="slidenum">
              <a:rPr lang="en-AU" smtClean="0"/>
              <a:pPr/>
              <a:t>23</a:t>
            </a:fld>
            <a:endParaRPr lang="en-AU"/>
          </a:p>
        </p:txBody>
      </p:sp>
    </p:spTree>
    <p:extLst>
      <p:ext uri="{BB962C8B-B14F-4D97-AF65-F5344CB8AC3E}">
        <p14:creationId xmlns:p14="http://schemas.microsoft.com/office/powerpoint/2010/main" val="29626453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696CB-45C0-D84F-86FA-1CC1FF401B18}"/>
              </a:ext>
            </a:extLst>
          </p:cNvPr>
          <p:cNvSpPr>
            <a:spLocks noGrp="1"/>
          </p:cNvSpPr>
          <p:nvPr>
            <p:ph type="title"/>
          </p:nvPr>
        </p:nvSpPr>
        <p:spPr>
          <a:xfrm>
            <a:off x="468313" y="765175"/>
            <a:ext cx="8229600" cy="1143000"/>
          </a:xfrm>
        </p:spPr>
        <p:txBody>
          <a:bodyPr/>
          <a:lstStyle/>
          <a:p>
            <a:r>
              <a:rPr lang="en-US" dirty="0"/>
              <a:t>In summary</a:t>
            </a:r>
          </a:p>
        </p:txBody>
      </p:sp>
      <p:sp>
        <p:nvSpPr>
          <p:cNvPr id="3" name="Content Placeholder 2">
            <a:extLst>
              <a:ext uri="{FF2B5EF4-FFF2-40B4-BE49-F238E27FC236}">
                <a16:creationId xmlns:a16="http://schemas.microsoft.com/office/drawing/2014/main" id="{E79DAC0D-D508-F446-948D-0F0FBD509D57}"/>
              </a:ext>
            </a:extLst>
          </p:cNvPr>
          <p:cNvSpPr>
            <a:spLocks noGrp="1"/>
          </p:cNvSpPr>
          <p:nvPr>
            <p:ph idx="1"/>
          </p:nvPr>
        </p:nvSpPr>
        <p:spPr/>
        <p:txBody>
          <a:bodyPr/>
          <a:lstStyle/>
          <a:p>
            <a:pPr marL="514350" lvl="0" indent="-514350">
              <a:buFont typeface="+mj-lt"/>
              <a:buAutoNum type="arabicPeriod"/>
            </a:pPr>
            <a:r>
              <a:rPr lang="en-AU" sz="3000" dirty="0"/>
              <a:t>Focus on relationships and interconnections across all affected stakeholders.</a:t>
            </a:r>
          </a:p>
          <a:p>
            <a:pPr marL="514350" lvl="0" indent="-514350">
              <a:buFont typeface="+mj-lt"/>
              <a:buAutoNum type="arabicPeriod"/>
            </a:pPr>
            <a:r>
              <a:rPr lang="en-AU" sz="3000" dirty="0"/>
              <a:t>‘Blame is a wasted emotion’. Everyone has responsibility for helping to identify why the event is important and what the event means for the future.  The people who were there and best placed to decide what is important.</a:t>
            </a:r>
          </a:p>
        </p:txBody>
      </p:sp>
      <p:sp>
        <p:nvSpPr>
          <p:cNvPr id="4" name="Slide Number Placeholder 3">
            <a:extLst>
              <a:ext uri="{FF2B5EF4-FFF2-40B4-BE49-F238E27FC236}">
                <a16:creationId xmlns:a16="http://schemas.microsoft.com/office/drawing/2014/main" id="{3B8A26CC-CE6A-D943-BCCD-C1962F4DE932}"/>
              </a:ext>
            </a:extLst>
          </p:cNvPr>
          <p:cNvSpPr>
            <a:spLocks noGrp="1"/>
          </p:cNvSpPr>
          <p:nvPr>
            <p:ph type="sldNum" sz="quarter" idx="12"/>
          </p:nvPr>
        </p:nvSpPr>
        <p:spPr/>
        <p:txBody>
          <a:bodyPr/>
          <a:lstStyle/>
          <a:p>
            <a:fld id="{1932DC63-BF72-4143-B721-9CD45CAD5F53}" type="slidenum">
              <a:rPr lang="en-AU" smtClean="0"/>
              <a:pPr/>
              <a:t>24</a:t>
            </a:fld>
            <a:endParaRPr lang="en-AU"/>
          </a:p>
        </p:txBody>
      </p:sp>
    </p:spTree>
    <p:extLst>
      <p:ext uri="{BB962C8B-B14F-4D97-AF65-F5344CB8AC3E}">
        <p14:creationId xmlns:p14="http://schemas.microsoft.com/office/powerpoint/2010/main" val="3500333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696CB-45C0-D84F-86FA-1CC1FF401B18}"/>
              </a:ext>
            </a:extLst>
          </p:cNvPr>
          <p:cNvSpPr>
            <a:spLocks noGrp="1"/>
          </p:cNvSpPr>
          <p:nvPr>
            <p:ph type="title"/>
          </p:nvPr>
        </p:nvSpPr>
        <p:spPr/>
        <p:txBody>
          <a:bodyPr/>
          <a:lstStyle/>
          <a:p>
            <a:r>
              <a:rPr lang="en-US" dirty="0"/>
              <a:t>In summary</a:t>
            </a:r>
          </a:p>
        </p:txBody>
      </p:sp>
      <p:sp>
        <p:nvSpPr>
          <p:cNvPr id="3" name="Content Placeholder 2">
            <a:extLst>
              <a:ext uri="{FF2B5EF4-FFF2-40B4-BE49-F238E27FC236}">
                <a16:creationId xmlns:a16="http://schemas.microsoft.com/office/drawing/2014/main" id="{E79DAC0D-D508-F446-948D-0F0FBD509D57}"/>
              </a:ext>
            </a:extLst>
          </p:cNvPr>
          <p:cNvSpPr>
            <a:spLocks noGrp="1"/>
          </p:cNvSpPr>
          <p:nvPr>
            <p:ph idx="1"/>
          </p:nvPr>
        </p:nvSpPr>
        <p:spPr/>
        <p:txBody>
          <a:bodyPr/>
          <a:lstStyle/>
          <a:p>
            <a:pPr marL="514350" lvl="0" indent="-514350">
              <a:buFont typeface="+mj-lt"/>
              <a:buAutoNum type="arabicPeriod" startAt="3"/>
            </a:pPr>
            <a:r>
              <a:rPr lang="en-AU" sz="3000" dirty="0"/>
              <a:t>Communities and people need to be at the centre of the process.  Those affected need to be involved in designing the process and taking responsibilities for implementing the learning.  </a:t>
            </a:r>
          </a:p>
          <a:p>
            <a:pPr marL="514350" lvl="0" indent="-514350">
              <a:buFont typeface="+mj-lt"/>
              <a:buAutoNum type="arabicPeriod" startAt="3"/>
            </a:pPr>
            <a:r>
              <a:rPr lang="en-AU" sz="3000" dirty="0"/>
              <a:t>Telling stories – the re-story – is important. Do not aim to produce ‘the’ story of what happened.  There are multiple stories and perspectives that need to be told and heard.  </a:t>
            </a:r>
          </a:p>
        </p:txBody>
      </p:sp>
      <p:sp>
        <p:nvSpPr>
          <p:cNvPr id="4" name="Slide Number Placeholder 3">
            <a:extLst>
              <a:ext uri="{FF2B5EF4-FFF2-40B4-BE49-F238E27FC236}">
                <a16:creationId xmlns:a16="http://schemas.microsoft.com/office/drawing/2014/main" id="{3B8A26CC-CE6A-D943-BCCD-C1962F4DE932}"/>
              </a:ext>
            </a:extLst>
          </p:cNvPr>
          <p:cNvSpPr>
            <a:spLocks noGrp="1"/>
          </p:cNvSpPr>
          <p:nvPr>
            <p:ph type="sldNum" sz="quarter" idx="12"/>
          </p:nvPr>
        </p:nvSpPr>
        <p:spPr/>
        <p:txBody>
          <a:bodyPr/>
          <a:lstStyle/>
          <a:p>
            <a:fld id="{1932DC63-BF72-4143-B721-9CD45CAD5F53}" type="slidenum">
              <a:rPr lang="en-AU" smtClean="0"/>
              <a:pPr/>
              <a:t>25</a:t>
            </a:fld>
            <a:endParaRPr lang="en-AU"/>
          </a:p>
        </p:txBody>
      </p:sp>
    </p:spTree>
    <p:extLst>
      <p:ext uri="{BB962C8B-B14F-4D97-AF65-F5344CB8AC3E}">
        <p14:creationId xmlns:p14="http://schemas.microsoft.com/office/powerpoint/2010/main" val="1149608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696CB-45C0-D84F-86FA-1CC1FF401B18}"/>
              </a:ext>
            </a:extLst>
          </p:cNvPr>
          <p:cNvSpPr>
            <a:spLocks noGrp="1"/>
          </p:cNvSpPr>
          <p:nvPr>
            <p:ph type="title"/>
          </p:nvPr>
        </p:nvSpPr>
        <p:spPr/>
        <p:txBody>
          <a:bodyPr/>
          <a:lstStyle/>
          <a:p>
            <a:r>
              <a:rPr lang="en-US" dirty="0"/>
              <a:t>In summary</a:t>
            </a:r>
          </a:p>
        </p:txBody>
      </p:sp>
      <p:sp>
        <p:nvSpPr>
          <p:cNvPr id="3" name="Content Placeholder 2">
            <a:extLst>
              <a:ext uri="{FF2B5EF4-FFF2-40B4-BE49-F238E27FC236}">
                <a16:creationId xmlns:a16="http://schemas.microsoft.com/office/drawing/2014/main" id="{E79DAC0D-D508-F446-948D-0F0FBD509D57}"/>
              </a:ext>
            </a:extLst>
          </p:cNvPr>
          <p:cNvSpPr>
            <a:spLocks noGrp="1"/>
          </p:cNvSpPr>
          <p:nvPr>
            <p:ph idx="1"/>
          </p:nvPr>
        </p:nvSpPr>
        <p:spPr/>
        <p:txBody>
          <a:bodyPr/>
          <a:lstStyle/>
          <a:p>
            <a:pPr marL="514350" indent="-514350">
              <a:buFont typeface="+mj-lt"/>
              <a:buAutoNum type="arabicPeriod" startAt="5"/>
            </a:pPr>
            <a:r>
              <a:rPr lang="en-AU" sz="3000" dirty="0"/>
              <a:t>Focus on human systems.</a:t>
            </a:r>
          </a:p>
          <a:p>
            <a:pPr marL="514350" lvl="0" indent="-514350">
              <a:buFont typeface="+mj-lt"/>
              <a:buAutoNum type="arabicPeriod" startAt="5"/>
            </a:pPr>
            <a:r>
              <a:rPr lang="en-AU" sz="3000" dirty="0"/>
              <a:t>Be intentional.  If you want a restorative inquiry it has to be designed that way from the start.  </a:t>
            </a:r>
          </a:p>
          <a:p>
            <a:pPr marL="514350" lvl="0" indent="-514350">
              <a:buFont typeface="+mj-lt"/>
              <a:buAutoNum type="arabicPeriod" startAt="5"/>
            </a:pPr>
            <a:r>
              <a:rPr lang="en-AU" sz="3000" dirty="0"/>
              <a:t>In order to move forward agencies have to start internally.  </a:t>
            </a:r>
          </a:p>
        </p:txBody>
      </p:sp>
      <p:sp>
        <p:nvSpPr>
          <p:cNvPr id="4" name="Slide Number Placeholder 3">
            <a:extLst>
              <a:ext uri="{FF2B5EF4-FFF2-40B4-BE49-F238E27FC236}">
                <a16:creationId xmlns:a16="http://schemas.microsoft.com/office/drawing/2014/main" id="{3B8A26CC-CE6A-D943-BCCD-C1962F4DE932}"/>
              </a:ext>
            </a:extLst>
          </p:cNvPr>
          <p:cNvSpPr>
            <a:spLocks noGrp="1"/>
          </p:cNvSpPr>
          <p:nvPr>
            <p:ph type="sldNum" sz="quarter" idx="12"/>
          </p:nvPr>
        </p:nvSpPr>
        <p:spPr/>
        <p:txBody>
          <a:bodyPr/>
          <a:lstStyle/>
          <a:p>
            <a:fld id="{1932DC63-BF72-4143-B721-9CD45CAD5F53}" type="slidenum">
              <a:rPr lang="en-AU" smtClean="0"/>
              <a:pPr/>
              <a:t>26</a:t>
            </a:fld>
            <a:endParaRPr lang="en-AU"/>
          </a:p>
        </p:txBody>
      </p:sp>
    </p:spTree>
    <p:extLst>
      <p:ext uri="{BB962C8B-B14F-4D97-AF65-F5344CB8AC3E}">
        <p14:creationId xmlns:p14="http://schemas.microsoft.com/office/powerpoint/2010/main" val="98401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2451-1F1B-E24D-A5C9-03481F4D1B13}"/>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D7FBCC71-A035-E14E-AE47-E292C131BF80}"/>
              </a:ext>
            </a:extLst>
          </p:cNvPr>
          <p:cNvSpPr>
            <a:spLocks noGrp="1"/>
          </p:cNvSpPr>
          <p:nvPr>
            <p:ph idx="1"/>
          </p:nvPr>
        </p:nvSpPr>
        <p:spPr/>
        <p:txBody>
          <a:bodyPr/>
          <a:lstStyle/>
          <a:p>
            <a:r>
              <a:rPr lang="en-US" sz="2700" dirty="0"/>
              <a:t>Euan Ferguson (Former CFS and CFA chief officer)</a:t>
            </a:r>
          </a:p>
          <a:p>
            <a:r>
              <a:rPr lang="en-US" sz="2700" dirty="0"/>
              <a:t>Ivan </a:t>
            </a:r>
            <a:r>
              <a:rPr lang="en-US" sz="2700" dirty="0" err="1"/>
              <a:t>Pupulidy</a:t>
            </a:r>
            <a:r>
              <a:rPr lang="en-US" sz="2700" dirty="0"/>
              <a:t> (US Forest Service)</a:t>
            </a:r>
          </a:p>
          <a:p>
            <a:r>
              <a:rPr lang="en-US" sz="2700" dirty="0"/>
              <a:t>John Braithwaite (ANU </a:t>
            </a:r>
            <a:r>
              <a:rPr lang="en-US" sz="2700" dirty="0" err="1"/>
              <a:t>RegNet</a:t>
            </a:r>
            <a:r>
              <a:rPr lang="en-US" sz="2700" dirty="0"/>
              <a:t>)</a:t>
            </a:r>
          </a:p>
          <a:p>
            <a:r>
              <a:rPr lang="en-US" sz="2700" dirty="0"/>
              <a:t>Anne </a:t>
            </a:r>
            <a:r>
              <a:rPr lang="en-US" sz="2700" dirty="0" err="1"/>
              <a:t>Leadbeater</a:t>
            </a:r>
            <a:r>
              <a:rPr lang="en-US" sz="2700" dirty="0"/>
              <a:t> (Community leader)</a:t>
            </a:r>
          </a:p>
          <a:p>
            <a:r>
              <a:rPr lang="en-US" sz="2700" dirty="0"/>
              <a:t>Roger Strickland and Tammy Garrett (CFA)</a:t>
            </a:r>
          </a:p>
          <a:p>
            <a:r>
              <a:rPr lang="en-US" sz="2700" dirty="0"/>
              <a:t>Iain McKenzie (IGEM </a:t>
            </a:r>
            <a:r>
              <a:rPr lang="en-US" sz="2700" dirty="0" err="1"/>
              <a:t>Qld</a:t>
            </a:r>
            <a:r>
              <a:rPr lang="en-US" sz="2700" dirty="0"/>
              <a:t>) and</a:t>
            </a:r>
          </a:p>
          <a:p>
            <a:r>
              <a:rPr lang="en-AU" sz="2700" dirty="0"/>
              <a:t>Professor Jennifer Llewelyn (Schulich School of Law, Dalhousie University, Nova Scotia Canada).</a:t>
            </a:r>
            <a:endParaRPr lang="en-US" sz="2700" dirty="0"/>
          </a:p>
        </p:txBody>
      </p:sp>
      <p:sp>
        <p:nvSpPr>
          <p:cNvPr id="4" name="Slide Number Placeholder 3">
            <a:extLst>
              <a:ext uri="{FF2B5EF4-FFF2-40B4-BE49-F238E27FC236}">
                <a16:creationId xmlns:a16="http://schemas.microsoft.com/office/drawing/2014/main" id="{14FA0DD8-A0B4-784F-88CF-C69D7FB3FFB4}"/>
              </a:ext>
            </a:extLst>
          </p:cNvPr>
          <p:cNvSpPr>
            <a:spLocks noGrp="1"/>
          </p:cNvSpPr>
          <p:nvPr>
            <p:ph type="sldNum" sz="quarter" idx="12"/>
          </p:nvPr>
        </p:nvSpPr>
        <p:spPr/>
        <p:txBody>
          <a:bodyPr/>
          <a:lstStyle/>
          <a:p>
            <a:fld id="{1932DC63-BF72-4143-B721-9CD45CAD5F53}" type="slidenum">
              <a:rPr lang="en-AU" smtClean="0"/>
              <a:pPr/>
              <a:t>27</a:t>
            </a:fld>
            <a:endParaRPr lang="en-AU"/>
          </a:p>
        </p:txBody>
      </p:sp>
    </p:spTree>
    <p:extLst>
      <p:ext uri="{BB962C8B-B14F-4D97-AF65-F5344CB8AC3E}">
        <p14:creationId xmlns:p14="http://schemas.microsoft.com/office/powerpoint/2010/main" val="1116829094"/>
      </p:ext>
    </p:extLst>
  </p:cSld>
  <p:clrMapOvr>
    <a:masterClrMapping/>
  </p:clrMapOvr>
</p:sld>
</file>

<file path=ppt/theme/theme1.xml><?xml version="1.0" encoding="utf-8"?>
<a:theme xmlns:a="http://schemas.openxmlformats.org/drawingml/2006/main" name="Default Theme">
  <a:themeElements>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NUPowerpointTemplate2010">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NUPowerpointTemplate201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NUPowerpointTemplate201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NUPowerpointTemplate201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NUPowerpointTemplate201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NUPowerpointTemplate201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NUPowerpointTemplate2010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NUPowerpointTemplate201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NUPowerpointTemplate201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NUPowerpointTemplate201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NUPowerpointTemplate201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NUPowerpointTemplate201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Default Theme</Template>
  <TotalTime>115</TotalTime>
  <Words>1581</Words>
  <Application>Microsoft Macintosh PowerPoint</Application>
  <PresentationFormat>On-screen Show (4:3)</PresentationFormat>
  <Paragraphs>126</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ＭＳ Ｐゴシック</vt:lpstr>
      <vt:lpstr>Arial</vt:lpstr>
      <vt:lpstr>Calibri</vt:lpstr>
      <vt:lpstr>Gill Sans</vt:lpstr>
      <vt:lpstr>Times New Roman</vt:lpstr>
      <vt:lpstr>Default Theme</vt:lpstr>
      <vt:lpstr>Australia’s emergency managers – leading, or being led, through change?</vt:lpstr>
      <vt:lpstr>After major events</vt:lpstr>
      <vt:lpstr>PowerPoint Presentation</vt:lpstr>
      <vt:lpstr>A restorative inquiry</vt:lpstr>
      <vt:lpstr>“Restorative justice</vt:lpstr>
      <vt:lpstr>“Restorative [inquiry]</vt:lpstr>
      <vt:lpstr>Recently an agency announced:</vt:lpstr>
      <vt:lpstr>Why would anyone contribute to the ‘investigation’?</vt:lpstr>
      <vt:lpstr>Ivan Pupulidy, US Forest Service</vt:lpstr>
      <vt:lpstr>PowerPoint Presentation</vt:lpstr>
      <vt:lpstr>Ivan Pupulidy, US Forest Service</vt:lpstr>
      <vt:lpstr>Euan Ferguson</vt:lpstr>
      <vt:lpstr>In short</vt:lpstr>
      <vt:lpstr>Professor Llewelyn, Canada</vt:lpstr>
      <vt:lpstr>PowerPoint Presentation</vt:lpstr>
      <vt:lpstr>Judicial inquiries</vt:lpstr>
      <vt:lpstr>As Professor Llewelyn says:</vt:lpstr>
      <vt:lpstr>Public inquiries</vt:lpstr>
      <vt:lpstr>There’s more than one story</vt:lpstr>
      <vt:lpstr>Professor Llewelyn</vt:lpstr>
      <vt:lpstr>Move away from blame</vt:lpstr>
      <vt:lpstr>What can agencies do to lead?</vt:lpstr>
      <vt:lpstr>Look to others that are leading -  </vt:lpstr>
      <vt:lpstr>In summary</vt:lpstr>
      <vt:lpstr>In summary</vt:lpstr>
      <vt:lpstr>In summary</vt:lpstr>
      <vt:lpstr>Thank you</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Ivan Pupulidy  US Forest Service</dc:title>
  <dc:creator>Michael Eburn</dc:creator>
  <cp:lastModifiedBy>Michael Eburn</cp:lastModifiedBy>
  <cp:revision>21</cp:revision>
  <dcterms:created xsi:type="dcterms:W3CDTF">2018-06-10T07:27:56Z</dcterms:created>
  <dcterms:modified xsi:type="dcterms:W3CDTF">2018-09-03T07:17:01Z</dcterms:modified>
</cp:coreProperties>
</file>