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3"/>
  </p:notesMasterIdLst>
  <p:sldIdLst>
    <p:sldId id="263" r:id="rId2"/>
    <p:sldId id="260" r:id="rId3"/>
    <p:sldId id="264" r:id="rId4"/>
    <p:sldId id="265" r:id="rId5"/>
    <p:sldId id="267" r:id="rId6"/>
    <p:sldId id="266" r:id="rId7"/>
    <p:sldId id="268" r:id="rId8"/>
    <p:sldId id="269" r:id="rId9"/>
    <p:sldId id="270" r:id="rId10"/>
    <p:sldId id="271" r:id="rId11"/>
    <p:sldId id="272" r:id="rId12"/>
    <p:sldId id="273" r:id="rId13"/>
    <p:sldId id="274" r:id="rId14"/>
    <p:sldId id="292" r:id="rId15"/>
    <p:sldId id="275" r:id="rId16"/>
    <p:sldId id="276" r:id="rId17"/>
    <p:sldId id="277" r:id="rId18"/>
    <p:sldId id="278" r:id="rId19"/>
    <p:sldId id="279" r:id="rId20"/>
    <p:sldId id="280" r:id="rId21"/>
    <p:sldId id="281" r:id="rId22"/>
    <p:sldId id="282" r:id="rId23"/>
    <p:sldId id="283" r:id="rId24"/>
    <p:sldId id="284" r:id="rId25"/>
    <p:sldId id="285" r:id="rId26"/>
    <p:sldId id="286" r:id="rId27"/>
    <p:sldId id="287" r:id="rId28"/>
    <p:sldId id="288" r:id="rId29"/>
    <p:sldId id="289" r:id="rId30"/>
    <p:sldId id="290" r:id="rId31"/>
    <p:sldId id="291" r:id="rId32"/>
  </p:sldIdLst>
  <p:sldSz cx="9144000" cy="6858000" type="screen4x3"/>
  <p:notesSz cx="6858000" cy="9144000"/>
  <p:defaultTextStyle>
    <a:defPPr>
      <a:defRPr lang="en-AU"/>
    </a:defPPr>
    <a:lvl1pPr algn="l" rtl="0" fontAlgn="base">
      <a:spcBef>
        <a:spcPct val="0"/>
      </a:spcBef>
      <a:spcAft>
        <a:spcPct val="0"/>
      </a:spcAft>
      <a:defRPr kern="1200">
        <a:solidFill>
          <a:schemeClr val="tx1"/>
        </a:solidFill>
        <a:latin typeface="Arial" charset="0"/>
        <a:ea typeface="Arial" charset="0"/>
        <a:cs typeface="Arial" charset="0"/>
      </a:defRPr>
    </a:lvl1pPr>
    <a:lvl2pPr marL="457200" algn="l" rtl="0" fontAlgn="base">
      <a:spcBef>
        <a:spcPct val="0"/>
      </a:spcBef>
      <a:spcAft>
        <a:spcPct val="0"/>
      </a:spcAft>
      <a:defRPr kern="1200">
        <a:solidFill>
          <a:schemeClr val="tx1"/>
        </a:solidFill>
        <a:latin typeface="Arial" charset="0"/>
        <a:ea typeface="Arial" charset="0"/>
        <a:cs typeface="Arial" charset="0"/>
      </a:defRPr>
    </a:lvl2pPr>
    <a:lvl3pPr marL="914400" algn="l" rtl="0" fontAlgn="base">
      <a:spcBef>
        <a:spcPct val="0"/>
      </a:spcBef>
      <a:spcAft>
        <a:spcPct val="0"/>
      </a:spcAft>
      <a:defRPr kern="1200">
        <a:solidFill>
          <a:schemeClr val="tx1"/>
        </a:solidFill>
        <a:latin typeface="Arial" charset="0"/>
        <a:ea typeface="Arial" charset="0"/>
        <a:cs typeface="Arial" charset="0"/>
      </a:defRPr>
    </a:lvl3pPr>
    <a:lvl4pPr marL="1371600" algn="l" rtl="0" fontAlgn="base">
      <a:spcBef>
        <a:spcPct val="0"/>
      </a:spcBef>
      <a:spcAft>
        <a:spcPct val="0"/>
      </a:spcAft>
      <a:defRPr kern="1200">
        <a:solidFill>
          <a:schemeClr val="tx1"/>
        </a:solidFill>
        <a:latin typeface="Arial" charset="0"/>
        <a:ea typeface="Arial" charset="0"/>
        <a:cs typeface="Arial" charset="0"/>
      </a:defRPr>
    </a:lvl4pPr>
    <a:lvl5pPr marL="1828800" algn="l" rtl="0" fontAlgn="base">
      <a:spcBef>
        <a:spcPct val="0"/>
      </a:spcBef>
      <a:spcAft>
        <a:spcPct val="0"/>
      </a:spcAft>
      <a:defRPr kern="1200">
        <a:solidFill>
          <a:schemeClr val="tx1"/>
        </a:solidFill>
        <a:latin typeface="Arial" charset="0"/>
        <a:ea typeface="Arial" charset="0"/>
        <a:cs typeface="Arial" charset="0"/>
      </a:defRPr>
    </a:lvl5pPr>
    <a:lvl6pPr marL="2286000" algn="l" defTabSz="914400" rtl="0" eaLnBrk="1" latinLnBrk="0" hangingPunct="1">
      <a:defRPr kern="1200">
        <a:solidFill>
          <a:schemeClr val="tx1"/>
        </a:solidFill>
        <a:latin typeface="Arial" charset="0"/>
        <a:ea typeface="Arial" charset="0"/>
        <a:cs typeface="Arial" charset="0"/>
      </a:defRPr>
    </a:lvl6pPr>
    <a:lvl7pPr marL="2743200" algn="l" defTabSz="914400" rtl="0" eaLnBrk="1" latinLnBrk="0" hangingPunct="1">
      <a:defRPr kern="1200">
        <a:solidFill>
          <a:schemeClr val="tx1"/>
        </a:solidFill>
        <a:latin typeface="Arial" charset="0"/>
        <a:ea typeface="Arial" charset="0"/>
        <a:cs typeface="Arial" charset="0"/>
      </a:defRPr>
    </a:lvl7pPr>
    <a:lvl8pPr marL="3200400" algn="l" defTabSz="914400" rtl="0" eaLnBrk="1" latinLnBrk="0" hangingPunct="1">
      <a:defRPr kern="1200">
        <a:solidFill>
          <a:schemeClr val="tx1"/>
        </a:solidFill>
        <a:latin typeface="Arial" charset="0"/>
        <a:ea typeface="Arial" charset="0"/>
        <a:cs typeface="Arial" charset="0"/>
      </a:defRPr>
    </a:lvl8pPr>
    <a:lvl9pPr marL="3657600" algn="l" defTabSz="914400" rtl="0" eaLnBrk="1" latinLnBrk="0" hangingPunct="1">
      <a:defRPr kern="1200">
        <a:solidFill>
          <a:schemeClr val="tx1"/>
        </a:solidFill>
        <a:latin typeface="Arial" charset="0"/>
        <a:ea typeface="Arial" charset="0"/>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27688"/>
    <a:srgbClr val="5E889D"/>
    <a:srgbClr val="94B0BE"/>
    <a:srgbClr val="4E3721"/>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24"/>
    <p:restoredTop sz="94563"/>
  </p:normalViewPr>
  <p:slideViewPr>
    <p:cSldViewPr>
      <p:cViewPr varScale="1">
        <p:scale>
          <a:sx n="89" d="100"/>
          <a:sy n="89" d="100"/>
        </p:scale>
        <p:origin x="600" y="1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notesMaster" Target="notesMasters/notesMaster1.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200"/>
            </a:lvl1pPr>
          </a:lstStyle>
          <a:p>
            <a:endParaRPr lang="en-AU" altLang="x-none"/>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200"/>
            </a:lvl1pPr>
          </a:lstStyle>
          <a:p>
            <a:endParaRPr lang="en-AU" altLang="x-none"/>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AU" altLang="x-none"/>
              <a:t>Click to edit Master text styles</a:t>
            </a:r>
          </a:p>
          <a:p>
            <a:pPr lvl="1"/>
            <a:r>
              <a:rPr lang="en-AU" altLang="x-none"/>
              <a:t>Second level</a:t>
            </a:r>
          </a:p>
          <a:p>
            <a:pPr lvl="2"/>
            <a:r>
              <a:rPr lang="en-AU" altLang="x-none"/>
              <a:t>Third level</a:t>
            </a:r>
          </a:p>
          <a:p>
            <a:pPr lvl="3"/>
            <a:r>
              <a:rPr lang="en-AU" altLang="x-none"/>
              <a:t>Fourth level</a:t>
            </a:r>
          </a:p>
          <a:p>
            <a:pPr lvl="4"/>
            <a:r>
              <a:rPr lang="en-AU" altLang="x-none"/>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defRPr sz="1200"/>
            </a:lvl1pPr>
          </a:lstStyle>
          <a:p>
            <a:endParaRPr lang="en-AU" altLang="x-none"/>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a:defRPr sz="1200"/>
            </a:lvl1pPr>
          </a:lstStyle>
          <a:p>
            <a:fld id="{68C604BE-0F0D-D04A-8219-1C702BFC3B16}" type="slidenum">
              <a:rPr lang="en-AU" altLang="x-none"/>
              <a:pPr/>
              <a:t>‹#›</a:t>
            </a:fld>
            <a:endParaRPr lang="en-AU"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Arial" charset="0"/>
        <a:cs typeface="Arial" charset="0"/>
      </a:defRPr>
    </a:lvl1pPr>
    <a:lvl2pPr marL="457200" algn="l" rtl="0" fontAlgn="base">
      <a:spcBef>
        <a:spcPct val="30000"/>
      </a:spcBef>
      <a:spcAft>
        <a:spcPct val="0"/>
      </a:spcAft>
      <a:defRPr sz="1200" kern="1200">
        <a:solidFill>
          <a:schemeClr val="tx1"/>
        </a:solidFill>
        <a:latin typeface="Arial" charset="0"/>
        <a:ea typeface="Arial" charset="0"/>
        <a:cs typeface="Arial" charset="0"/>
      </a:defRPr>
    </a:lvl2pPr>
    <a:lvl3pPr marL="914400" algn="l" rtl="0" fontAlgn="base">
      <a:spcBef>
        <a:spcPct val="30000"/>
      </a:spcBef>
      <a:spcAft>
        <a:spcPct val="0"/>
      </a:spcAft>
      <a:defRPr sz="1200" kern="1200">
        <a:solidFill>
          <a:schemeClr val="tx1"/>
        </a:solidFill>
        <a:latin typeface="Arial" charset="0"/>
        <a:ea typeface="Arial" charset="0"/>
        <a:cs typeface="Arial" charset="0"/>
      </a:defRPr>
    </a:lvl3pPr>
    <a:lvl4pPr marL="1371600" algn="l" rtl="0" fontAlgn="base">
      <a:spcBef>
        <a:spcPct val="30000"/>
      </a:spcBef>
      <a:spcAft>
        <a:spcPct val="0"/>
      </a:spcAft>
      <a:defRPr sz="1200" kern="1200">
        <a:solidFill>
          <a:schemeClr val="tx1"/>
        </a:solidFill>
        <a:latin typeface="Arial" charset="0"/>
        <a:ea typeface="Arial" charset="0"/>
        <a:cs typeface="Arial" charset="0"/>
      </a:defRPr>
    </a:lvl4pPr>
    <a:lvl5pPr marL="1828800" algn="l" rtl="0" fontAlgn="base">
      <a:spcBef>
        <a:spcPct val="30000"/>
      </a:spcBef>
      <a:spcAft>
        <a:spcPct val="0"/>
      </a:spcAft>
      <a:defRPr sz="1200" kern="1200">
        <a:solidFill>
          <a:schemeClr val="tx1"/>
        </a:solidFill>
        <a:latin typeface="Arial" charset="0"/>
        <a:ea typeface="Arial" charset="0"/>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43EA09-E4D9-3F49-9BA8-B447F6E8EEE0}" type="slidenum">
              <a:rPr lang="en-AU" altLang="x-none"/>
              <a:pPr/>
              <a:t>2</a:t>
            </a:fld>
            <a:endParaRPr lang="en-AU" altLang="x-none"/>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p:txBody>
          <a:bodyPr/>
          <a:lstStyle/>
          <a:p>
            <a:endParaRPr lang="x-none" altLang="x-non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194" name="Rectangle 2"/>
          <p:cNvSpPr>
            <a:spLocks noChangeArrowheads="1"/>
          </p:cNvSpPr>
          <p:nvPr/>
        </p:nvSpPr>
        <p:spPr bwMode="auto">
          <a:xfrm>
            <a:off x="0" y="4652963"/>
            <a:ext cx="9144000" cy="2205037"/>
          </a:xfrm>
          <a:prstGeom prst="rect">
            <a:avLst/>
          </a:prstGeom>
          <a:solidFill>
            <a:srgbClr val="94B0B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196" name="Rectangle 4"/>
          <p:cNvSpPr>
            <a:spLocks noGrp="1" noChangeArrowheads="1"/>
          </p:cNvSpPr>
          <p:nvPr>
            <p:ph type="subTitle" idx="1"/>
          </p:nvPr>
        </p:nvSpPr>
        <p:spPr>
          <a:xfrm>
            <a:off x="468313" y="4652963"/>
            <a:ext cx="8280400" cy="519112"/>
          </a:xfrm>
        </p:spPr>
        <p:txBody>
          <a:bodyPr>
            <a:spAutoFit/>
          </a:bodyPr>
          <a:lstStyle>
            <a:lvl1pPr marL="0" indent="0">
              <a:buFontTx/>
              <a:buNone/>
              <a:defRPr sz="2800"/>
            </a:lvl1pPr>
          </a:lstStyle>
          <a:p>
            <a:pPr lvl="0"/>
            <a:r>
              <a:rPr lang="en-AU" altLang="x-none" noProof="0" smtClean="0"/>
              <a:t>Click to edit Master subtitle style</a:t>
            </a:r>
          </a:p>
        </p:txBody>
      </p:sp>
      <p:sp>
        <p:nvSpPr>
          <p:cNvPr id="8197" name="Rectangle 5"/>
          <p:cNvSpPr>
            <a:spLocks noGrp="1" noChangeArrowheads="1"/>
          </p:cNvSpPr>
          <p:nvPr>
            <p:ph type="dt" sz="half" idx="2"/>
          </p:nvPr>
        </p:nvSpPr>
        <p:spPr>
          <a:xfrm>
            <a:off x="457200" y="6245225"/>
            <a:ext cx="2133600" cy="476250"/>
          </a:xfrm>
        </p:spPr>
        <p:txBody>
          <a:bodyPr/>
          <a:lstStyle>
            <a:lvl1pPr algn="l">
              <a:defRPr/>
            </a:lvl1pPr>
          </a:lstStyle>
          <a:p>
            <a:endParaRPr lang="en-AU" altLang="x-none"/>
          </a:p>
        </p:txBody>
      </p:sp>
      <p:sp>
        <p:nvSpPr>
          <p:cNvPr id="8198" name="Rectangle 6"/>
          <p:cNvSpPr>
            <a:spLocks noGrp="1" noChangeArrowheads="1"/>
          </p:cNvSpPr>
          <p:nvPr>
            <p:ph type="ftr" sz="quarter" idx="3"/>
          </p:nvPr>
        </p:nvSpPr>
        <p:spPr>
          <a:xfrm>
            <a:off x="3124200" y="6245225"/>
            <a:ext cx="2895600" cy="476250"/>
          </a:xfrm>
        </p:spPr>
        <p:txBody>
          <a:bodyPr/>
          <a:lstStyle>
            <a:lvl1pPr algn="ctr">
              <a:defRPr/>
            </a:lvl1pPr>
          </a:lstStyle>
          <a:p>
            <a:r>
              <a:rPr lang="en-AU" altLang="x-none"/>
              <a:t>Footer text goes in here</a:t>
            </a:r>
          </a:p>
        </p:txBody>
      </p:sp>
      <p:sp>
        <p:nvSpPr>
          <p:cNvPr id="8199" name="Rectangle 7"/>
          <p:cNvSpPr>
            <a:spLocks noGrp="1" noChangeArrowheads="1"/>
          </p:cNvSpPr>
          <p:nvPr>
            <p:ph type="sldNum" sz="quarter" idx="4"/>
          </p:nvPr>
        </p:nvSpPr>
        <p:spPr>
          <a:xfrm>
            <a:off x="6553200" y="6245225"/>
            <a:ext cx="2133600" cy="476250"/>
          </a:xfrm>
        </p:spPr>
        <p:txBody>
          <a:bodyPr/>
          <a:lstStyle>
            <a:lvl1pPr>
              <a:defRPr/>
            </a:lvl1pPr>
          </a:lstStyle>
          <a:p>
            <a:fld id="{9F3E6DF8-AF08-4E4B-9CA5-1234BCB0AB19}" type="slidenum">
              <a:rPr lang="en-AU" altLang="x-none"/>
              <a:pPr/>
              <a:t>‹#›</a:t>
            </a:fld>
            <a:endParaRPr lang="en-AU" altLang="x-none"/>
          </a:p>
        </p:txBody>
      </p:sp>
      <p:sp>
        <p:nvSpPr>
          <p:cNvPr id="8200" name="Rectangle 8"/>
          <p:cNvSpPr>
            <a:spLocks noChangeArrowheads="1"/>
          </p:cNvSpPr>
          <p:nvPr/>
        </p:nvSpPr>
        <p:spPr bwMode="auto">
          <a:xfrm>
            <a:off x="0" y="0"/>
            <a:ext cx="9144000" cy="765175"/>
          </a:xfrm>
          <a:prstGeom prst="rect">
            <a:avLst/>
          </a:prstGeom>
          <a:solidFill>
            <a:srgbClr val="3333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endParaRPr lang="x-none" altLang="x-none"/>
          </a:p>
        </p:txBody>
      </p:sp>
      <p:pic>
        <p:nvPicPr>
          <p:cNvPr id="8201" name="Picture 9" descr="ANU_LOGO_WHI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115888"/>
            <a:ext cx="1511300" cy="525462"/>
          </a:xfrm>
          <a:prstGeom prst="rect">
            <a:avLst/>
          </a:prstGeom>
          <a:noFill/>
          <a:extLst>
            <a:ext uri="{909E8E84-426E-40DD-AFC4-6F175D3DCCD1}">
              <a14:hiddenFill xmlns:a14="http://schemas.microsoft.com/office/drawing/2010/main">
                <a:solidFill>
                  <a:srgbClr val="FFFFFF"/>
                </a:solidFill>
              </a14:hiddenFill>
            </a:ext>
          </a:extLst>
        </p:spPr>
      </p:pic>
      <p:sp>
        <p:nvSpPr>
          <p:cNvPr id="8195" name="Rectangle 3"/>
          <p:cNvSpPr>
            <a:spLocks noGrp="1" noChangeArrowheads="1"/>
          </p:cNvSpPr>
          <p:nvPr>
            <p:ph type="ctrTitle"/>
          </p:nvPr>
        </p:nvSpPr>
        <p:spPr>
          <a:xfrm>
            <a:off x="468313" y="1919288"/>
            <a:ext cx="8207375" cy="641350"/>
          </a:xfrm>
        </p:spPr>
        <p:txBody>
          <a:bodyPr>
            <a:spAutoFit/>
          </a:bodyPr>
          <a:lstStyle>
            <a:lvl1pPr>
              <a:defRPr>
                <a:solidFill>
                  <a:schemeClr val="tx1"/>
                </a:solidFill>
              </a:defRPr>
            </a:lvl1pPr>
          </a:lstStyle>
          <a:p>
            <a:pPr lvl="0"/>
            <a:r>
              <a:rPr lang="en-AU" altLang="x-none" noProof="0" smtClean="0"/>
              <a:t>Click to edit Master 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AU" altLang="x-none"/>
          </a:p>
        </p:txBody>
      </p:sp>
      <p:sp>
        <p:nvSpPr>
          <p:cNvPr id="5" name="Footer Placeholder 4"/>
          <p:cNvSpPr>
            <a:spLocks noGrp="1"/>
          </p:cNvSpPr>
          <p:nvPr>
            <p:ph type="ftr" sz="quarter" idx="11"/>
          </p:nvPr>
        </p:nvSpPr>
        <p:spPr/>
        <p:txBody>
          <a:bodyPr/>
          <a:lstStyle>
            <a:lvl1pPr>
              <a:defRPr/>
            </a:lvl1pPr>
          </a:lstStyle>
          <a:p>
            <a:r>
              <a:rPr lang="en-AU" altLang="x-none"/>
              <a:t>Footer text goes in here</a:t>
            </a:r>
          </a:p>
        </p:txBody>
      </p:sp>
      <p:sp>
        <p:nvSpPr>
          <p:cNvPr id="6" name="Slide Number Placeholder 5"/>
          <p:cNvSpPr>
            <a:spLocks noGrp="1"/>
          </p:cNvSpPr>
          <p:nvPr>
            <p:ph type="sldNum" sz="quarter" idx="12"/>
          </p:nvPr>
        </p:nvSpPr>
        <p:spPr/>
        <p:txBody>
          <a:bodyPr/>
          <a:lstStyle>
            <a:lvl1pPr>
              <a:defRPr/>
            </a:lvl1pPr>
          </a:lstStyle>
          <a:p>
            <a:fld id="{F89FC6BB-8C27-F94A-91F2-E83A92A465D1}" type="slidenum">
              <a:rPr lang="en-AU" altLang="x-none"/>
              <a:pPr/>
              <a:t>‹#›</a:t>
            </a:fld>
            <a:endParaRPr lang="en-AU" altLang="x-none"/>
          </a:p>
        </p:txBody>
      </p:sp>
    </p:spTree>
    <p:extLst>
      <p:ext uri="{BB962C8B-B14F-4D97-AF65-F5344CB8AC3E}">
        <p14:creationId xmlns:p14="http://schemas.microsoft.com/office/powerpoint/2010/main" val="15797149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AU" altLang="x-none"/>
          </a:p>
        </p:txBody>
      </p:sp>
      <p:sp>
        <p:nvSpPr>
          <p:cNvPr id="5" name="Footer Placeholder 4"/>
          <p:cNvSpPr>
            <a:spLocks noGrp="1"/>
          </p:cNvSpPr>
          <p:nvPr>
            <p:ph type="ftr" sz="quarter" idx="11"/>
          </p:nvPr>
        </p:nvSpPr>
        <p:spPr/>
        <p:txBody>
          <a:bodyPr/>
          <a:lstStyle>
            <a:lvl1pPr>
              <a:defRPr/>
            </a:lvl1pPr>
          </a:lstStyle>
          <a:p>
            <a:r>
              <a:rPr lang="en-AU" altLang="x-none"/>
              <a:t>Footer text goes in here</a:t>
            </a:r>
          </a:p>
        </p:txBody>
      </p:sp>
      <p:sp>
        <p:nvSpPr>
          <p:cNvPr id="6" name="Slide Number Placeholder 5"/>
          <p:cNvSpPr>
            <a:spLocks noGrp="1"/>
          </p:cNvSpPr>
          <p:nvPr>
            <p:ph type="sldNum" sz="quarter" idx="12"/>
          </p:nvPr>
        </p:nvSpPr>
        <p:spPr/>
        <p:txBody>
          <a:bodyPr/>
          <a:lstStyle>
            <a:lvl1pPr>
              <a:defRPr/>
            </a:lvl1pPr>
          </a:lstStyle>
          <a:p>
            <a:fld id="{7687EAC1-25B4-6649-AB5D-4B7E84931DA7}" type="slidenum">
              <a:rPr lang="en-AU" altLang="x-none"/>
              <a:pPr/>
              <a:t>‹#›</a:t>
            </a:fld>
            <a:endParaRPr lang="en-AU" altLang="x-none"/>
          </a:p>
        </p:txBody>
      </p:sp>
    </p:spTree>
    <p:extLst>
      <p:ext uri="{BB962C8B-B14F-4D97-AF65-F5344CB8AC3E}">
        <p14:creationId xmlns:p14="http://schemas.microsoft.com/office/powerpoint/2010/main" val="9295594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16113"/>
            <a:ext cx="4038600" cy="4210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16113"/>
            <a:ext cx="4038600" cy="4210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AU" altLang="x-none"/>
          </a:p>
        </p:txBody>
      </p:sp>
      <p:sp>
        <p:nvSpPr>
          <p:cNvPr id="6" name="Footer Placeholder 5"/>
          <p:cNvSpPr>
            <a:spLocks noGrp="1"/>
          </p:cNvSpPr>
          <p:nvPr>
            <p:ph type="ftr" sz="quarter" idx="11"/>
          </p:nvPr>
        </p:nvSpPr>
        <p:spPr/>
        <p:txBody>
          <a:bodyPr/>
          <a:lstStyle>
            <a:lvl1pPr>
              <a:defRPr/>
            </a:lvl1pPr>
          </a:lstStyle>
          <a:p>
            <a:r>
              <a:rPr lang="en-AU" altLang="x-none"/>
              <a:t>Footer text goes in here</a:t>
            </a:r>
          </a:p>
        </p:txBody>
      </p:sp>
      <p:sp>
        <p:nvSpPr>
          <p:cNvPr id="7" name="Slide Number Placeholder 6"/>
          <p:cNvSpPr>
            <a:spLocks noGrp="1"/>
          </p:cNvSpPr>
          <p:nvPr>
            <p:ph type="sldNum" sz="quarter" idx="12"/>
          </p:nvPr>
        </p:nvSpPr>
        <p:spPr/>
        <p:txBody>
          <a:bodyPr/>
          <a:lstStyle>
            <a:lvl1pPr>
              <a:defRPr/>
            </a:lvl1pPr>
          </a:lstStyle>
          <a:p>
            <a:fld id="{1DA24F7C-11E0-8C43-95D0-813906CF76BC}" type="slidenum">
              <a:rPr lang="en-AU" altLang="x-none"/>
              <a:pPr/>
              <a:t>‹#›</a:t>
            </a:fld>
            <a:endParaRPr lang="en-AU" altLang="x-none"/>
          </a:p>
        </p:txBody>
      </p:sp>
    </p:spTree>
    <p:extLst>
      <p:ext uri="{BB962C8B-B14F-4D97-AF65-F5344CB8AC3E}">
        <p14:creationId xmlns:p14="http://schemas.microsoft.com/office/powerpoint/2010/main" val="162816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AU" altLang="x-none"/>
          </a:p>
        </p:txBody>
      </p:sp>
      <p:sp>
        <p:nvSpPr>
          <p:cNvPr id="8" name="Footer Placeholder 7"/>
          <p:cNvSpPr>
            <a:spLocks noGrp="1"/>
          </p:cNvSpPr>
          <p:nvPr>
            <p:ph type="ftr" sz="quarter" idx="11"/>
          </p:nvPr>
        </p:nvSpPr>
        <p:spPr/>
        <p:txBody>
          <a:bodyPr/>
          <a:lstStyle>
            <a:lvl1pPr>
              <a:defRPr/>
            </a:lvl1pPr>
          </a:lstStyle>
          <a:p>
            <a:r>
              <a:rPr lang="en-AU" altLang="x-none"/>
              <a:t>Footer text goes in here</a:t>
            </a:r>
          </a:p>
        </p:txBody>
      </p:sp>
      <p:sp>
        <p:nvSpPr>
          <p:cNvPr id="9" name="Slide Number Placeholder 8"/>
          <p:cNvSpPr>
            <a:spLocks noGrp="1"/>
          </p:cNvSpPr>
          <p:nvPr>
            <p:ph type="sldNum" sz="quarter" idx="12"/>
          </p:nvPr>
        </p:nvSpPr>
        <p:spPr/>
        <p:txBody>
          <a:bodyPr/>
          <a:lstStyle>
            <a:lvl1pPr>
              <a:defRPr/>
            </a:lvl1pPr>
          </a:lstStyle>
          <a:p>
            <a:fld id="{B5DB8171-D680-7343-8453-43227B20E101}" type="slidenum">
              <a:rPr lang="en-AU" altLang="x-none"/>
              <a:pPr/>
              <a:t>‹#›</a:t>
            </a:fld>
            <a:endParaRPr lang="en-AU" altLang="x-none"/>
          </a:p>
        </p:txBody>
      </p:sp>
    </p:spTree>
    <p:extLst>
      <p:ext uri="{BB962C8B-B14F-4D97-AF65-F5344CB8AC3E}">
        <p14:creationId xmlns:p14="http://schemas.microsoft.com/office/powerpoint/2010/main" val="562833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AU" altLang="x-none"/>
          </a:p>
        </p:txBody>
      </p:sp>
      <p:sp>
        <p:nvSpPr>
          <p:cNvPr id="4" name="Footer Placeholder 3"/>
          <p:cNvSpPr>
            <a:spLocks noGrp="1"/>
          </p:cNvSpPr>
          <p:nvPr>
            <p:ph type="ftr" sz="quarter" idx="11"/>
          </p:nvPr>
        </p:nvSpPr>
        <p:spPr/>
        <p:txBody>
          <a:bodyPr/>
          <a:lstStyle>
            <a:lvl1pPr>
              <a:defRPr/>
            </a:lvl1pPr>
          </a:lstStyle>
          <a:p>
            <a:r>
              <a:rPr lang="en-AU" altLang="x-none"/>
              <a:t>Footer text goes in here</a:t>
            </a:r>
          </a:p>
        </p:txBody>
      </p:sp>
      <p:sp>
        <p:nvSpPr>
          <p:cNvPr id="5" name="Slide Number Placeholder 4"/>
          <p:cNvSpPr>
            <a:spLocks noGrp="1"/>
          </p:cNvSpPr>
          <p:nvPr>
            <p:ph type="sldNum" sz="quarter" idx="12"/>
          </p:nvPr>
        </p:nvSpPr>
        <p:spPr/>
        <p:txBody>
          <a:bodyPr/>
          <a:lstStyle>
            <a:lvl1pPr>
              <a:defRPr/>
            </a:lvl1pPr>
          </a:lstStyle>
          <a:p>
            <a:fld id="{D0817F97-46B2-A643-88E5-074E7847BE3C}" type="slidenum">
              <a:rPr lang="en-AU" altLang="x-none"/>
              <a:pPr/>
              <a:t>‹#›</a:t>
            </a:fld>
            <a:endParaRPr lang="en-AU" altLang="x-none"/>
          </a:p>
        </p:txBody>
      </p:sp>
    </p:spTree>
    <p:extLst>
      <p:ext uri="{BB962C8B-B14F-4D97-AF65-F5344CB8AC3E}">
        <p14:creationId xmlns:p14="http://schemas.microsoft.com/office/powerpoint/2010/main" val="2020569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AU" altLang="x-none"/>
          </a:p>
        </p:txBody>
      </p:sp>
      <p:sp>
        <p:nvSpPr>
          <p:cNvPr id="3" name="Footer Placeholder 2"/>
          <p:cNvSpPr>
            <a:spLocks noGrp="1"/>
          </p:cNvSpPr>
          <p:nvPr>
            <p:ph type="ftr" sz="quarter" idx="11"/>
          </p:nvPr>
        </p:nvSpPr>
        <p:spPr/>
        <p:txBody>
          <a:bodyPr/>
          <a:lstStyle>
            <a:lvl1pPr>
              <a:defRPr/>
            </a:lvl1pPr>
          </a:lstStyle>
          <a:p>
            <a:r>
              <a:rPr lang="en-AU" altLang="x-none"/>
              <a:t>Footer text goes in here</a:t>
            </a:r>
          </a:p>
        </p:txBody>
      </p:sp>
      <p:sp>
        <p:nvSpPr>
          <p:cNvPr id="4" name="Slide Number Placeholder 3"/>
          <p:cNvSpPr>
            <a:spLocks noGrp="1"/>
          </p:cNvSpPr>
          <p:nvPr>
            <p:ph type="sldNum" sz="quarter" idx="12"/>
          </p:nvPr>
        </p:nvSpPr>
        <p:spPr/>
        <p:txBody>
          <a:bodyPr/>
          <a:lstStyle>
            <a:lvl1pPr>
              <a:defRPr/>
            </a:lvl1pPr>
          </a:lstStyle>
          <a:p>
            <a:fld id="{B3BDD000-5D8E-4740-8C73-50BC10866A03}" type="slidenum">
              <a:rPr lang="en-AU" altLang="x-none"/>
              <a:pPr/>
              <a:t>‹#›</a:t>
            </a:fld>
            <a:endParaRPr lang="en-AU" altLang="x-none"/>
          </a:p>
        </p:txBody>
      </p:sp>
    </p:spTree>
    <p:extLst>
      <p:ext uri="{BB962C8B-B14F-4D97-AF65-F5344CB8AC3E}">
        <p14:creationId xmlns:p14="http://schemas.microsoft.com/office/powerpoint/2010/main" val="15444578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AU" altLang="x-none"/>
          </a:p>
        </p:txBody>
      </p:sp>
      <p:sp>
        <p:nvSpPr>
          <p:cNvPr id="6" name="Footer Placeholder 5"/>
          <p:cNvSpPr>
            <a:spLocks noGrp="1"/>
          </p:cNvSpPr>
          <p:nvPr>
            <p:ph type="ftr" sz="quarter" idx="11"/>
          </p:nvPr>
        </p:nvSpPr>
        <p:spPr/>
        <p:txBody>
          <a:bodyPr/>
          <a:lstStyle>
            <a:lvl1pPr>
              <a:defRPr/>
            </a:lvl1pPr>
          </a:lstStyle>
          <a:p>
            <a:r>
              <a:rPr lang="en-AU" altLang="x-none"/>
              <a:t>Footer text goes in here</a:t>
            </a:r>
          </a:p>
        </p:txBody>
      </p:sp>
      <p:sp>
        <p:nvSpPr>
          <p:cNvPr id="7" name="Slide Number Placeholder 6"/>
          <p:cNvSpPr>
            <a:spLocks noGrp="1"/>
          </p:cNvSpPr>
          <p:nvPr>
            <p:ph type="sldNum" sz="quarter" idx="12"/>
          </p:nvPr>
        </p:nvSpPr>
        <p:spPr/>
        <p:txBody>
          <a:bodyPr/>
          <a:lstStyle>
            <a:lvl1pPr>
              <a:defRPr/>
            </a:lvl1pPr>
          </a:lstStyle>
          <a:p>
            <a:fld id="{BF5A8E7A-4098-AB4E-8356-97C0B71B5837}" type="slidenum">
              <a:rPr lang="en-AU" altLang="x-none"/>
              <a:pPr/>
              <a:t>‹#›</a:t>
            </a:fld>
            <a:endParaRPr lang="en-AU" altLang="x-none"/>
          </a:p>
        </p:txBody>
      </p:sp>
    </p:spTree>
    <p:extLst>
      <p:ext uri="{BB962C8B-B14F-4D97-AF65-F5344CB8AC3E}">
        <p14:creationId xmlns:p14="http://schemas.microsoft.com/office/powerpoint/2010/main" val="10685125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AU" altLang="x-none"/>
          </a:p>
        </p:txBody>
      </p:sp>
      <p:sp>
        <p:nvSpPr>
          <p:cNvPr id="6" name="Footer Placeholder 5"/>
          <p:cNvSpPr>
            <a:spLocks noGrp="1"/>
          </p:cNvSpPr>
          <p:nvPr>
            <p:ph type="ftr" sz="quarter" idx="11"/>
          </p:nvPr>
        </p:nvSpPr>
        <p:spPr/>
        <p:txBody>
          <a:bodyPr/>
          <a:lstStyle>
            <a:lvl1pPr>
              <a:defRPr/>
            </a:lvl1pPr>
          </a:lstStyle>
          <a:p>
            <a:r>
              <a:rPr lang="en-AU" altLang="x-none"/>
              <a:t>Footer text goes in here</a:t>
            </a:r>
          </a:p>
        </p:txBody>
      </p:sp>
      <p:sp>
        <p:nvSpPr>
          <p:cNvPr id="7" name="Slide Number Placeholder 6"/>
          <p:cNvSpPr>
            <a:spLocks noGrp="1"/>
          </p:cNvSpPr>
          <p:nvPr>
            <p:ph type="sldNum" sz="quarter" idx="12"/>
          </p:nvPr>
        </p:nvSpPr>
        <p:spPr/>
        <p:txBody>
          <a:bodyPr/>
          <a:lstStyle>
            <a:lvl1pPr>
              <a:defRPr/>
            </a:lvl1pPr>
          </a:lstStyle>
          <a:p>
            <a:fld id="{BBFA26A6-4122-6144-85F0-3BBCE759E0C0}" type="slidenum">
              <a:rPr lang="en-AU" altLang="x-none"/>
              <a:pPr/>
              <a:t>‹#›</a:t>
            </a:fld>
            <a:endParaRPr lang="en-AU" altLang="x-none"/>
          </a:p>
        </p:txBody>
      </p:sp>
    </p:spTree>
    <p:extLst>
      <p:ext uri="{BB962C8B-B14F-4D97-AF65-F5344CB8AC3E}">
        <p14:creationId xmlns:p14="http://schemas.microsoft.com/office/powerpoint/2010/main" val="1232558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AU" altLang="x-none"/>
          </a:p>
        </p:txBody>
      </p:sp>
      <p:sp>
        <p:nvSpPr>
          <p:cNvPr id="5" name="Footer Placeholder 4"/>
          <p:cNvSpPr>
            <a:spLocks noGrp="1"/>
          </p:cNvSpPr>
          <p:nvPr>
            <p:ph type="ftr" sz="quarter" idx="11"/>
          </p:nvPr>
        </p:nvSpPr>
        <p:spPr/>
        <p:txBody>
          <a:bodyPr/>
          <a:lstStyle>
            <a:lvl1pPr>
              <a:defRPr/>
            </a:lvl1pPr>
          </a:lstStyle>
          <a:p>
            <a:r>
              <a:rPr lang="en-AU" altLang="x-none"/>
              <a:t>Footer text goes in here</a:t>
            </a:r>
          </a:p>
        </p:txBody>
      </p:sp>
      <p:sp>
        <p:nvSpPr>
          <p:cNvPr id="6" name="Slide Number Placeholder 5"/>
          <p:cNvSpPr>
            <a:spLocks noGrp="1"/>
          </p:cNvSpPr>
          <p:nvPr>
            <p:ph type="sldNum" sz="quarter" idx="12"/>
          </p:nvPr>
        </p:nvSpPr>
        <p:spPr/>
        <p:txBody>
          <a:bodyPr/>
          <a:lstStyle>
            <a:lvl1pPr>
              <a:defRPr/>
            </a:lvl1pPr>
          </a:lstStyle>
          <a:p>
            <a:fld id="{AC6AF67C-1848-A64D-A1D8-DC5EA66A4258}" type="slidenum">
              <a:rPr lang="en-AU" altLang="x-none"/>
              <a:pPr/>
              <a:t>‹#›</a:t>
            </a:fld>
            <a:endParaRPr lang="en-AU" altLang="x-none"/>
          </a:p>
        </p:txBody>
      </p:sp>
    </p:spTree>
    <p:extLst>
      <p:ext uri="{BB962C8B-B14F-4D97-AF65-F5344CB8AC3E}">
        <p14:creationId xmlns:p14="http://schemas.microsoft.com/office/powerpoint/2010/main" val="978358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8925" y="765175"/>
            <a:ext cx="2058988" cy="53609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765175"/>
            <a:ext cx="6029325" cy="53609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AU" altLang="x-none"/>
          </a:p>
        </p:txBody>
      </p:sp>
      <p:sp>
        <p:nvSpPr>
          <p:cNvPr id="5" name="Footer Placeholder 4"/>
          <p:cNvSpPr>
            <a:spLocks noGrp="1"/>
          </p:cNvSpPr>
          <p:nvPr>
            <p:ph type="ftr" sz="quarter" idx="11"/>
          </p:nvPr>
        </p:nvSpPr>
        <p:spPr/>
        <p:txBody>
          <a:bodyPr/>
          <a:lstStyle>
            <a:lvl1pPr>
              <a:defRPr/>
            </a:lvl1pPr>
          </a:lstStyle>
          <a:p>
            <a:r>
              <a:rPr lang="en-AU" altLang="x-none"/>
              <a:t>Footer text goes in here</a:t>
            </a:r>
          </a:p>
        </p:txBody>
      </p:sp>
      <p:sp>
        <p:nvSpPr>
          <p:cNvPr id="6" name="Slide Number Placeholder 5"/>
          <p:cNvSpPr>
            <a:spLocks noGrp="1"/>
          </p:cNvSpPr>
          <p:nvPr>
            <p:ph type="sldNum" sz="quarter" idx="12"/>
          </p:nvPr>
        </p:nvSpPr>
        <p:spPr/>
        <p:txBody>
          <a:bodyPr/>
          <a:lstStyle>
            <a:lvl1pPr>
              <a:defRPr/>
            </a:lvl1pPr>
          </a:lstStyle>
          <a:p>
            <a:fld id="{A0CE8A18-DF49-B248-B740-D51F7349A537}" type="slidenum">
              <a:rPr lang="en-AU" altLang="x-none"/>
              <a:pPr/>
              <a:t>‹#›</a:t>
            </a:fld>
            <a:endParaRPr lang="en-AU" altLang="x-none"/>
          </a:p>
        </p:txBody>
      </p:sp>
    </p:spTree>
    <p:extLst>
      <p:ext uri="{BB962C8B-B14F-4D97-AF65-F5344CB8AC3E}">
        <p14:creationId xmlns:p14="http://schemas.microsoft.com/office/powerpoint/2010/main" val="212839028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2" name="Rectangle 8"/>
          <p:cNvSpPr>
            <a:spLocks noChangeArrowheads="1"/>
          </p:cNvSpPr>
          <p:nvPr/>
        </p:nvSpPr>
        <p:spPr bwMode="auto">
          <a:xfrm>
            <a:off x="0" y="6597650"/>
            <a:ext cx="9144000" cy="260350"/>
          </a:xfrm>
          <a:prstGeom prst="rect">
            <a:avLst/>
          </a:prstGeom>
          <a:solidFill>
            <a:srgbClr val="94B0B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026" name="Rectangle 2"/>
          <p:cNvSpPr>
            <a:spLocks noGrp="1" noChangeArrowheads="1"/>
          </p:cNvSpPr>
          <p:nvPr>
            <p:ph type="title"/>
          </p:nvPr>
        </p:nvSpPr>
        <p:spPr bwMode="auto">
          <a:xfrm>
            <a:off x="468313" y="765175"/>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AU" altLang="x-none"/>
              <a:t>Click to edit Master title style</a:t>
            </a:r>
          </a:p>
        </p:txBody>
      </p:sp>
      <p:sp>
        <p:nvSpPr>
          <p:cNvPr id="1027" name="Rectangle 3"/>
          <p:cNvSpPr>
            <a:spLocks noGrp="1" noChangeArrowheads="1"/>
          </p:cNvSpPr>
          <p:nvPr>
            <p:ph type="body" idx="1"/>
          </p:nvPr>
        </p:nvSpPr>
        <p:spPr bwMode="auto">
          <a:xfrm>
            <a:off x="457200" y="1916113"/>
            <a:ext cx="8229600" cy="421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AU" altLang="x-none"/>
              <a:t>Click to edit Master text styles</a:t>
            </a:r>
          </a:p>
          <a:p>
            <a:pPr lvl="1"/>
            <a:r>
              <a:rPr lang="en-AU" altLang="x-none"/>
              <a:t>Second level</a:t>
            </a:r>
          </a:p>
          <a:p>
            <a:pPr lvl="2"/>
            <a:r>
              <a:rPr lang="en-AU" altLang="x-none"/>
              <a:t>Third level</a:t>
            </a:r>
          </a:p>
          <a:p>
            <a:pPr lvl="3"/>
            <a:r>
              <a:rPr lang="en-AU" altLang="x-none"/>
              <a:t>Fourth level</a:t>
            </a:r>
          </a:p>
          <a:p>
            <a:pPr lvl="4"/>
            <a:r>
              <a:rPr lang="en-AU" altLang="x-none"/>
              <a:t>Fifth level</a:t>
            </a:r>
          </a:p>
        </p:txBody>
      </p:sp>
      <p:sp>
        <p:nvSpPr>
          <p:cNvPr id="1028" name="Rectangle 4"/>
          <p:cNvSpPr>
            <a:spLocks noGrp="1" noChangeArrowheads="1"/>
          </p:cNvSpPr>
          <p:nvPr>
            <p:ph type="dt" sz="half" idx="2"/>
          </p:nvPr>
        </p:nvSpPr>
        <p:spPr bwMode="auto">
          <a:xfrm>
            <a:off x="5724525" y="6597650"/>
            <a:ext cx="2133600" cy="19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a:lvl1pPr>
          </a:lstStyle>
          <a:p>
            <a:endParaRPr lang="en-AU" altLang="x-none"/>
          </a:p>
        </p:txBody>
      </p:sp>
      <p:sp>
        <p:nvSpPr>
          <p:cNvPr id="1029" name="Rectangle 5"/>
          <p:cNvSpPr>
            <a:spLocks noGrp="1" noChangeArrowheads="1"/>
          </p:cNvSpPr>
          <p:nvPr>
            <p:ph type="ftr" sz="quarter" idx="3"/>
          </p:nvPr>
        </p:nvSpPr>
        <p:spPr bwMode="auto">
          <a:xfrm>
            <a:off x="395288" y="6597650"/>
            <a:ext cx="5040312" cy="19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a:lvl1pPr>
          </a:lstStyle>
          <a:p>
            <a:r>
              <a:rPr lang="en-AU" altLang="x-none"/>
              <a:t>Footer text goes in here</a:t>
            </a:r>
          </a:p>
        </p:txBody>
      </p:sp>
      <p:sp>
        <p:nvSpPr>
          <p:cNvPr id="1030" name="Rectangle 6"/>
          <p:cNvSpPr>
            <a:spLocks noGrp="1" noChangeArrowheads="1"/>
          </p:cNvSpPr>
          <p:nvPr>
            <p:ph type="sldNum" sz="quarter" idx="4"/>
          </p:nvPr>
        </p:nvSpPr>
        <p:spPr bwMode="auto">
          <a:xfrm>
            <a:off x="8101013" y="6597650"/>
            <a:ext cx="585787" cy="21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400"/>
            </a:lvl1pPr>
          </a:lstStyle>
          <a:p>
            <a:fld id="{E0600C36-DE0C-DF4C-AAF5-1561733FE351}" type="slidenum">
              <a:rPr lang="en-AU" altLang="x-none"/>
              <a:pPr/>
              <a:t>‹#›</a:t>
            </a:fld>
            <a:endParaRPr lang="en-AU" altLang="x-none"/>
          </a:p>
        </p:txBody>
      </p:sp>
      <p:sp>
        <p:nvSpPr>
          <p:cNvPr id="1031" name="Rectangle 7"/>
          <p:cNvSpPr>
            <a:spLocks noChangeArrowheads="1"/>
          </p:cNvSpPr>
          <p:nvPr/>
        </p:nvSpPr>
        <p:spPr bwMode="auto">
          <a:xfrm>
            <a:off x="0" y="0"/>
            <a:ext cx="9144000" cy="765175"/>
          </a:xfrm>
          <a:prstGeom prst="rect">
            <a:avLst/>
          </a:prstGeom>
          <a:solidFill>
            <a:srgbClr val="3333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endParaRPr lang="x-none" altLang="x-none"/>
          </a:p>
        </p:txBody>
      </p:sp>
      <p:pic>
        <p:nvPicPr>
          <p:cNvPr id="1033" name="Picture 9" descr="ANU_LOGO_WHIT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68313" y="115888"/>
            <a:ext cx="1511300" cy="525462"/>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rtl="0" fontAlgn="base">
        <a:spcBef>
          <a:spcPct val="0"/>
        </a:spcBef>
        <a:spcAft>
          <a:spcPct val="0"/>
        </a:spcAft>
        <a:defRPr sz="3600" kern="1200">
          <a:solidFill>
            <a:srgbClr val="527688"/>
          </a:solidFill>
          <a:latin typeface="+mj-lt"/>
          <a:ea typeface="+mj-ea"/>
          <a:cs typeface="+mj-cs"/>
        </a:defRPr>
      </a:lvl1pPr>
      <a:lvl2pPr algn="l" rtl="0" fontAlgn="base">
        <a:spcBef>
          <a:spcPct val="0"/>
        </a:spcBef>
        <a:spcAft>
          <a:spcPct val="0"/>
        </a:spcAft>
        <a:defRPr sz="3600">
          <a:solidFill>
            <a:srgbClr val="527688"/>
          </a:solidFill>
          <a:latin typeface="Arial" charset="0"/>
          <a:ea typeface="Arial" charset="0"/>
          <a:cs typeface="Arial" charset="0"/>
        </a:defRPr>
      </a:lvl2pPr>
      <a:lvl3pPr algn="l" rtl="0" fontAlgn="base">
        <a:spcBef>
          <a:spcPct val="0"/>
        </a:spcBef>
        <a:spcAft>
          <a:spcPct val="0"/>
        </a:spcAft>
        <a:defRPr sz="3600">
          <a:solidFill>
            <a:srgbClr val="527688"/>
          </a:solidFill>
          <a:latin typeface="Arial" charset="0"/>
          <a:ea typeface="Arial" charset="0"/>
          <a:cs typeface="Arial" charset="0"/>
        </a:defRPr>
      </a:lvl3pPr>
      <a:lvl4pPr algn="l" rtl="0" fontAlgn="base">
        <a:spcBef>
          <a:spcPct val="0"/>
        </a:spcBef>
        <a:spcAft>
          <a:spcPct val="0"/>
        </a:spcAft>
        <a:defRPr sz="3600">
          <a:solidFill>
            <a:srgbClr val="527688"/>
          </a:solidFill>
          <a:latin typeface="Arial" charset="0"/>
          <a:ea typeface="Arial" charset="0"/>
          <a:cs typeface="Arial" charset="0"/>
        </a:defRPr>
      </a:lvl4pPr>
      <a:lvl5pPr algn="l" rtl="0" fontAlgn="base">
        <a:spcBef>
          <a:spcPct val="0"/>
        </a:spcBef>
        <a:spcAft>
          <a:spcPct val="0"/>
        </a:spcAft>
        <a:defRPr sz="3600">
          <a:solidFill>
            <a:srgbClr val="527688"/>
          </a:solidFill>
          <a:latin typeface="Arial" charset="0"/>
          <a:ea typeface="Arial" charset="0"/>
          <a:cs typeface="Arial" charset="0"/>
        </a:defRPr>
      </a:lvl5pPr>
      <a:lvl6pPr marL="457200" algn="l" rtl="0" fontAlgn="base">
        <a:spcBef>
          <a:spcPct val="0"/>
        </a:spcBef>
        <a:spcAft>
          <a:spcPct val="0"/>
        </a:spcAft>
        <a:defRPr sz="3600">
          <a:solidFill>
            <a:srgbClr val="527688"/>
          </a:solidFill>
          <a:latin typeface="Arial" charset="0"/>
          <a:ea typeface="Arial" charset="0"/>
          <a:cs typeface="Arial" charset="0"/>
        </a:defRPr>
      </a:lvl6pPr>
      <a:lvl7pPr marL="914400" algn="l" rtl="0" fontAlgn="base">
        <a:spcBef>
          <a:spcPct val="0"/>
        </a:spcBef>
        <a:spcAft>
          <a:spcPct val="0"/>
        </a:spcAft>
        <a:defRPr sz="3600">
          <a:solidFill>
            <a:srgbClr val="527688"/>
          </a:solidFill>
          <a:latin typeface="Arial" charset="0"/>
          <a:ea typeface="Arial" charset="0"/>
          <a:cs typeface="Arial" charset="0"/>
        </a:defRPr>
      </a:lvl7pPr>
      <a:lvl8pPr marL="1371600" algn="l" rtl="0" fontAlgn="base">
        <a:spcBef>
          <a:spcPct val="0"/>
        </a:spcBef>
        <a:spcAft>
          <a:spcPct val="0"/>
        </a:spcAft>
        <a:defRPr sz="3600">
          <a:solidFill>
            <a:srgbClr val="527688"/>
          </a:solidFill>
          <a:latin typeface="Arial" charset="0"/>
          <a:ea typeface="Arial" charset="0"/>
          <a:cs typeface="Arial" charset="0"/>
        </a:defRPr>
      </a:lvl8pPr>
      <a:lvl9pPr marL="1828800" algn="l" rtl="0" fontAlgn="base">
        <a:spcBef>
          <a:spcPct val="0"/>
        </a:spcBef>
        <a:spcAft>
          <a:spcPct val="0"/>
        </a:spcAft>
        <a:defRPr sz="3600">
          <a:solidFill>
            <a:srgbClr val="527688"/>
          </a:solidFill>
          <a:latin typeface="Arial" charset="0"/>
          <a:ea typeface="Arial" charset="0"/>
          <a:cs typeface="Arial"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tiff"/><Relationship Id="rId3" Type="http://schemas.openxmlformats.org/officeDocument/2006/relationships/image" Target="../media/image3.tif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planningschemes.dpcd.vic.gov.au/schemes/vpps"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mailto:michael.eburn@anu.edu.au" TargetMode="External"/><Relationship Id="rId3" Type="http://schemas.openxmlformats.org/officeDocument/2006/relationships/hyperlink" Target="https://emergencylaw.wordpres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4"/>
          <p:cNvSpPr>
            <a:spLocks noGrp="1" noChangeArrowheads="1"/>
          </p:cNvSpPr>
          <p:nvPr>
            <p:ph type="ctrTitle"/>
          </p:nvPr>
        </p:nvSpPr>
        <p:spPr/>
        <p:txBody>
          <a:bodyPr/>
          <a:lstStyle/>
          <a:p>
            <a:r>
              <a:rPr lang="en-AU" altLang="x-none" dirty="0" smtClean="0"/>
              <a:t>Legal issues for</a:t>
            </a:r>
            <a:endParaRPr lang="x-none" altLang="x-none" dirty="0"/>
          </a:p>
        </p:txBody>
      </p:sp>
      <p:sp>
        <p:nvSpPr>
          <p:cNvPr id="20485" name="Rectangle 5"/>
          <p:cNvSpPr>
            <a:spLocks noGrp="1" noChangeArrowheads="1"/>
          </p:cNvSpPr>
          <p:nvPr>
            <p:ph type="subTitle" idx="1"/>
          </p:nvPr>
        </p:nvSpPr>
        <p:spPr>
          <a:xfrm>
            <a:off x="468313" y="4652963"/>
            <a:ext cx="5362107" cy="2019014"/>
          </a:xfrm>
        </p:spPr>
        <p:txBody>
          <a:bodyPr/>
          <a:lstStyle/>
          <a:p>
            <a:r>
              <a:rPr lang="en-AU" altLang="x-none" dirty="0" smtClean="0"/>
              <a:t>Dr Michael Eburn</a:t>
            </a:r>
            <a:br>
              <a:rPr lang="en-AU" altLang="x-none" dirty="0" smtClean="0"/>
            </a:br>
            <a:r>
              <a:rPr lang="en-AU" altLang="x-none" sz="1800" b="1" dirty="0" smtClean="0"/>
              <a:t>Associate Professor</a:t>
            </a:r>
            <a:br>
              <a:rPr lang="en-AU" altLang="x-none" sz="1800" b="1" dirty="0" smtClean="0"/>
            </a:br>
            <a:r>
              <a:rPr lang="en-AU" altLang="x-none" sz="1800" dirty="0" smtClean="0"/>
              <a:t>ANU College of Law</a:t>
            </a:r>
            <a:br>
              <a:rPr lang="en-AU" altLang="x-none" sz="1800" dirty="0" smtClean="0"/>
            </a:br>
            <a:r>
              <a:rPr lang="en-AU" altLang="x-none" sz="1800" dirty="0" smtClean="0"/>
              <a:t>The Australian National University, Canberra</a:t>
            </a:r>
          </a:p>
          <a:p>
            <a:endParaRPr lang="en-AU" altLang="x-none" sz="1800" dirty="0"/>
          </a:p>
          <a:p>
            <a:r>
              <a:rPr lang="en-AU" altLang="x-none" sz="1800" dirty="0" smtClean="0"/>
              <a:t>Northmead, 9 November 2017</a:t>
            </a:r>
            <a:endParaRPr lang="x-none" altLang="x-none" sz="1800" dirty="0"/>
          </a:p>
        </p:txBody>
      </p:sp>
      <p:pic>
        <p:nvPicPr>
          <p:cNvPr id="2" name="Picture 1"/>
          <p:cNvPicPr>
            <a:picLocks noChangeAspect="1"/>
          </p:cNvPicPr>
          <p:nvPr/>
        </p:nvPicPr>
        <p:blipFill>
          <a:blip r:embed="rId2"/>
          <a:stretch>
            <a:fillRect/>
          </a:stretch>
        </p:blipFill>
        <p:spPr>
          <a:xfrm>
            <a:off x="501452" y="2575496"/>
            <a:ext cx="7092280" cy="1484946"/>
          </a:xfrm>
          <a:prstGeom prst="rect">
            <a:avLst/>
          </a:prstGeom>
        </p:spPr>
      </p:pic>
      <p:pic>
        <p:nvPicPr>
          <p:cNvPr id="3" name="Picture 2"/>
          <p:cNvPicPr>
            <a:picLocks noChangeAspect="1"/>
          </p:cNvPicPr>
          <p:nvPr/>
        </p:nvPicPr>
        <p:blipFill>
          <a:blip r:embed="rId3"/>
          <a:stretch>
            <a:fillRect/>
          </a:stretch>
        </p:blipFill>
        <p:spPr>
          <a:xfrm>
            <a:off x="5830420" y="4652963"/>
            <a:ext cx="3313580" cy="220503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39EAE221-151F-0449-8E81-A7E6796DBECA}" type="slidenum">
              <a:rPr lang="en-AU" altLang="x-none"/>
              <a:pPr/>
              <a:t>2</a:t>
            </a:fld>
            <a:endParaRPr lang="en-AU" altLang="x-none"/>
          </a:p>
        </p:txBody>
      </p:sp>
      <p:sp>
        <p:nvSpPr>
          <p:cNvPr id="14338" name="Rectangle 2"/>
          <p:cNvSpPr>
            <a:spLocks noGrp="1" noChangeArrowheads="1"/>
          </p:cNvSpPr>
          <p:nvPr>
            <p:ph type="title"/>
          </p:nvPr>
        </p:nvSpPr>
        <p:spPr/>
        <p:txBody>
          <a:bodyPr/>
          <a:lstStyle/>
          <a:p>
            <a:pPr lvl="0"/>
            <a:r>
              <a:rPr lang="en-GB" dirty="0" smtClean="0"/>
              <a:t>Retrieving </a:t>
            </a:r>
            <a:r>
              <a:rPr lang="en-GB" dirty="0"/>
              <a:t>a patient from overseas</a:t>
            </a:r>
            <a:r>
              <a:rPr lang="en-GB" dirty="0" smtClean="0"/>
              <a:t>.</a:t>
            </a:r>
            <a:endParaRPr lang="x-none" altLang="x-none" dirty="0"/>
          </a:p>
        </p:txBody>
      </p:sp>
      <p:sp>
        <p:nvSpPr>
          <p:cNvPr id="14339" name="Rectangle 3"/>
          <p:cNvSpPr>
            <a:spLocks noGrp="1" noChangeArrowheads="1"/>
          </p:cNvSpPr>
          <p:nvPr>
            <p:ph type="body" idx="1"/>
          </p:nvPr>
        </p:nvSpPr>
        <p:spPr/>
        <p:txBody>
          <a:bodyPr/>
          <a:lstStyle/>
          <a:p>
            <a:r>
              <a:rPr lang="en-AU" altLang="x-none" dirty="0" smtClean="0"/>
              <a:t>I can’t comment on the laws of other countries (there are 193 members of the UN!)</a:t>
            </a:r>
          </a:p>
          <a:p>
            <a:r>
              <a:rPr lang="en-GB" dirty="0"/>
              <a:t>Is there a potential risk that the authorities could pursue criminal charges against the </a:t>
            </a:r>
            <a:r>
              <a:rPr lang="en-GB" dirty="0" smtClean="0"/>
              <a:t>doctor/nurse for unregistered practice? </a:t>
            </a:r>
            <a:endParaRPr lang="en-AU" dirty="0"/>
          </a:p>
          <a:p>
            <a:r>
              <a:rPr lang="en-AU" dirty="0" smtClean="0"/>
              <a:t>Yes, there’s a risk but it’s unlikely.</a:t>
            </a:r>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wipe(left)">
                                      <p:cBhvr>
                                        <p:cTn id="7" dur="500"/>
                                        <p:tgtEl>
                                          <p:spTgt spid="143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339">
                                            <p:txEl>
                                              <p:pRg st="1" end="1"/>
                                            </p:txEl>
                                          </p:spTgt>
                                        </p:tgtEl>
                                        <p:attrNameLst>
                                          <p:attrName>style.visibility</p:attrName>
                                        </p:attrNameLst>
                                      </p:cBhvr>
                                      <p:to>
                                        <p:strVal val="visible"/>
                                      </p:to>
                                    </p:set>
                                    <p:animEffect transition="in" filter="wipe(left)">
                                      <p:cBhvr>
                                        <p:cTn id="12" dur="500"/>
                                        <p:tgtEl>
                                          <p:spTgt spid="143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4339">
                                            <p:txEl>
                                              <p:pRg st="2" end="2"/>
                                            </p:txEl>
                                          </p:spTgt>
                                        </p:tgtEl>
                                        <p:attrNameLst>
                                          <p:attrName>style.visibility</p:attrName>
                                        </p:attrNameLst>
                                      </p:cBhvr>
                                      <p:to>
                                        <p:strVal val="visible"/>
                                      </p:to>
                                    </p:set>
                                    <p:animEffect transition="in" filter="wipe(left)">
                                      <p:cBhvr>
                                        <p:cTn id="17" dur="500"/>
                                        <p:tgtEl>
                                          <p:spTgt spid="143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Consider</a:t>
            </a:r>
            <a:endParaRPr lang="en-US" dirty="0"/>
          </a:p>
        </p:txBody>
      </p:sp>
      <p:sp>
        <p:nvSpPr>
          <p:cNvPr id="3" name="Content Placeholder 2"/>
          <p:cNvSpPr>
            <a:spLocks noGrp="1"/>
          </p:cNvSpPr>
          <p:nvPr>
            <p:ph idx="1"/>
          </p:nvPr>
        </p:nvSpPr>
        <p:spPr/>
        <p:txBody>
          <a:bodyPr/>
          <a:lstStyle/>
          <a:p>
            <a:r>
              <a:rPr lang="en-US" dirty="0" smtClean="0"/>
              <a:t>Are you really practicing medicine in that other country?</a:t>
            </a:r>
          </a:p>
          <a:p>
            <a:r>
              <a:rPr lang="en-US" dirty="0" smtClean="0"/>
              <a:t>Drugs may be an issue.</a:t>
            </a:r>
          </a:p>
          <a:p>
            <a:r>
              <a:rPr lang="en-US" dirty="0" smtClean="0"/>
              <a:t>There is Australian law to recognize medical staff of visiting delegations (see for example, </a:t>
            </a:r>
            <a:r>
              <a:rPr lang="en-US" i="1" dirty="0" smtClean="0">
                <a:solidFill>
                  <a:srgbClr val="262626"/>
                </a:solidFill>
                <a:latin typeface="HelveticaNeue" charset="0"/>
              </a:rPr>
              <a:t>Health Professionals (Special </a:t>
            </a:r>
            <a:r>
              <a:rPr lang="en-US" i="1" dirty="0">
                <a:solidFill>
                  <a:srgbClr val="262626"/>
                </a:solidFill>
                <a:latin typeface="HelveticaNeue" charset="0"/>
              </a:rPr>
              <a:t>E</a:t>
            </a:r>
            <a:r>
              <a:rPr lang="en-US" i="1" dirty="0" smtClean="0">
                <a:solidFill>
                  <a:srgbClr val="262626"/>
                </a:solidFill>
                <a:latin typeface="HelveticaNeue" charset="0"/>
              </a:rPr>
              <a:t>vents </a:t>
            </a:r>
            <a:r>
              <a:rPr lang="en-US" i="1" dirty="0">
                <a:solidFill>
                  <a:srgbClr val="262626"/>
                </a:solidFill>
                <a:latin typeface="HelveticaNeue" charset="0"/>
              </a:rPr>
              <a:t>E</a:t>
            </a:r>
            <a:r>
              <a:rPr lang="en-US" i="1" dirty="0" smtClean="0">
                <a:solidFill>
                  <a:srgbClr val="262626"/>
                </a:solidFill>
                <a:latin typeface="HelveticaNeue" charset="0"/>
              </a:rPr>
              <a:t>xemption) Act 1997</a:t>
            </a:r>
            <a:r>
              <a:rPr lang="en-US" i="1" dirty="0" smtClean="0"/>
              <a:t> </a:t>
            </a:r>
            <a:r>
              <a:rPr lang="en-US" dirty="0" smtClean="0"/>
              <a:t>(NSW)).</a:t>
            </a:r>
            <a:endParaRPr lang="en-US" dirty="0">
              <a:solidFill>
                <a:srgbClr val="262626"/>
              </a:solidFill>
              <a:latin typeface="HelveticaNeue" charset="0"/>
            </a:endParaRPr>
          </a:p>
        </p:txBody>
      </p:sp>
      <p:sp>
        <p:nvSpPr>
          <p:cNvPr id="4" name="Slide Number Placeholder 3"/>
          <p:cNvSpPr>
            <a:spLocks noGrp="1"/>
          </p:cNvSpPr>
          <p:nvPr>
            <p:ph type="sldNum" sz="quarter" idx="12"/>
          </p:nvPr>
        </p:nvSpPr>
        <p:spPr/>
        <p:txBody>
          <a:bodyPr/>
          <a:lstStyle/>
          <a:p>
            <a:fld id="{F89FC6BB-8C27-F94A-91F2-E83A92A465D1}" type="slidenum">
              <a:rPr lang="en-AU" altLang="x-none" smtClean="0"/>
              <a:pPr/>
              <a:t>3</a:t>
            </a:fld>
            <a:endParaRPr lang="en-AU" altLang="x-none"/>
          </a:p>
        </p:txBody>
      </p:sp>
    </p:spTree>
    <p:extLst>
      <p:ext uri="{BB962C8B-B14F-4D97-AF65-F5344CB8AC3E}">
        <p14:creationId xmlns:p14="http://schemas.microsoft.com/office/powerpoint/2010/main" val="2054815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Informal </a:t>
            </a:r>
            <a:r>
              <a:rPr lang="en-GB" dirty="0"/>
              <a:t>agreements with the foreign governments</a:t>
            </a:r>
            <a:r>
              <a:rPr lang="en-GB" dirty="0"/>
              <a:t> </a:t>
            </a:r>
            <a:endParaRPr lang="en-US" dirty="0"/>
          </a:p>
        </p:txBody>
      </p:sp>
      <p:sp>
        <p:nvSpPr>
          <p:cNvPr id="3" name="Content Placeholder 2"/>
          <p:cNvSpPr>
            <a:spLocks noGrp="1"/>
          </p:cNvSpPr>
          <p:nvPr>
            <p:ph idx="1"/>
          </p:nvPr>
        </p:nvSpPr>
        <p:spPr/>
        <p:txBody>
          <a:bodyPr/>
          <a:lstStyle/>
          <a:p>
            <a:r>
              <a:rPr lang="en-US" dirty="0" smtClean="0"/>
              <a:t>Are by definition ‘informal’. To the extent that governments work together they may help but</a:t>
            </a:r>
          </a:p>
          <a:p>
            <a:r>
              <a:rPr lang="en-US" dirty="0" smtClean="0"/>
              <a:t>Not if there are independent authorities or action is taken by non-government agencies or individuals.</a:t>
            </a:r>
          </a:p>
          <a:p>
            <a:r>
              <a:rPr lang="en-US" dirty="0" err="1" smtClean="0"/>
              <a:t>Cf</a:t>
            </a:r>
            <a:r>
              <a:rPr lang="en-US" dirty="0" smtClean="0"/>
              <a:t> status of forces agreements; </a:t>
            </a:r>
            <a:r>
              <a:rPr lang="en-US" dirty="0"/>
              <a:t>the </a:t>
            </a:r>
            <a:r>
              <a:rPr lang="en-US" i="1" dirty="0"/>
              <a:t>Australian Civilian Corps Act </a:t>
            </a:r>
            <a:r>
              <a:rPr lang="en-US" i="1" dirty="0" smtClean="0"/>
              <a:t>2011</a:t>
            </a:r>
            <a:r>
              <a:rPr lang="en-US" dirty="0" smtClean="0"/>
              <a:t> (</a:t>
            </a:r>
            <a:r>
              <a:rPr lang="en-US" dirty="0" err="1" smtClean="0"/>
              <a:t>Cth</a:t>
            </a:r>
            <a:r>
              <a:rPr lang="en-US" dirty="0" smtClean="0"/>
              <a:t>).</a:t>
            </a:r>
            <a:endParaRPr lang="en-US" i="1" dirty="0"/>
          </a:p>
        </p:txBody>
      </p:sp>
      <p:sp>
        <p:nvSpPr>
          <p:cNvPr id="4" name="Slide Number Placeholder 3"/>
          <p:cNvSpPr>
            <a:spLocks noGrp="1"/>
          </p:cNvSpPr>
          <p:nvPr>
            <p:ph type="sldNum" sz="quarter" idx="12"/>
          </p:nvPr>
        </p:nvSpPr>
        <p:spPr/>
        <p:txBody>
          <a:bodyPr/>
          <a:lstStyle/>
          <a:p>
            <a:fld id="{F89FC6BB-8C27-F94A-91F2-E83A92A465D1}" type="slidenum">
              <a:rPr lang="en-AU" altLang="x-none" smtClean="0"/>
              <a:pPr/>
              <a:t>4</a:t>
            </a:fld>
            <a:endParaRPr lang="en-AU" altLang="x-none"/>
          </a:p>
        </p:txBody>
      </p:sp>
    </p:spTree>
    <p:extLst>
      <p:ext uri="{BB962C8B-B14F-4D97-AF65-F5344CB8AC3E}">
        <p14:creationId xmlns:p14="http://schemas.microsoft.com/office/powerpoint/2010/main" val="1480582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unexpected emergency</a:t>
            </a:r>
            <a:endParaRPr lang="en-US" dirty="0"/>
          </a:p>
        </p:txBody>
      </p:sp>
      <p:sp>
        <p:nvSpPr>
          <p:cNvPr id="3" name="Content Placeholder 2"/>
          <p:cNvSpPr>
            <a:spLocks noGrp="1"/>
          </p:cNvSpPr>
          <p:nvPr>
            <p:ph idx="1"/>
          </p:nvPr>
        </p:nvSpPr>
        <p:spPr/>
        <p:txBody>
          <a:bodyPr/>
          <a:lstStyle/>
          <a:p>
            <a:r>
              <a:rPr lang="en-US" dirty="0" smtClean="0"/>
              <a:t>Are you helping the person on the street?</a:t>
            </a:r>
          </a:p>
          <a:p>
            <a:r>
              <a:rPr lang="en-US" dirty="0" smtClean="0"/>
              <a:t>Or setting up a mobile field hospital?</a:t>
            </a:r>
          </a:p>
          <a:p>
            <a:r>
              <a:rPr lang="en-US" dirty="0" smtClean="0"/>
              <a:t>Work with the local staff </a:t>
            </a:r>
            <a:r>
              <a:rPr lang="mr-IN" dirty="0" smtClean="0"/>
              <a:t>–</a:t>
            </a:r>
            <a:r>
              <a:rPr lang="en-US" dirty="0" smtClean="0"/>
              <a:t> offer to help, don</a:t>
            </a:r>
            <a:r>
              <a:rPr lang="mr-IN" dirty="0" smtClean="0"/>
              <a:t>’</a:t>
            </a:r>
            <a:r>
              <a:rPr lang="en-US" dirty="0" smtClean="0"/>
              <a:t>t take over.</a:t>
            </a:r>
            <a:endParaRPr lang="en-US" dirty="0"/>
          </a:p>
        </p:txBody>
      </p:sp>
      <p:sp>
        <p:nvSpPr>
          <p:cNvPr id="4" name="Slide Number Placeholder 3"/>
          <p:cNvSpPr>
            <a:spLocks noGrp="1"/>
          </p:cNvSpPr>
          <p:nvPr>
            <p:ph type="sldNum" sz="quarter" idx="12"/>
          </p:nvPr>
        </p:nvSpPr>
        <p:spPr/>
        <p:txBody>
          <a:bodyPr/>
          <a:lstStyle/>
          <a:p>
            <a:fld id="{F89FC6BB-8C27-F94A-91F2-E83A92A465D1}" type="slidenum">
              <a:rPr lang="en-AU" altLang="x-none" smtClean="0"/>
              <a:pPr/>
              <a:t>5</a:t>
            </a:fld>
            <a:endParaRPr lang="en-AU" altLang="x-none"/>
          </a:p>
        </p:txBody>
      </p:sp>
    </p:spTree>
    <p:extLst>
      <p:ext uri="{BB962C8B-B14F-4D97-AF65-F5344CB8AC3E}">
        <p14:creationId xmlns:p14="http://schemas.microsoft.com/office/powerpoint/2010/main" val="431399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Advice</a:t>
            </a:r>
            <a:endParaRPr lang="en-US" dirty="0"/>
          </a:p>
        </p:txBody>
      </p:sp>
      <p:sp>
        <p:nvSpPr>
          <p:cNvPr id="3" name="Content Placeholder 2"/>
          <p:cNvSpPr>
            <a:spLocks noGrp="1"/>
          </p:cNvSpPr>
          <p:nvPr>
            <p:ph idx="1"/>
          </p:nvPr>
        </p:nvSpPr>
        <p:spPr/>
        <p:txBody>
          <a:bodyPr/>
          <a:lstStyle/>
          <a:p>
            <a:r>
              <a:rPr lang="en-US" i="1" dirty="0" err="1" smtClean="0"/>
              <a:t>Careflight</a:t>
            </a:r>
            <a:r>
              <a:rPr lang="en-US" dirty="0" smtClean="0"/>
              <a:t> needs to consider all aspects of international travel </a:t>
            </a:r>
          </a:p>
          <a:p>
            <a:pPr lvl="1"/>
            <a:r>
              <a:rPr lang="en-US" dirty="0" smtClean="0"/>
              <a:t>Passports and visas</a:t>
            </a:r>
          </a:p>
          <a:p>
            <a:pPr lvl="1"/>
            <a:r>
              <a:rPr lang="en-US" dirty="0" smtClean="0"/>
              <a:t>Recognition of qualifications</a:t>
            </a:r>
          </a:p>
          <a:p>
            <a:pPr lvl="1"/>
            <a:r>
              <a:rPr lang="en-US" dirty="0" smtClean="0"/>
              <a:t>Quarantine</a:t>
            </a:r>
          </a:p>
          <a:p>
            <a:pPr lvl="1"/>
            <a:r>
              <a:rPr lang="en-US" dirty="0" smtClean="0"/>
              <a:t>Permission to land</a:t>
            </a:r>
          </a:p>
          <a:p>
            <a:pPr lvl="1"/>
            <a:r>
              <a:rPr lang="en-US" dirty="0" smtClean="0"/>
              <a:t>Liaison with local authorities </a:t>
            </a:r>
            <a:r>
              <a:rPr lang="en-US" dirty="0" err="1" smtClean="0"/>
              <a:t>etc</a:t>
            </a:r>
            <a:endParaRPr lang="en-US" dirty="0" smtClean="0"/>
          </a:p>
        </p:txBody>
      </p:sp>
      <p:sp>
        <p:nvSpPr>
          <p:cNvPr id="4" name="Slide Number Placeholder 3"/>
          <p:cNvSpPr>
            <a:spLocks noGrp="1"/>
          </p:cNvSpPr>
          <p:nvPr>
            <p:ph type="sldNum" sz="quarter" idx="12"/>
          </p:nvPr>
        </p:nvSpPr>
        <p:spPr/>
        <p:txBody>
          <a:bodyPr/>
          <a:lstStyle/>
          <a:p>
            <a:fld id="{F89FC6BB-8C27-F94A-91F2-E83A92A465D1}" type="slidenum">
              <a:rPr lang="en-AU" altLang="x-none" smtClean="0"/>
              <a:pPr/>
              <a:t>6</a:t>
            </a:fld>
            <a:endParaRPr lang="en-AU" altLang="x-none"/>
          </a:p>
        </p:txBody>
      </p:sp>
    </p:spTree>
    <p:extLst>
      <p:ext uri="{BB962C8B-B14F-4D97-AF65-F5344CB8AC3E}">
        <p14:creationId xmlns:p14="http://schemas.microsoft.com/office/powerpoint/2010/main" val="1833580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left)">
                                      <p:cBhvr>
                                        <p:cTn id="10" dur="500"/>
                                        <p:tgtEl>
                                          <p:spTgt spid="3">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left)">
                                      <p:cBhvr>
                                        <p:cTn id="13" dur="500"/>
                                        <p:tgtEl>
                                          <p:spTgt spid="3">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left)">
                                      <p:cBhvr>
                                        <p:cTn id="16" dur="500"/>
                                        <p:tgtEl>
                                          <p:spTgt spid="3">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left)">
                                      <p:cBhvr>
                                        <p:cTn id="19" dur="500"/>
                                        <p:tgtEl>
                                          <p:spTgt spid="3">
                                            <p:txEl>
                                              <p:pRg st="4" end="4"/>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left)">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is the liability if </a:t>
            </a:r>
            <a:r>
              <a:rPr lang="en-GB" dirty="0" err="1"/>
              <a:t>Careflight</a:t>
            </a:r>
            <a:r>
              <a:rPr lang="en-GB" dirty="0"/>
              <a:t> does not get to a patient</a:t>
            </a:r>
            <a:r>
              <a:rPr lang="en-GB" dirty="0"/>
              <a:t>?</a:t>
            </a:r>
            <a:endParaRPr lang="en-US" dirty="0"/>
          </a:p>
        </p:txBody>
      </p:sp>
      <p:sp>
        <p:nvSpPr>
          <p:cNvPr id="3" name="Content Placeholder 2"/>
          <p:cNvSpPr>
            <a:spLocks noGrp="1"/>
          </p:cNvSpPr>
          <p:nvPr>
            <p:ph idx="1"/>
          </p:nvPr>
        </p:nvSpPr>
        <p:spPr/>
        <p:txBody>
          <a:bodyPr/>
          <a:lstStyle/>
          <a:p>
            <a:r>
              <a:rPr lang="en-US" dirty="0" smtClean="0"/>
              <a:t>Probably none.</a:t>
            </a:r>
          </a:p>
          <a:p>
            <a:r>
              <a:rPr lang="en-US" dirty="0" err="1" smtClean="0"/>
              <a:t>Careflight’s</a:t>
            </a:r>
            <a:r>
              <a:rPr lang="en-US" dirty="0" smtClean="0"/>
              <a:t> obligations are probably based in contract </a:t>
            </a:r>
            <a:r>
              <a:rPr lang="mr-IN" dirty="0" smtClean="0"/>
              <a:t>–</a:t>
            </a:r>
            <a:r>
              <a:rPr lang="en-US" dirty="0" smtClean="0"/>
              <a:t> what have you agreed to do?</a:t>
            </a:r>
          </a:p>
          <a:p>
            <a:r>
              <a:rPr lang="en-US" dirty="0" smtClean="0"/>
              <a:t>With respect to the patient in most cases their relationship is not with you.</a:t>
            </a:r>
            <a:endParaRPr lang="en-US" dirty="0"/>
          </a:p>
        </p:txBody>
      </p:sp>
      <p:sp>
        <p:nvSpPr>
          <p:cNvPr id="4" name="Slide Number Placeholder 3"/>
          <p:cNvSpPr>
            <a:spLocks noGrp="1"/>
          </p:cNvSpPr>
          <p:nvPr>
            <p:ph type="sldNum" sz="quarter" idx="12"/>
          </p:nvPr>
        </p:nvSpPr>
        <p:spPr/>
        <p:txBody>
          <a:bodyPr/>
          <a:lstStyle/>
          <a:p>
            <a:fld id="{F89FC6BB-8C27-F94A-91F2-E83A92A465D1}" type="slidenum">
              <a:rPr lang="en-AU" altLang="x-none" smtClean="0"/>
              <a:pPr/>
              <a:t>7</a:t>
            </a:fld>
            <a:endParaRPr lang="en-AU" altLang="x-none"/>
          </a:p>
        </p:txBody>
      </p:sp>
    </p:spTree>
    <p:extLst>
      <p:ext uri="{BB962C8B-B14F-4D97-AF65-F5344CB8AC3E}">
        <p14:creationId xmlns:p14="http://schemas.microsoft.com/office/powerpoint/2010/main" val="1244795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i="1" dirty="0" err="1" smtClean="0"/>
              <a:t>Wyong</a:t>
            </a:r>
            <a:r>
              <a:rPr lang="en-US" sz="3200" i="1" dirty="0" smtClean="0"/>
              <a:t> Shire v Shirt </a:t>
            </a:r>
            <a:r>
              <a:rPr lang="en-US" sz="3200" dirty="0"/>
              <a:t>(1980) 146 CLR 40, </a:t>
            </a:r>
            <a:r>
              <a:rPr lang="en-US" sz="3200" dirty="0" smtClean="0"/>
              <a:t>48.</a:t>
            </a:r>
            <a:endParaRPr lang="en-US" sz="3200" i="1" dirty="0"/>
          </a:p>
        </p:txBody>
      </p:sp>
      <p:sp>
        <p:nvSpPr>
          <p:cNvPr id="3" name="Content Placeholder 2"/>
          <p:cNvSpPr>
            <a:spLocks noGrp="1"/>
          </p:cNvSpPr>
          <p:nvPr>
            <p:ph idx="1"/>
          </p:nvPr>
        </p:nvSpPr>
        <p:spPr/>
        <p:txBody>
          <a:bodyPr/>
          <a:lstStyle/>
          <a:p>
            <a:pPr marL="0" indent="0">
              <a:buNone/>
            </a:pPr>
            <a:r>
              <a:rPr lang="en-US" dirty="0" smtClean="0"/>
              <a:t>‘What is a reasonable response requires consideration of ‘the </a:t>
            </a:r>
            <a:r>
              <a:rPr lang="en-US" dirty="0"/>
              <a:t>magnitude of the risk and the degree of the probability of its occurrence, along with the expense, difficulty and inconvenience of taking alleviating action and any other conflicting </a:t>
            </a:r>
            <a:r>
              <a:rPr lang="en-US" dirty="0" smtClean="0"/>
              <a:t>responsibilities.’</a:t>
            </a:r>
            <a:endParaRPr lang="en-US" dirty="0"/>
          </a:p>
        </p:txBody>
      </p:sp>
      <p:sp>
        <p:nvSpPr>
          <p:cNvPr id="4" name="Slide Number Placeholder 3"/>
          <p:cNvSpPr>
            <a:spLocks noGrp="1"/>
          </p:cNvSpPr>
          <p:nvPr>
            <p:ph type="sldNum" sz="quarter" idx="12"/>
          </p:nvPr>
        </p:nvSpPr>
        <p:spPr/>
        <p:txBody>
          <a:bodyPr/>
          <a:lstStyle/>
          <a:p>
            <a:fld id="{F89FC6BB-8C27-F94A-91F2-E83A92A465D1}" type="slidenum">
              <a:rPr lang="en-AU" altLang="x-none" smtClean="0"/>
              <a:pPr/>
              <a:t>8</a:t>
            </a:fld>
            <a:endParaRPr lang="en-AU" altLang="x-none"/>
          </a:p>
        </p:txBody>
      </p:sp>
    </p:spTree>
    <p:extLst>
      <p:ext uri="{BB962C8B-B14F-4D97-AF65-F5344CB8AC3E}">
        <p14:creationId xmlns:p14="http://schemas.microsoft.com/office/powerpoint/2010/main" val="13084360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t>
            </a:r>
            <a:r>
              <a:rPr lang="en-US" dirty="0" smtClean="0"/>
              <a:t>onsider </a:t>
            </a:r>
            <a:r>
              <a:rPr lang="en-US" i="1" dirty="0" smtClean="0"/>
              <a:t>Kent </a:t>
            </a:r>
            <a:r>
              <a:rPr lang="en-US" i="1" dirty="0"/>
              <a:t>v Griffiths </a:t>
            </a:r>
            <a:r>
              <a:rPr lang="en-US" dirty="0" smtClean="0"/>
              <a:t>[</a:t>
            </a:r>
            <a:r>
              <a:rPr lang="en-US" dirty="0"/>
              <a:t>2001] QB </a:t>
            </a:r>
            <a:r>
              <a:rPr lang="en-US" dirty="0" smtClean="0"/>
              <a:t>36</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F89FC6BB-8C27-F94A-91F2-E83A92A465D1}" type="slidenum">
              <a:rPr lang="en-AU" altLang="x-none" smtClean="0"/>
              <a:pPr/>
              <a:t>9</a:t>
            </a:fld>
            <a:endParaRPr lang="en-AU" altLang="x-none"/>
          </a:p>
        </p:txBody>
      </p:sp>
    </p:spTree>
    <p:extLst>
      <p:ext uri="{BB962C8B-B14F-4D97-AF65-F5344CB8AC3E}">
        <p14:creationId xmlns:p14="http://schemas.microsoft.com/office/powerpoint/2010/main" val="1774710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Causation</a:t>
            </a:r>
            <a:endParaRPr lang="en-US" dirty="0"/>
          </a:p>
        </p:txBody>
      </p:sp>
      <p:sp>
        <p:nvSpPr>
          <p:cNvPr id="3" name="Content Placeholder 2"/>
          <p:cNvSpPr>
            <a:spLocks noGrp="1"/>
          </p:cNvSpPr>
          <p:nvPr>
            <p:ph idx="1"/>
          </p:nvPr>
        </p:nvSpPr>
        <p:spPr/>
        <p:txBody>
          <a:bodyPr/>
          <a:lstStyle/>
          <a:p>
            <a:r>
              <a:rPr lang="en-US" dirty="0" smtClean="0"/>
              <a:t>Did the delay actually cause a worse outcome? They were already sick or injured.</a:t>
            </a:r>
            <a:endParaRPr lang="en-US" dirty="0"/>
          </a:p>
        </p:txBody>
      </p:sp>
      <p:sp>
        <p:nvSpPr>
          <p:cNvPr id="4" name="Slide Number Placeholder 3"/>
          <p:cNvSpPr>
            <a:spLocks noGrp="1"/>
          </p:cNvSpPr>
          <p:nvPr>
            <p:ph type="sldNum" sz="quarter" idx="12"/>
          </p:nvPr>
        </p:nvSpPr>
        <p:spPr/>
        <p:txBody>
          <a:bodyPr/>
          <a:lstStyle/>
          <a:p>
            <a:fld id="{F89FC6BB-8C27-F94A-91F2-E83A92A465D1}" type="slidenum">
              <a:rPr lang="en-AU" altLang="x-none" smtClean="0"/>
              <a:pPr/>
              <a:t>10</a:t>
            </a:fld>
            <a:endParaRPr lang="en-AU" altLang="x-none"/>
          </a:p>
        </p:txBody>
      </p:sp>
    </p:spTree>
    <p:extLst>
      <p:ext uri="{BB962C8B-B14F-4D97-AF65-F5344CB8AC3E}">
        <p14:creationId xmlns:p14="http://schemas.microsoft.com/office/powerpoint/2010/main" val="765153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Advice</a:t>
            </a:r>
            <a:endParaRPr lang="en-US" dirty="0"/>
          </a:p>
        </p:txBody>
      </p:sp>
      <p:sp>
        <p:nvSpPr>
          <p:cNvPr id="3" name="Content Placeholder 2"/>
          <p:cNvSpPr>
            <a:spLocks noGrp="1"/>
          </p:cNvSpPr>
          <p:nvPr>
            <p:ph idx="1"/>
          </p:nvPr>
        </p:nvSpPr>
        <p:spPr/>
        <p:txBody>
          <a:bodyPr/>
          <a:lstStyle/>
          <a:p>
            <a:pPr marL="0" indent="0">
              <a:buNone/>
            </a:pPr>
            <a:r>
              <a:rPr lang="en-US" dirty="0" err="1" smtClean="0"/>
              <a:t>Careflight</a:t>
            </a:r>
            <a:r>
              <a:rPr lang="en-US" dirty="0" smtClean="0"/>
              <a:t> should ensure contracts with insurers and state authorities do not contain guarantees with respect to service provision.</a:t>
            </a:r>
            <a:endParaRPr lang="en-US" dirty="0"/>
          </a:p>
        </p:txBody>
      </p:sp>
      <p:sp>
        <p:nvSpPr>
          <p:cNvPr id="4" name="Slide Number Placeholder 3"/>
          <p:cNvSpPr>
            <a:spLocks noGrp="1"/>
          </p:cNvSpPr>
          <p:nvPr>
            <p:ph type="sldNum" sz="quarter" idx="12"/>
          </p:nvPr>
        </p:nvSpPr>
        <p:spPr/>
        <p:txBody>
          <a:bodyPr/>
          <a:lstStyle/>
          <a:p>
            <a:fld id="{F89FC6BB-8C27-F94A-91F2-E83A92A465D1}" type="slidenum">
              <a:rPr lang="en-AU" altLang="x-none" smtClean="0"/>
              <a:pPr/>
              <a:t>11</a:t>
            </a:fld>
            <a:endParaRPr lang="en-AU" altLang="x-none"/>
          </a:p>
        </p:txBody>
      </p:sp>
    </p:spTree>
    <p:extLst>
      <p:ext uri="{BB962C8B-B14F-4D97-AF65-F5344CB8AC3E}">
        <p14:creationId xmlns:p14="http://schemas.microsoft.com/office/powerpoint/2010/main" val="976800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GB" dirty="0"/>
              <a:t>Can a landowner refuse access to a </a:t>
            </a:r>
            <a:r>
              <a:rPr lang="en-GB" dirty="0" err="1"/>
              <a:t>Careflight</a:t>
            </a:r>
            <a:r>
              <a:rPr lang="en-GB" dirty="0"/>
              <a:t> helicopter</a:t>
            </a:r>
            <a:r>
              <a:rPr lang="en-GB" dirty="0" smtClean="0"/>
              <a:t>?</a:t>
            </a:r>
            <a:endParaRPr lang="en-US" dirty="0"/>
          </a:p>
        </p:txBody>
      </p:sp>
      <p:sp>
        <p:nvSpPr>
          <p:cNvPr id="3" name="Content Placeholder 2"/>
          <p:cNvSpPr>
            <a:spLocks noGrp="1"/>
          </p:cNvSpPr>
          <p:nvPr>
            <p:ph idx="1"/>
          </p:nvPr>
        </p:nvSpPr>
        <p:spPr/>
        <p:txBody>
          <a:bodyPr/>
          <a:lstStyle/>
          <a:p>
            <a:r>
              <a:rPr lang="en-US" dirty="0"/>
              <a:t>Trespass </a:t>
            </a:r>
            <a:r>
              <a:rPr lang="mr-IN" dirty="0" smtClean="0"/>
              <a:t>–</a:t>
            </a:r>
            <a:r>
              <a:rPr lang="en-US" dirty="0" smtClean="0"/>
              <a:t> ‘an </a:t>
            </a:r>
            <a:r>
              <a:rPr lang="en-US" dirty="0"/>
              <a:t>individual intentionally </a:t>
            </a:r>
            <a:r>
              <a:rPr lang="en-US" dirty="0" smtClean="0"/>
              <a:t>or</a:t>
            </a:r>
            <a:r>
              <a:rPr lang="en-US" dirty="0"/>
              <a:t>, in </a:t>
            </a:r>
            <a:r>
              <a:rPr lang="en-US" dirty="0" smtClean="0"/>
              <a:t>negligently </a:t>
            </a:r>
            <a:r>
              <a:rPr lang="en-US" dirty="0"/>
              <a:t>enters the land of another without a lawful </a:t>
            </a:r>
            <a:r>
              <a:rPr lang="en-US" dirty="0" smtClean="0"/>
              <a:t>excuse’.</a:t>
            </a:r>
          </a:p>
          <a:p>
            <a:r>
              <a:rPr lang="en-US" dirty="0" smtClean="0"/>
              <a:t>Lawful excuse </a:t>
            </a:r>
            <a:r>
              <a:rPr lang="mr-IN" dirty="0" smtClean="0"/>
              <a:t>–</a:t>
            </a:r>
            <a:r>
              <a:rPr lang="en-US" dirty="0" smtClean="0"/>
              <a:t> necessity.</a:t>
            </a:r>
            <a:endParaRPr lang="en-US" dirty="0"/>
          </a:p>
        </p:txBody>
      </p:sp>
      <p:sp>
        <p:nvSpPr>
          <p:cNvPr id="4" name="Slide Number Placeholder 3"/>
          <p:cNvSpPr>
            <a:spLocks noGrp="1"/>
          </p:cNvSpPr>
          <p:nvPr>
            <p:ph type="sldNum" sz="quarter" idx="12"/>
          </p:nvPr>
        </p:nvSpPr>
        <p:spPr/>
        <p:txBody>
          <a:bodyPr/>
          <a:lstStyle/>
          <a:p>
            <a:fld id="{F89FC6BB-8C27-F94A-91F2-E83A92A465D1}" type="slidenum">
              <a:rPr lang="en-AU" altLang="x-none" smtClean="0"/>
              <a:pPr/>
              <a:t>12</a:t>
            </a:fld>
            <a:endParaRPr lang="en-AU" altLang="x-none"/>
          </a:p>
        </p:txBody>
      </p:sp>
    </p:spTree>
    <p:extLst>
      <p:ext uri="{BB962C8B-B14F-4D97-AF65-F5344CB8AC3E}">
        <p14:creationId xmlns:p14="http://schemas.microsoft.com/office/powerpoint/2010/main" val="2023507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Stephen’s Digest of the Criminal Law (1</a:t>
            </a:r>
            <a:r>
              <a:rPr lang="en-US" baseline="30000" dirty="0"/>
              <a:t>st</a:t>
            </a:r>
            <a:r>
              <a:rPr lang="en-US" dirty="0"/>
              <a:t> </a:t>
            </a:r>
            <a:r>
              <a:rPr lang="en-US" dirty="0" err="1"/>
              <a:t>ed</a:t>
            </a:r>
            <a:r>
              <a:rPr lang="en-US" dirty="0"/>
              <a:t>, 1887).</a:t>
            </a:r>
            <a:endParaRPr lang="en-US" dirty="0"/>
          </a:p>
        </p:txBody>
      </p:sp>
      <p:sp>
        <p:nvSpPr>
          <p:cNvPr id="3" name="Content Placeholder 2"/>
          <p:cNvSpPr>
            <a:spLocks noGrp="1"/>
          </p:cNvSpPr>
          <p:nvPr>
            <p:ph idx="1"/>
          </p:nvPr>
        </p:nvSpPr>
        <p:spPr/>
        <p:txBody>
          <a:bodyPr/>
          <a:lstStyle/>
          <a:p>
            <a:pPr marL="0" indent="0">
              <a:buNone/>
            </a:pPr>
            <a:r>
              <a:rPr lang="en-US" sz="2400" dirty="0" smtClean="0"/>
              <a:t>‘An </a:t>
            </a:r>
            <a:r>
              <a:rPr lang="en-US" sz="2400" dirty="0"/>
              <a:t>act </a:t>
            </a:r>
            <a:r>
              <a:rPr lang="mr-IN" sz="2400" dirty="0" smtClean="0"/>
              <a:t>…</a:t>
            </a:r>
            <a:r>
              <a:rPr lang="en-AU" sz="2400" dirty="0" smtClean="0"/>
              <a:t> </a:t>
            </a:r>
            <a:r>
              <a:rPr lang="en-US" sz="2400" dirty="0" smtClean="0"/>
              <a:t>may </a:t>
            </a:r>
            <a:r>
              <a:rPr lang="en-US" sz="2400" dirty="0"/>
              <a:t>in some cases be excused if </a:t>
            </a:r>
            <a:r>
              <a:rPr lang="mr-IN" sz="2400" dirty="0" smtClean="0"/>
              <a:t>…</a:t>
            </a:r>
            <a:r>
              <a:rPr lang="en-AU" sz="2400" dirty="0" smtClean="0"/>
              <a:t> </a:t>
            </a:r>
            <a:r>
              <a:rPr lang="en-US" sz="2400" dirty="0" smtClean="0"/>
              <a:t>it </a:t>
            </a:r>
            <a:r>
              <a:rPr lang="en-US" sz="2400" dirty="0"/>
              <a:t>was done only in order to avoid consequences which could not otherwise be avoided, and which, if they had followed, would have inflicted upon him or upon others whom he was bound to protect inevitable and irreparable evil, that no more was done than was reasonably necessary for that purpose, and that the evil inflicted by it was not disproportionate to the evil avoided</a:t>
            </a:r>
            <a:r>
              <a:rPr lang="en-US" sz="2400" dirty="0" smtClean="0"/>
              <a:t>.’</a:t>
            </a:r>
          </a:p>
          <a:p>
            <a:pPr marL="0" indent="0">
              <a:buNone/>
            </a:pPr>
            <a:r>
              <a:rPr lang="en-US" sz="2400" dirty="0" smtClean="0"/>
              <a:t>(See </a:t>
            </a:r>
            <a:r>
              <a:rPr lang="en-US" sz="2400" dirty="0"/>
              <a:t>also </a:t>
            </a:r>
            <a:r>
              <a:rPr lang="en-US" sz="2400" i="1" dirty="0"/>
              <a:t>In Re A (Conjoined Twins) </a:t>
            </a:r>
            <a:r>
              <a:rPr lang="en-US" sz="2400" dirty="0"/>
              <a:t>[2000] EWCA </a:t>
            </a:r>
            <a:r>
              <a:rPr lang="en-US" sz="2400" dirty="0" err="1"/>
              <a:t>Civ</a:t>
            </a:r>
            <a:r>
              <a:rPr lang="en-US" sz="2400" dirty="0"/>
              <a:t> </a:t>
            </a:r>
            <a:r>
              <a:rPr lang="en-US" sz="2400" dirty="0" smtClean="0"/>
              <a:t>254).</a:t>
            </a:r>
            <a:endParaRPr lang="en-US" sz="2400" dirty="0"/>
          </a:p>
        </p:txBody>
      </p:sp>
      <p:sp>
        <p:nvSpPr>
          <p:cNvPr id="4" name="Slide Number Placeholder 3"/>
          <p:cNvSpPr>
            <a:spLocks noGrp="1"/>
          </p:cNvSpPr>
          <p:nvPr>
            <p:ph type="sldNum" sz="quarter" idx="12"/>
          </p:nvPr>
        </p:nvSpPr>
        <p:spPr/>
        <p:txBody>
          <a:bodyPr/>
          <a:lstStyle/>
          <a:p>
            <a:fld id="{F89FC6BB-8C27-F94A-91F2-E83A92A465D1}" type="slidenum">
              <a:rPr lang="en-AU" altLang="x-none" smtClean="0"/>
              <a:pPr/>
              <a:t>13</a:t>
            </a:fld>
            <a:endParaRPr lang="en-AU" altLang="x-none"/>
          </a:p>
        </p:txBody>
      </p:sp>
    </p:spTree>
    <p:extLst>
      <p:ext uri="{BB962C8B-B14F-4D97-AF65-F5344CB8AC3E}">
        <p14:creationId xmlns:p14="http://schemas.microsoft.com/office/powerpoint/2010/main" val="137348874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Stephen’s Digest of the Criminal Law (1</a:t>
            </a:r>
            <a:r>
              <a:rPr lang="en-US" baseline="30000" dirty="0"/>
              <a:t>st</a:t>
            </a:r>
            <a:r>
              <a:rPr lang="en-US" dirty="0"/>
              <a:t> </a:t>
            </a:r>
            <a:r>
              <a:rPr lang="en-US" dirty="0" err="1"/>
              <a:t>ed</a:t>
            </a:r>
            <a:r>
              <a:rPr lang="en-US" dirty="0"/>
              <a:t>, 1887).</a:t>
            </a:r>
            <a:endParaRPr lang="en-US" dirty="0"/>
          </a:p>
        </p:txBody>
      </p:sp>
      <p:sp>
        <p:nvSpPr>
          <p:cNvPr id="3" name="Content Placeholder 2"/>
          <p:cNvSpPr>
            <a:spLocks noGrp="1"/>
          </p:cNvSpPr>
          <p:nvPr>
            <p:ph idx="1"/>
          </p:nvPr>
        </p:nvSpPr>
        <p:spPr/>
        <p:txBody>
          <a:bodyPr/>
          <a:lstStyle/>
          <a:p>
            <a:pPr marL="0" indent="0">
              <a:buNone/>
            </a:pPr>
            <a:r>
              <a:rPr lang="en-US" sz="2400" dirty="0" smtClean="0"/>
              <a:t>‘An </a:t>
            </a:r>
            <a:r>
              <a:rPr lang="en-US" sz="2400" dirty="0"/>
              <a:t>act </a:t>
            </a:r>
            <a:r>
              <a:rPr lang="mr-IN" sz="2400" dirty="0" smtClean="0"/>
              <a:t>…</a:t>
            </a:r>
            <a:r>
              <a:rPr lang="en-AU" sz="2400" dirty="0" smtClean="0"/>
              <a:t> </a:t>
            </a:r>
            <a:r>
              <a:rPr lang="en-US" sz="2400" dirty="0" smtClean="0"/>
              <a:t>may </a:t>
            </a:r>
            <a:r>
              <a:rPr lang="en-US" sz="2400" dirty="0"/>
              <a:t>in some cases be excused if </a:t>
            </a:r>
            <a:r>
              <a:rPr lang="mr-IN" sz="2400" dirty="0" smtClean="0"/>
              <a:t>…</a:t>
            </a:r>
            <a:r>
              <a:rPr lang="en-AU" sz="2400" dirty="0" smtClean="0"/>
              <a:t> </a:t>
            </a:r>
            <a:r>
              <a:rPr lang="en-US" sz="2400" dirty="0" smtClean="0">
                <a:solidFill>
                  <a:srgbClr val="FF0000"/>
                </a:solidFill>
              </a:rPr>
              <a:t>it </a:t>
            </a:r>
            <a:r>
              <a:rPr lang="en-US" sz="2400" dirty="0">
                <a:solidFill>
                  <a:srgbClr val="FF0000"/>
                </a:solidFill>
              </a:rPr>
              <a:t>was done only in order to avoid consequences which could not otherwise be avoided</a:t>
            </a:r>
            <a:r>
              <a:rPr lang="en-US" sz="2400" dirty="0"/>
              <a:t>, and which, if they had followed, would have inflicted upon him or upon others whom he was bound to protect inevitable and irreparable evil, that </a:t>
            </a:r>
            <a:r>
              <a:rPr lang="en-US" sz="2400" dirty="0">
                <a:solidFill>
                  <a:srgbClr val="FF0000"/>
                </a:solidFill>
              </a:rPr>
              <a:t>no more was done than was reasonably necessary for that purpose,</a:t>
            </a:r>
            <a:r>
              <a:rPr lang="en-US" sz="2400" dirty="0"/>
              <a:t> and that </a:t>
            </a:r>
            <a:r>
              <a:rPr lang="en-US" sz="2400" dirty="0">
                <a:solidFill>
                  <a:srgbClr val="FF0000"/>
                </a:solidFill>
              </a:rPr>
              <a:t>the evil inflicted by it was not disproportionate to the evil avoided</a:t>
            </a:r>
            <a:r>
              <a:rPr lang="en-US" sz="2400" dirty="0" smtClean="0"/>
              <a:t>.’</a:t>
            </a:r>
          </a:p>
          <a:p>
            <a:pPr marL="0" indent="0">
              <a:buNone/>
            </a:pPr>
            <a:r>
              <a:rPr lang="en-US" sz="2400" dirty="0" smtClean="0"/>
              <a:t>(See </a:t>
            </a:r>
            <a:r>
              <a:rPr lang="en-US" sz="2400" dirty="0"/>
              <a:t>also </a:t>
            </a:r>
            <a:r>
              <a:rPr lang="en-US" sz="2400" i="1" dirty="0"/>
              <a:t>In Re A (Conjoined Twins) </a:t>
            </a:r>
            <a:r>
              <a:rPr lang="en-US" sz="2400" dirty="0"/>
              <a:t>[2000] EWCA </a:t>
            </a:r>
            <a:r>
              <a:rPr lang="en-US" sz="2400" dirty="0" err="1"/>
              <a:t>Civ</a:t>
            </a:r>
            <a:r>
              <a:rPr lang="en-US" sz="2400" dirty="0"/>
              <a:t> </a:t>
            </a:r>
            <a:r>
              <a:rPr lang="en-US" sz="2400" dirty="0" smtClean="0"/>
              <a:t>254).</a:t>
            </a:r>
            <a:endParaRPr lang="en-US" sz="2400" dirty="0"/>
          </a:p>
        </p:txBody>
      </p:sp>
      <p:sp>
        <p:nvSpPr>
          <p:cNvPr id="4" name="Slide Number Placeholder 3"/>
          <p:cNvSpPr>
            <a:spLocks noGrp="1"/>
          </p:cNvSpPr>
          <p:nvPr>
            <p:ph type="sldNum" sz="quarter" idx="12"/>
          </p:nvPr>
        </p:nvSpPr>
        <p:spPr/>
        <p:txBody>
          <a:bodyPr/>
          <a:lstStyle/>
          <a:p>
            <a:fld id="{F89FC6BB-8C27-F94A-91F2-E83A92A465D1}" type="slidenum">
              <a:rPr lang="en-AU" altLang="x-none" smtClean="0"/>
              <a:pPr/>
              <a:t>14</a:t>
            </a:fld>
            <a:endParaRPr lang="en-AU" altLang="x-none"/>
          </a:p>
        </p:txBody>
      </p:sp>
    </p:spTree>
    <p:extLst>
      <p:ext uri="{BB962C8B-B14F-4D97-AF65-F5344CB8AC3E}">
        <p14:creationId xmlns:p14="http://schemas.microsoft.com/office/powerpoint/2010/main" val="11992447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err="1"/>
              <a:t>Dehn</a:t>
            </a:r>
            <a:r>
              <a:rPr lang="en-US" i="1" dirty="0"/>
              <a:t> v Attorney General</a:t>
            </a:r>
            <a:r>
              <a:rPr lang="en-US" dirty="0"/>
              <a:t> [1988] 2 NZLR 564, 580 (Tipping J</a:t>
            </a:r>
            <a:r>
              <a:rPr lang="en-US" dirty="0" smtClean="0"/>
              <a:t>):</a:t>
            </a:r>
            <a:endParaRPr lang="en-US" dirty="0"/>
          </a:p>
        </p:txBody>
      </p:sp>
      <p:sp>
        <p:nvSpPr>
          <p:cNvPr id="3" name="Content Placeholder 2"/>
          <p:cNvSpPr>
            <a:spLocks noGrp="1"/>
          </p:cNvSpPr>
          <p:nvPr>
            <p:ph idx="1"/>
          </p:nvPr>
        </p:nvSpPr>
        <p:spPr/>
        <p:txBody>
          <a:bodyPr/>
          <a:lstStyle/>
          <a:p>
            <a:pPr marL="0" indent="0">
              <a:buNone/>
            </a:pPr>
            <a:r>
              <a:rPr lang="en-US" sz="2400" dirty="0" smtClean="0"/>
              <a:t>“A </a:t>
            </a:r>
            <a:r>
              <a:rPr lang="en-US" sz="2400" dirty="0"/>
              <a:t>person may enter the land or building of another in circumstances which would otherwise amount to a trespass if he believes in good faith and upon grounds which are objectively reasonable that it is necessary to do so in order </a:t>
            </a:r>
            <a:endParaRPr lang="en-US" sz="2400" dirty="0" smtClean="0"/>
          </a:p>
          <a:p>
            <a:pPr marL="514350" indent="-514350">
              <a:buAutoNum type="arabicParenBoth"/>
            </a:pPr>
            <a:r>
              <a:rPr lang="en-US" sz="2400" dirty="0" smtClean="0"/>
              <a:t>to </a:t>
            </a:r>
            <a:r>
              <a:rPr lang="en-US" sz="2400" dirty="0"/>
              <a:t>preserve human life, or </a:t>
            </a:r>
            <a:endParaRPr lang="en-US" sz="2400" dirty="0" smtClean="0"/>
          </a:p>
          <a:p>
            <a:pPr marL="514350" indent="-514350">
              <a:buAutoNum type="arabicParenBoth"/>
            </a:pPr>
            <a:r>
              <a:rPr lang="en-US" sz="2400" dirty="0" smtClean="0"/>
              <a:t>to </a:t>
            </a:r>
            <a:r>
              <a:rPr lang="en-US" sz="2400" dirty="0"/>
              <a:t>prevent serious physical harm arising to the person of another, or </a:t>
            </a:r>
            <a:endParaRPr lang="en-US" sz="2400" dirty="0" smtClean="0"/>
          </a:p>
          <a:p>
            <a:pPr marL="514350" indent="-514350">
              <a:buAutoNum type="arabicParenBoth"/>
            </a:pPr>
            <a:r>
              <a:rPr lang="en-US" sz="2400" dirty="0" smtClean="0"/>
              <a:t>to </a:t>
            </a:r>
            <a:r>
              <a:rPr lang="en-US" sz="2400" dirty="0"/>
              <a:t>render assistance to another after that other has suffered serious physical harm</a:t>
            </a:r>
            <a:r>
              <a:rPr lang="en-US" sz="2400" dirty="0" smtClean="0"/>
              <a:t>.”</a:t>
            </a:r>
            <a:endParaRPr lang="en-US" dirty="0"/>
          </a:p>
        </p:txBody>
      </p:sp>
      <p:sp>
        <p:nvSpPr>
          <p:cNvPr id="4" name="Slide Number Placeholder 3"/>
          <p:cNvSpPr>
            <a:spLocks noGrp="1"/>
          </p:cNvSpPr>
          <p:nvPr>
            <p:ph type="sldNum" sz="quarter" idx="12"/>
          </p:nvPr>
        </p:nvSpPr>
        <p:spPr/>
        <p:txBody>
          <a:bodyPr/>
          <a:lstStyle/>
          <a:p>
            <a:fld id="{F89FC6BB-8C27-F94A-91F2-E83A92A465D1}" type="slidenum">
              <a:rPr lang="en-AU" altLang="x-none" smtClean="0"/>
              <a:pPr/>
              <a:t>15</a:t>
            </a:fld>
            <a:endParaRPr lang="en-AU" altLang="x-none"/>
          </a:p>
        </p:txBody>
      </p:sp>
    </p:spTree>
    <p:extLst>
      <p:ext uri="{BB962C8B-B14F-4D97-AF65-F5344CB8AC3E}">
        <p14:creationId xmlns:p14="http://schemas.microsoft.com/office/powerpoint/2010/main" val="1613760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9758" y="1052735"/>
            <a:ext cx="8229600" cy="1512167"/>
          </a:xfrm>
        </p:spPr>
        <p:txBody>
          <a:bodyPr/>
          <a:lstStyle/>
          <a:p>
            <a:r>
              <a:rPr lang="en-US" i="1" dirty="0"/>
              <a:t>Kuru v </a:t>
            </a:r>
            <a:r>
              <a:rPr lang="en-US" i="1" dirty="0" smtClean="0"/>
              <a:t>NSW </a:t>
            </a:r>
            <a:r>
              <a:rPr lang="en-US" dirty="0" smtClean="0"/>
              <a:t>(2008</a:t>
            </a:r>
            <a:r>
              <a:rPr lang="en-US" dirty="0"/>
              <a:t>) 236 CLR </a:t>
            </a:r>
            <a:r>
              <a:rPr lang="en-US" dirty="0" smtClean="0"/>
              <a:t>1, [</a:t>
            </a:r>
            <a:r>
              <a:rPr lang="en-US" dirty="0"/>
              <a:t>40] </a:t>
            </a:r>
            <a:r>
              <a:rPr lang="en-US" sz="2800" dirty="0"/>
              <a:t>(</a:t>
            </a:r>
            <a:r>
              <a:rPr lang="en-US" sz="2800" dirty="0" smtClean="0"/>
              <a:t>Gleeson CJ, </a:t>
            </a:r>
            <a:r>
              <a:rPr lang="en-US" sz="2800" dirty="0" err="1"/>
              <a:t>Gummow</a:t>
            </a:r>
            <a:r>
              <a:rPr lang="en-US" sz="2800" dirty="0"/>
              <a:t>, Kirby </a:t>
            </a:r>
            <a:r>
              <a:rPr lang="en-US" sz="2800" dirty="0" smtClean="0"/>
              <a:t>&amp; Hayne JJ)</a:t>
            </a:r>
            <a:endParaRPr lang="en-US" sz="2800" dirty="0"/>
          </a:p>
        </p:txBody>
      </p:sp>
      <p:sp>
        <p:nvSpPr>
          <p:cNvPr id="3" name="Content Placeholder 2"/>
          <p:cNvSpPr>
            <a:spLocks noGrp="1"/>
          </p:cNvSpPr>
          <p:nvPr>
            <p:ph idx="1"/>
          </p:nvPr>
        </p:nvSpPr>
        <p:spPr>
          <a:xfrm>
            <a:off x="457200" y="2564903"/>
            <a:ext cx="8229600" cy="3561259"/>
          </a:xfrm>
        </p:spPr>
        <p:txBody>
          <a:bodyPr/>
          <a:lstStyle/>
          <a:p>
            <a:pPr marL="0" indent="0">
              <a:buNone/>
            </a:pPr>
            <a:r>
              <a:rPr lang="en-US" dirty="0" smtClean="0"/>
              <a:t>“The </a:t>
            </a:r>
            <a:r>
              <a:rPr lang="en-US" dirty="0"/>
              <a:t>common law has long </a:t>
            </a:r>
            <a:r>
              <a:rPr lang="en-US" dirty="0" err="1"/>
              <a:t>recognised</a:t>
            </a:r>
            <a:r>
              <a:rPr lang="en-US" dirty="0"/>
              <a:t> that any person may justify what would otherwise constitute a trespass to land in cases of necessity to preserve life or property. The actions of fire fighters, police and ambulance officers will often invoke application of that principle</a:t>
            </a:r>
            <a:r>
              <a:rPr lang="en-US" dirty="0" smtClean="0"/>
              <a:t>.”</a:t>
            </a:r>
            <a:endParaRPr lang="en-US" dirty="0"/>
          </a:p>
        </p:txBody>
      </p:sp>
      <p:sp>
        <p:nvSpPr>
          <p:cNvPr id="4" name="Slide Number Placeholder 3"/>
          <p:cNvSpPr>
            <a:spLocks noGrp="1"/>
          </p:cNvSpPr>
          <p:nvPr>
            <p:ph type="sldNum" sz="quarter" idx="12"/>
          </p:nvPr>
        </p:nvSpPr>
        <p:spPr/>
        <p:txBody>
          <a:bodyPr/>
          <a:lstStyle/>
          <a:p>
            <a:fld id="{F89FC6BB-8C27-F94A-91F2-E83A92A465D1}" type="slidenum">
              <a:rPr lang="en-AU" altLang="x-none" smtClean="0"/>
              <a:pPr/>
              <a:t>16</a:t>
            </a:fld>
            <a:endParaRPr lang="en-AU" altLang="x-none"/>
          </a:p>
        </p:txBody>
      </p:sp>
    </p:spTree>
    <p:extLst>
      <p:ext uri="{BB962C8B-B14F-4D97-AF65-F5344CB8AC3E}">
        <p14:creationId xmlns:p14="http://schemas.microsoft.com/office/powerpoint/2010/main" val="19968139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Victoria’s planning system</a:t>
            </a:r>
            <a:endParaRPr lang="en-US" dirty="0"/>
          </a:p>
        </p:txBody>
      </p:sp>
      <p:sp>
        <p:nvSpPr>
          <p:cNvPr id="3" name="Content Placeholder 2"/>
          <p:cNvSpPr>
            <a:spLocks noGrp="1"/>
          </p:cNvSpPr>
          <p:nvPr>
            <p:ph idx="1"/>
          </p:nvPr>
        </p:nvSpPr>
        <p:spPr/>
        <p:txBody>
          <a:bodyPr/>
          <a:lstStyle/>
          <a:p>
            <a:pPr marL="0" lvl="0" indent="0">
              <a:buNone/>
            </a:pPr>
            <a:r>
              <a:rPr lang="en-AU" dirty="0" smtClean="0"/>
              <a:t>“Emergency </a:t>
            </a:r>
            <a:r>
              <a:rPr lang="en-AU" dirty="0"/>
              <a:t>services – No permit is required under any provision of the planning scheme to use land for a helicopter landing site that is used by a helicopter engaged in the provision of emergency service operations</a:t>
            </a:r>
            <a:r>
              <a:rPr lang="en-AU" dirty="0" smtClean="0"/>
              <a:t>.”</a:t>
            </a:r>
            <a:r>
              <a:rPr lang="en-AU" dirty="0"/>
              <a:t/>
            </a:r>
            <a:br>
              <a:rPr lang="en-AU" dirty="0"/>
            </a:br>
            <a:r>
              <a:rPr lang="en-AU" dirty="0" smtClean="0"/>
              <a:t>(</a:t>
            </a:r>
            <a:r>
              <a:rPr lang="en-AU" i="1" dirty="0" smtClean="0">
                <a:hlinkClick r:id="rId2"/>
              </a:rPr>
              <a:t>Victoria </a:t>
            </a:r>
            <a:r>
              <a:rPr lang="en-AU" i="1" dirty="0">
                <a:hlinkClick r:id="rId2"/>
              </a:rPr>
              <a:t>Planning </a:t>
            </a:r>
            <a:r>
              <a:rPr lang="en-AU" i="1" dirty="0" smtClean="0">
                <a:hlinkClick r:id="rId2"/>
              </a:rPr>
              <a:t>Provisions </a:t>
            </a:r>
            <a:r>
              <a:rPr lang="en-AU" dirty="0" smtClean="0"/>
              <a:t>cl 52.15).</a:t>
            </a:r>
            <a:endParaRPr lang="en-GB" dirty="0"/>
          </a:p>
        </p:txBody>
      </p:sp>
      <p:sp>
        <p:nvSpPr>
          <p:cNvPr id="4" name="Slide Number Placeholder 3"/>
          <p:cNvSpPr>
            <a:spLocks noGrp="1"/>
          </p:cNvSpPr>
          <p:nvPr>
            <p:ph type="sldNum" sz="quarter" idx="12"/>
          </p:nvPr>
        </p:nvSpPr>
        <p:spPr/>
        <p:txBody>
          <a:bodyPr/>
          <a:lstStyle/>
          <a:p>
            <a:fld id="{F89FC6BB-8C27-F94A-91F2-E83A92A465D1}" type="slidenum">
              <a:rPr lang="en-AU" altLang="x-none" smtClean="0"/>
              <a:pPr/>
              <a:t>17</a:t>
            </a:fld>
            <a:endParaRPr lang="en-AU" altLang="x-none"/>
          </a:p>
        </p:txBody>
      </p:sp>
    </p:spTree>
    <p:extLst>
      <p:ext uri="{BB962C8B-B14F-4D97-AF65-F5344CB8AC3E}">
        <p14:creationId xmlns:p14="http://schemas.microsoft.com/office/powerpoint/2010/main" val="18521299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Kuru v NSW</a:t>
            </a:r>
            <a:r>
              <a:rPr lang="en-US" dirty="0" smtClean="0"/>
              <a:t>, [43]</a:t>
            </a:r>
            <a:endParaRPr lang="en-US" dirty="0"/>
          </a:p>
        </p:txBody>
      </p:sp>
      <p:sp>
        <p:nvSpPr>
          <p:cNvPr id="3" name="Content Placeholder 2"/>
          <p:cNvSpPr>
            <a:spLocks noGrp="1"/>
          </p:cNvSpPr>
          <p:nvPr>
            <p:ph idx="1"/>
          </p:nvPr>
        </p:nvSpPr>
        <p:spPr/>
        <p:txBody>
          <a:bodyPr/>
          <a:lstStyle/>
          <a:p>
            <a:r>
              <a:rPr lang="en-AU" dirty="0" smtClean="0"/>
              <a:t>“</a:t>
            </a:r>
            <a:r>
              <a:rPr lang="mr-IN" dirty="0" smtClean="0"/>
              <a:t>…</a:t>
            </a:r>
            <a:r>
              <a:rPr lang="en-AU" dirty="0" smtClean="0"/>
              <a:t> </a:t>
            </a:r>
            <a:r>
              <a:rPr lang="en-US" dirty="0" smtClean="0"/>
              <a:t>except </a:t>
            </a:r>
            <a:r>
              <a:rPr lang="en-US" dirty="0"/>
              <a:t>in cases provided for by the common law and by statute, police officers have no special rights to enter </a:t>
            </a:r>
            <a:r>
              <a:rPr lang="en-US" dirty="0" smtClean="0"/>
              <a:t>land.” </a:t>
            </a:r>
          </a:p>
          <a:p>
            <a:r>
              <a:rPr lang="en-US" dirty="0" smtClean="0"/>
              <a:t>And neither do ambulance services in NSW or the NT (but they do in Queensland).</a:t>
            </a:r>
            <a:endParaRPr lang="en-US" dirty="0"/>
          </a:p>
        </p:txBody>
      </p:sp>
      <p:sp>
        <p:nvSpPr>
          <p:cNvPr id="4" name="Slide Number Placeholder 3"/>
          <p:cNvSpPr>
            <a:spLocks noGrp="1"/>
          </p:cNvSpPr>
          <p:nvPr>
            <p:ph type="sldNum" sz="quarter" idx="12"/>
          </p:nvPr>
        </p:nvSpPr>
        <p:spPr/>
        <p:txBody>
          <a:bodyPr/>
          <a:lstStyle/>
          <a:p>
            <a:fld id="{F89FC6BB-8C27-F94A-91F2-E83A92A465D1}" type="slidenum">
              <a:rPr lang="en-AU" altLang="x-none" smtClean="0"/>
              <a:pPr/>
              <a:t>18</a:t>
            </a:fld>
            <a:endParaRPr lang="en-AU" altLang="x-none"/>
          </a:p>
        </p:txBody>
      </p:sp>
    </p:spTree>
    <p:extLst>
      <p:ext uri="{BB962C8B-B14F-4D97-AF65-F5344CB8AC3E}">
        <p14:creationId xmlns:p14="http://schemas.microsoft.com/office/powerpoint/2010/main" val="1417782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Advice</a:t>
            </a:r>
            <a:endParaRPr lang="en-US" dirty="0"/>
          </a:p>
        </p:txBody>
      </p:sp>
      <p:sp>
        <p:nvSpPr>
          <p:cNvPr id="3" name="Content Placeholder 2"/>
          <p:cNvSpPr>
            <a:spLocks noGrp="1"/>
          </p:cNvSpPr>
          <p:nvPr>
            <p:ph idx="1"/>
          </p:nvPr>
        </p:nvSpPr>
        <p:spPr/>
        <p:txBody>
          <a:bodyPr/>
          <a:lstStyle/>
          <a:p>
            <a:pPr marL="0" indent="0">
              <a:buNone/>
            </a:pPr>
            <a:r>
              <a:rPr lang="en-US" dirty="0" smtClean="0"/>
              <a:t>It’s OK to land on private land if it’s safe and that is reasonably necessary to provide emergency medical or rescue services.</a:t>
            </a:r>
            <a:endParaRPr lang="en-US" dirty="0"/>
          </a:p>
        </p:txBody>
      </p:sp>
      <p:sp>
        <p:nvSpPr>
          <p:cNvPr id="4" name="Slide Number Placeholder 3"/>
          <p:cNvSpPr>
            <a:spLocks noGrp="1"/>
          </p:cNvSpPr>
          <p:nvPr>
            <p:ph type="sldNum" sz="quarter" idx="12"/>
          </p:nvPr>
        </p:nvSpPr>
        <p:spPr/>
        <p:txBody>
          <a:bodyPr/>
          <a:lstStyle/>
          <a:p>
            <a:fld id="{F89FC6BB-8C27-F94A-91F2-E83A92A465D1}" type="slidenum">
              <a:rPr lang="en-AU" altLang="x-none" smtClean="0"/>
              <a:pPr/>
              <a:t>19</a:t>
            </a:fld>
            <a:endParaRPr lang="en-AU" altLang="x-none"/>
          </a:p>
        </p:txBody>
      </p:sp>
    </p:spTree>
    <p:extLst>
      <p:ext uri="{BB962C8B-B14F-4D97-AF65-F5344CB8AC3E}">
        <p14:creationId xmlns:p14="http://schemas.microsoft.com/office/powerpoint/2010/main" val="18135194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GB" dirty="0"/>
              <a:t>Refusing to fly a </a:t>
            </a:r>
            <a:r>
              <a:rPr lang="en-GB" dirty="0" smtClean="0"/>
              <a:t>patient</a:t>
            </a:r>
            <a:endParaRPr lang="en-US" dirty="0"/>
          </a:p>
        </p:txBody>
      </p:sp>
      <p:sp>
        <p:nvSpPr>
          <p:cNvPr id="3" name="Content Placeholder 2"/>
          <p:cNvSpPr>
            <a:spLocks noGrp="1"/>
          </p:cNvSpPr>
          <p:nvPr>
            <p:ph idx="1"/>
          </p:nvPr>
        </p:nvSpPr>
        <p:spPr/>
        <p:txBody>
          <a:bodyPr/>
          <a:lstStyle/>
          <a:p>
            <a:r>
              <a:rPr lang="en-US" dirty="0"/>
              <a:t>What is a reasonable justification to refuse travel of a patient to hospital? </a:t>
            </a:r>
            <a:r>
              <a:rPr lang="en-US" dirty="0" smtClean="0"/>
              <a:t> </a:t>
            </a:r>
            <a:r>
              <a:rPr lang="en-US" dirty="0" smtClean="0">
                <a:solidFill>
                  <a:srgbClr val="FF0000"/>
                </a:solidFill>
              </a:rPr>
              <a:t>Aircraft safety.</a:t>
            </a:r>
          </a:p>
          <a:p>
            <a:r>
              <a:rPr lang="en-US" dirty="0" smtClean="0"/>
              <a:t>Can </a:t>
            </a:r>
            <a:r>
              <a:rPr lang="en-US" dirty="0" err="1" smtClean="0"/>
              <a:t>Careflight</a:t>
            </a:r>
            <a:r>
              <a:rPr lang="en-US" dirty="0" smtClean="0"/>
              <a:t> refuse to fly a patient? </a:t>
            </a:r>
            <a:r>
              <a:rPr lang="en-US" dirty="0" smtClean="0">
                <a:solidFill>
                  <a:srgbClr val="FF0000"/>
                </a:solidFill>
              </a:rPr>
              <a:t>It does depend on their contract with ambulance or the health insurer.</a:t>
            </a:r>
            <a:endParaRPr lang="en-US" dirty="0">
              <a:solidFill>
                <a:srgbClr val="FF0000"/>
              </a:solidFill>
            </a:endParaRPr>
          </a:p>
        </p:txBody>
      </p:sp>
      <p:sp>
        <p:nvSpPr>
          <p:cNvPr id="4" name="Slide Number Placeholder 3"/>
          <p:cNvSpPr>
            <a:spLocks noGrp="1"/>
          </p:cNvSpPr>
          <p:nvPr>
            <p:ph type="sldNum" sz="quarter" idx="12"/>
          </p:nvPr>
        </p:nvSpPr>
        <p:spPr/>
        <p:txBody>
          <a:bodyPr/>
          <a:lstStyle/>
          <a:p>
            <a:fld id="{F89FC6BB-8C27-F94A-91F2-E83A92A465D1}" type="slidenum">
              <a:rPr lang="en-AU" altLang="x-none" smtClean="0"/>
              <a:pPr/>
              <a:t>20</a:t>
            </a:fld>
            <a:endParaRPr lang="en-AU" altLang="x-none"/>
          </a:p>
        </p:txBody>
      </p:sp>
    </p:spTree>
    <p:extLst>
      <p:ext uri="{BB962C8B-B14F-4D97-AF65-F5344CB8AC3E}">
        <p14:creationId xmlns:p14="http://schemas.microsoft.com/office/powerpoint/2010/main" val="13240929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Consent </a:t>
            </a:r>
            <a:endParaRPr lang="en-US" dirty="0"/>
          </a:p>
        </p:txBody>
      </p:sp>
      <p:sp>
        <p:nvSpPr>
          <p:cNvPr id="3" name="Content Placeholder 2"/>
          <p:cNvSpPr>
            <a:spLocks noGrp="1"/>
          </p:cNvSpPr>
          <p:nvPr>
            <p:ph idx="1"/>
          </p:nvPr>
        </p:nvSpPr>
        <p:spPr/>
        <p:txBody>
          <a:bodyPr/>
          <a:lstStyle/>
          <a:p>
            <a:r>
              <a:rPr lang="en-US" dirty="0" smtClean="0"/>
              <a:t>Consent is a precondition for treatment; </a:t>
            </a:r>
          </a:p>
          <a:p>
            <a:r>
              <a:rPr lang="en-US" dirty="0" smtClean="0"/>
              <a:t>But it does not compel treatment.</a:t>
            </a:r>
          </a:p>
          <a:p>
            <a:r>
              <a:rPr lang="en-US" dirty="0" smtClean="0"/>
              <a:t>Doctor’s don’t have to provide unnecessary or futile care </a:t>
            </a:r>
            <a:r>
              <a:rPr lang="mr-IN" dirty="0" smtClean="0"/>
              <a:t>–</a:t>
            </a:r>
            <a:r>
              <a:rPr lang="en-US" dirty="0" smtClean="0"/>
              <a:t> but what is futile?</a:t>
            </a:r>
          </a:p>
          <a:p>
            <a:r>
              <a:rPr lang="en-US" dirty="0" smtClean="0"/>
              <a:t>A directive that treatment should be provided is consent not a binding direction.</a:t>
            </a:r>
            <a:endParaRPr lang="en-US" dirty="0"/>
          </a:p>
        </p:txBody>
      </p:sp>
      <p:sp>
        <p:nvSpPr>
          <p:cNvPr id="4" name="Slide Number Placeholder 3"/>
          <p:cNvSpPr>
            <a:spLocks noGrp="1"/>
          </p:cNvSpPr>
          <p:nvPr>
            <p:ph type="sldNum" sz="quarter" idx="12"/>
          </p:nvPr>
        </p:nvSpPr>
        <p:spPr/>
        <p:txBody>
          <a:bodyPr/>
          <a:lstStyle/>
          <a:p>
            <a:fld id="{F89FC6BB-8C27-F94A-91F2-E83A92A465D1}" type="slidenum">
              <a:rPr lang="en-AU" altLang="x-none" smtClean="0"/>
              <a:pPr/>
              <a:t>21</a:t>
            </a:fld>
            <a:endParaRPr lang="en-AU" altLang="x-none"/>
          </a:p>
        </p:txBody>
      </p:sp>
    </p:spTree>
    <p:extLst>
      <p:ext uri="{BB962C8B-B14F-4D97-AF65-F5344CB8AC3E}">
        <p14:creationId xmlns:p14="http://schemas.microsoft.com/office/powerpoint/2010/main" val="1401899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Advice</a:t>
            </a:r>
            <a:endParaRPr lang="en-US" dirty="0"/>
          </a:p>
        </p:txBody>
      </p:sp>
      <p:sp>
        <p:nvSpPr>
          <p:cNvPr id="3" name="Content Placeholder 2"/>
          <p:cNvSpPr>
            <a:spLocks noGrp="1"/>
          </p:cNvSpPr>
          <p:nvPr>
            <p:ph idx="1"/>
          </p:nvPr>
        </p:nvSpPr>
        <p:spPr/>
        <p:txBody>
          <a:bodyPr/>
          <a:lstStyle/>
          <a:p>
            <a:r>
              <a:rPr lang="en-US" dirty="0" smtClean="0"/>
              <a:t>It depends on your contract; but</a:t>
            </a:r>
          </a:p>
          <a:p>
            <a:r>
              <a:rPr lang="en-US" dirty="0" smtClean="0"/>
              <a:t>You remain health professionals at all time.</a:t>
            </a:r>
          </a:p>
          <a:p>
            <a:r>
              <a:rPr lang="en-US" dirty="0" smtClean="0"/>
              <a:t>You don’t have to provide futile or unnecessary treatment.</a:t>
            </a:r>
          </a:p>
        </p:txBody>
      </p:sp>
      <p:sp>
        <p:nvSpPr>
          <p:cNvPr id="4" name="Slide Number Placeholder 3"/>
          <p:cNvSpPr>
            <a:spLocks noGrp="1"/>
          </p:cNvSpPr>
          <p:nvPr>
            <p:ph type="sldNum" sz="quarter" idx="12"/>
          </p:nvPr>
        </p:nvSpPr>
        <p:spPr/>
        <p:txBody>
          <a:bodyPr/>
          <a:lstStyle/>
          <a:p>
            <a:fld id="{F89FC6BB-8C27-F94A-91F2-E83A92A465D1}" type="slidenum">
              <a:rPr lang="en-AU" altLang="x-none" smtClean="0"/>
              <a:pPr/>
              <a:t>22</a:t>
            </a:fld>
            <a:endParaRPr lang="en-AU" altLang="x-none"/>
          </a:p>
        </p:txBody>
      </p:sp>
    </p:spTree>
    <p:extLst>
      <p:ext uri="{BB962C8B-B14F-4D97-AF65-F5344CB8AC3E}">
        <p14:creationId xmlns:p14="http://schemas.microsoft.com/office/powerpoint/2010/main" val="936634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Mental Health and Related Services Act </a:t>
            </a:r>
            <a:r>
              <a:rPr lang="en-US" dirty="0" smtClean="0"/>
              <a:t>(NT)</a:t>
            </a:r>
            <a:endParaRPr lang="en-US" dirty="0"/>
          </a:p>
        </p:txBody>
      </p:sp>
      <p:sp>
        <p:nvSpPr>
          <p:cNvPr id="3" name="Content Placeholder 2"/>
          <p:cNvSpPr>
            <a:spLocks noGrp="1"/>
          </p:cNvSpPr>
          <p:nvPr>
            <p:ph idx="1"/>
          </p:nvPr>
        </p:nvSpPr>
        <p:spPr/>
        <p:txBody>
          <a:bodyPr/>
          <a:lstStyle/>
          <a:p>
            <a:r>
              <a:rPr lang="en-US" sz="2800" dirty="0"/>
              <a:t>‘the person is to be given medication only for therapeutic or diagnostic purposes and not as a punishment or for the convenience of </a:t>
            </a:r>
            <a:r>
              <a:rPr lang="en-US" sz="2800" dirty="0" smtClean="0"/>
              <a:t>others’ (s 9(h)).</a:t>
            </a:r>
          </a:p>
          <a:p>
            <a:r>
              <a:rPr lang="en-US" sz="2800" dirty="0" smtClean="0"/>
              <a:t>‘any </a:t>
            </a:r>
            <a:r>
              <a:rPr lang="en-US" sz="2800" dirty="0"/>
              <a:t>assessment of the person to determine whether he or she needs to be admitted to an approved treatment facility is to be conducted in the least restrictive manner and environment </a:t>
            </a:r>
            <a:r>
              <a:rPr lang="en-US" sz="2800" dirty="0" smtClean="0"/>
              <a:t>possible’ (s 9(p)).</a:t>
            </a:r>
            <a:endParaRPr lang="en-US" sz="2800" dirty="0"/>
          </a:p>
        </p:txBody>
      </p:sp>
      <p:sp>
        <p:nvSpPr>
          <p:cNvPr id="4" name="Slide Number Placeholder 3"/>
          <p:cNvSpPr>
            <a:spLocks noGrp="1"/>
          </p:cNvSpPr>
          <p:nvPr>
            <p:ph type="sldNum" sz="quarter" idx="12"/>
          </p:nvPr>
        </p:nvSpPr>
        <p:spPr/>
        <p:txBody>
          <a:bodyPr/>
          <a:lstStyle/>
          <a:p>
            <a:fld id="{F89FC6BB-8C27-F94A-91F2-E83A92A465D1}" type="slidenum">
              <a:rPr lang="en-AU" altLang="x-none" smtClean="0"/>
              <a:pPr/>
              <a:t>23</a:t>
            </a:fld>
            <a:endParaRPr lang="en-AU" altLang="x-none"/>
          </a:p>
        </p:txBody>
      </p:sp>
    </p:spTree>
    <p:extLst>
      <p:ext uri="{BB962C8B-B14F-4D97-AF65-F5344CB8AC3E}">
        <p14:creationId xmlns:p14="http://schemas.microsoft.com/office/powerpoint/2010/main" val="1568511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 34 </a:t>
            </a:r>
            <a:r>
              <a:rPr lang="en-US" dirty="0" smtClean="0"/>
              <a:t>‘Recommendation </a:t>
            </a:r>
            <a:r>
              <a:rPr lang="en-US" dirty="0"/>
              <a:t>for psychiatric </a:t>
            </a:r>
            <a:r>
              <a:rPr lang="en-US" dirty="0" smtClean="0"/>
              <a:t>examination’</a:t>
            </a:r>
            <a:endParaRPr lang="en-US" dirty="0"/>
          </a:p>
        </p:txBody>
      </p:sp>
      <p:sp>
        <p:nvSpPr>
          <p:cNvPr id="3" name="Content Placeholder 2"/>
          <p:cNvSpPr>
            <a:spLocks noGrp="1"/>
          </p:cNvSpPr>
          <p:nvPr>
            <p:ph idx="1"/>
          </p:nvPr>
        </p:nvSpPr>
        <p:spPr/>
        <p:txBody>
          <a:bodyPr/>
          <a:lstStyle/>
          <a:p>
            <a:pPr marL="0" indent="0">
              <a:buNone/>
            </a:pPr>
            <a:r>
              <a:rPr lang="en-US" dirty="0" smtClean="0"/>
              <a:t>‘A </a:t>
            </a:r>
            <a:r>
              <a:rPr lang="en-US" dirty="0"/>
              <a:t>medical </a:t>
            </a:r>
            <a:r>
              <a:rPr lang="en-US" dirty="0" smtClean="0"/>
              <a:t>practitioner </a:t>
            </a:r>
            <a:r>
              <a:rPr lang="mr-IN" dirty="0" smtClean="0"/>
              <a:t>…</a:t>
            </a:r>
            <a:r>
              <a:rPr lang="en-AU" dirty="0" smtClean="0"/>
              <a:t> </a:t>
            </a:r>
            <a:r>
              <a:rPr lang="en-US" dirty="0" smtClean="0"/>
              <a:t>must </a:t>
            </a:r>
            <a:r>
              <a:rPr lang="en-US" dirty="0"/>
              <a:t>make a recommendation for psychiatric examination of a person if, after assessing the person, the practitioner is satisfied that the person fulfils the criteria for involuntary admission on the grounds of mental illness or mental disturbance</a:t>
            </a:r>
            <a:r>
              <a:rPr lang="en-US" dirty="0" smtClean="0"/>
              <a:t>.’</a:t>
            </a:r>
            <a:endParaRPr lang="en-US" dirty="0"/>
          </a:p>
        </p:txBody>
      </p:sp>
      <p:sp>
        <p:nvSpPr>
          <p:cNvPr id="4" name="Slide Number Placeholder 3"/>
          <p:cNvSpPr>
            <a:spLocks noGrp="1"/>
          </p:cNvSpPr>
          <p:nvPr>
            <p:ph type="sldNum" sz="quarter" idx="12"/>
          </p:nvPr>
        </p:nvSpPr>
        <p:spPr/>
        <p:txBody>
          <a:bodyPr/>
          <a:lstStyle/>
          <a:p>
            <a:fld id="{F89FC6BB-8C27-F94A-91F2-E83A92A465D1}" type="slidenum">
              <a:rPr lang="en-AU" altLang="x-none" smtClean="0"/>
              <a:pPr/>
              <a:t>24</a:t>
            </a:fld>
            <a:endParaRPr lang="en-AU" altLang="x-none"/>
          </a:p>
        </p:txBody>
      </p:sp>
    </p:spTree>
    <p:extLst>
      <p:ext uri="{BB962C8B-B14F-4D97-AF65-F5344CB8AC3E}">
        <p14:creationId xmlns:p14="http://schemas.microsoft.com/office/powerpoint/2010/main" val="429339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 34 </a:t>
            </a:r>
            <a:r>
              <a:rPr lang="en-US" dirty="0" smtClean="0"/>
              <a:t>‘Recommendation </a:t>
            </a:r>
            <a:r>
              <a:rPr lang="en-US" dirty="0"/>
              <a:t>for psychiatric </a:t>
            </a:r>
            <a:r>
              <a:rPr lang="en-US" dirty="0" smtClean="0"/>
              <a:t>examination’</a:t>
            </a:r>
            <a:endParaRPr lang="en-US" dirty="0"/>
          </a:p>
        </p:txBody>
      </p:sp>
      <p:sp>
        <p:nvSpPr>
          <p:cNvPr id="3" name="Content Placeholder 2"/>
          <p:cNvSpPr>
            <a:spLocks noGrp="1"/>
          </p:cNvSpPr>
          <p:nvPr>
            <p:ph idx="1"/>
          </p:nvPr>
        </p:nvSpPr>
        <p:spPr/>
        <p:txBody>
          <a:bodyPr/>
          <a:lstStyle/>
          <a:p>
            <a:pPr marL="0" indent="0">
              <a:buNone/>
            </a:pPr>
            <a:r>
              <a:rPr lang="en-US" dirty="0" smtClean="0"/>
              <a:t>‘A </a:t>
            </a:r>
            <a:r>
              <a:rPr lang="en-US" dirty="0"/>
              <a:t>medical </a:t>
            </a:r>
            <a:r>
              <a:rPr lang="en-US" dirty="0" smtClean="0"/>
              <a:t>practitioner </a:t>
            </a:r>
            <a:r>
              <a:rPr lang="mr-IN" dirty="0" smtClean="0"/>
              <a:t>…</a:t>
            </a:r>
            <a:r>
              <a:rPr lang="en-AU" dirty="0" smtClean="0"/>
              <a:t> </a:t>
            </a:r>
            <a:r>
              <a:rPr lang="en-US" dirty="0" smtClean="0"/>
              <a:t>must </a:t>
            </a:r>
            <a:r>
              <a:rPr lang="en-US" dirty="0"/>
              <a:t>make a recommendation for psychiatric examination of a person if, </a:t>
            </a:r>
            <a:r>
              <a:rPr lang="en-US" u="sng" dirty="0">
                <a:solidFill>
                  <a:srgbClr val="FF0000"/>
                </a:solidFill>
              </a:rPr>
              <a:t>after assessing </a:t>
            </a:r>
            <a:r>
              <a:rPr lang="en-US" dirty="0"/>
              <a:t>the person, the practitioner is satisfied that the person fulfils the criteria for involuntary admission on the grounds of mental illness or mental disturbance</a:t>
            </a:r>
            <a:r>
              <a:rPr lang="en-US" dirty="0" smtClean="0"/>
              <a:t>.’</a:t>
            </a:r>
          </a:p>
          <a:p>
            <a:pPr marL="0" indent="0">
              <a:buNone/>
            </a:pPr>
            <a:endParaRPr lang="en-US" dirty="0"/>
          </a:p>
        </p:txBody>
      </p:sp>
      <p:sp>
        <p:nvSpPr>
          <p:cNvPr id="4" name="Slide Number Placeholder 3"/>
          <p:cNvSpPr>
            <a:spLocks noGrp="1"/>
          </p:cNvSpPr>
          <p:nvPr>
            <p:ph type="sldNum" sz="quarter" idx="12"/>
          </p:nvPr>
        </p:nvSpPr>
        <p:spPr/>
        <p:txBody>
          <a:bodyPr/>
          <a:lstStyle/>
          <a:p>
            <a:fld id="{F89FC6BB-8C27-F94A-91F2-E83A92A465D1}" type="slidenum">
              <a:rPr lang="en-AU" altLang="x-none" smtClean="0"/>
              <a:pPr/>
              <a:t>25</a:t>
            </a:fld>
            <a:endParaRPr lang="en-AU" altLang="x-none"/>
          </a:p>
        </p:txBody>
      </p:sp>
    </p:spTree>
    <p:extLst>
      <p:ext uri="{BB962C8B-B14F-4D97-AF65-F5344CB8AC3E}">
        <p14:creationId xmlns:p14="http://schemas.microsoft.com/office/powerpoint/2010/main" val="27381403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That recommendation</a:t>
            </a:r>
            <a:endParaRPr lang="en-US" dirty="0"/>
          </a:p>
        </p:txBody>
      </p:sp>
      <p:sp>
        <p:nvSpPr>
          <p:cNvPr id="3" name="Content Placeholder 2"/>
          <p:cNvSpPr>
            <a:spLocks noGrp="1"/>
          </p:cNvSpPr>
          <p:nvPr>
            <p:ph idx="1"/>
          </p:nvPr>
        </p:nvSpPr>
        <p:spPr/>
        <p:txBody>
          <a:bodyPr/>
          <a:lstStyle/>
          <a:p>
            <a:r>
              <a:rPr lang="en-US" sz="2800" dirty="0" smtClean="0"/>
              <a:t>Allows others to detain the patient and use ‘reasonable force’</a:t>
            </a:r>
          </a:p>
          <a:p>
            <a:r>
              <a:rPr lang="en-US" sz="2800" dirty="0"/>
              <a:t>Is it legally acceptable for a patient to be involuntarily detained under the Mental Health Act by a practitioner that has not sighted, interviewed or directly assessed the patient? </a:t>
            </a:r>
            <a:endParaRPr lang="en-US" sz="2800" dirty="0" smtClean="0"/>
          </a:p>
          <a:p>
            <a:r>
              <a:rPr lang="en-US" sz="2800" dirty="0" smtClean="0">
                <a:solidFill>
                  <a:srgbClr val="FF0000"/>
                </a:solidFill>
              </a:rPr>
              <a:t>Yes if they are doing so on the order of a practitioner who has assessed the patient.</a:t>
            </a:r>
            <a:endParaRPr lang="en-US" sz="2800" dirty="0">
              <a:solidFill>
                <a:srgbClr val="FF0000"/>
              </a:solidFill>
            </a:endParaRPr>
          </a:p>
        </p:txBody>
      </p:sp>
      <p:sp>
        <p:nvSpPr>
          <p:cNvPr id="4" name="Slide Number Placeholder 3"/>
          <p:cNvSpPr>
            <a:spLocks noGrp="1"/>
          </p:cNvSpPr>
          <p:nvPr>
            <p:ph type="sldNum" sz="quarter" idx="12"/>
          </p:nvPr>
        </p:nvSpPr>
        <p:spPr/>
        <p:txBody>
          <a:bodyPr/>
          <a:lstStyle/>
          <a:p>
            <a:fld id="{F89FC6BB-8C27-F94A-91F2-E83A92A465D1}" type="slidenum">
              <a:rPr lang="en-AU" altLang="x-none" smtClean="0"/>
              <a:pPr/>
              <a:t>26</a:t>
            </a:fld>
            <a:endParaRPr lang="en-AU" altLang="x-none"/>
          </a:p>
        </p:txBody>
      </p:sp>
    </p:spTree>
    <p:extLst>
      <p:ext uri="{BB962C8B-B14F-4D97-AF65-F5344CB8AC3E}">
        <p14:creationId xmlns:p14="http://schemas.microsoft.com/office/powerpoint/2010/main" val="1569723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Does the original involuntary paperwork need to be available to continue with an involuntary detention or are electronically transmitted copies acceptable? </a:t>
            </a:r>
            <a:endParaRPr lang="en-US" dirty="0" smtClean="0"/>
          </a:p>
          <a:p>
            <a:pPr marL="0" indent="0">
              <a:buNone/>
            </a:pPr>
            <a:r>
              <a:rPr lang="en-US" dirty="0" smtClean="0">
                <a:solidFill>
                  <a:srgbClr val="FF0000"/>
                </a:solidFill>
              </a:rPr>
              <a:t>There’s no reason to think you have to have ‘the original’. The issue is has the recommendation been made.</a:t>
            </a:r>
            <a:endParaRPr lang="en-US" dirty="0">
              <a:solidFill>
                <a:srgbClr val="FF0000"/>
              </a:solidFill>
            </a:endParaRPr>
          </a:p>
        </p:txBody>
      </p:sp>
      <p:sp>
        <p:nvSpPr>
          <p:cNvPr id="4" name="Slide Number Placeholder 3"/>
          <p:cNvSpPr>
            <a:spLocks noGrp="1"/>
          </p:cNvSpPr>
          <p:nvPr>
            <p:ph type="sldNum" sz="quarter" idx="12"/>
          </p:nvPr>
        </p:nvSpPr>
        <p:spPr/>
        <p:txBody>
          <a:bodyPr/>
          <a:lstStyle/>
          <a:p>
            <a:fld id="{F89FC6BB-8C27-F94A-91F2-E83A92A465D1}" type="slidenum">
              <a:rPr lang="en-AU" altLang="x-none" smtClean="0"/>
              <a:pPr/>
              <a:t>27</a:t>
            </a:fld>
            <a:endParaRPr lang="en-AU" altLang="x-none"/>
          </a:p>
        </p:txBody>
      </p:sp>
    </p:spTree>
    <p:extLst>
      <p:ext uri="{BB962C8B-B14F-4D97-AF65-F5344CB8AC3E}">
        <p14:creationId xmlns:p14="http://schemas.microsoft.com/office/powerpoint/2010/main" val="171845719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4704"/>
            <a:ext cx="8229600" cy="5361459"/>
          </a:xfrm>
        </p:spPr>
        <p:txBody>
          <a:bodyPr/>
          <a:lstStyle/>
          <a:p>
            <a:r>
              <a:rPr lang="en-GB" sz="2800" dirty="0"/>
              <a:t>Is the involuntary detention of a patient invalid if they are agreeable for transfer and </a:t>
            </a:r>
            <a:r>
              <a:rPr lang="en-GB" sz="2800" dirty="0" smtClean="0"/>
              <a:t>assessment</a:t>
            </a:r>
            <a:r>
              <a:rPr lang="en-GB" sz="2800" dirty="0"/>
              <a:t>?</a:t>
            </a:r>
            <a:endParaRPr lang="en-GB" sz="2800" dirty="0"/>
          </a:p>
          <a:p>
            <a:r>
              <a:rPr lang="en-GB" sz="2800" dirty="0"/>
              <a:t>Are we assaulting patients by restraining them, putting in drips </a:t>
            </a:r>
            <a:r>
              <a:rPr lang="en-GB" sz="2800" dirty="0" err="1"/>
              <a:t>etc</a:t>
            </a:r>
            <a:r>
              <a:rPr lang="en-GB" sz="2800" dirty="0"/>
              <a:t> if they are strictly voluntary patients, but have been scheduled inappropriately?</a:t>
            </a:r>
          </a:p>
          <a:p>
            <a:r>
              <a:rPr lang="en-GB" sz="2800" dirty="0" smtClean="0"/>
              <a:t>What </a:t>
            </a:r>
            <a:r>
              <a:rPr lang="en-GB" sz="2800" dirty="0"/>
              <a:t>is the consequence if a patient suffers an adverse outcome from a medical intervention that has no indication on medical grounds and is being done only to facilitate transport of the mental health patient?</a:t>
            </a:r>
          </a:p>
          <a:p>
            <a:endParaRPr lang="en-US" dirty="0"/>
          </a:p>
        </p:txBody>
      </p:sp>
      <p:sp>
        <p:nvSpPr>
          <p:cNvPr id="4" name="Slide Number Placeholder 3"/>
          <p:cNvSpPr>
            <a:spLocks noGrp="1"/>
          </p:cNvSpPr>
          <p:nvPr>
            <p:ph type="sldNum" sz="quarter" idx="12"/>
          </p:nvPr>
        </p:nvSpPr>
        <p:spPr/>
        <p:txBody>
          <a:bodyPr/>
          <a:lstStyle/>
          <a:p>
            <a:fld id="{F89FC6BB-8C27-F94A-91F2-E83A92A465D1}" type="slidenum">
              <a:rPr lang="en-AU" altLang="x-none" smtClean="0"/>
              <a:pPr/>
              <a:t>28</a:t>
            </a:fld>
            <a:endParaRPr lang="en-AU" altLang="x-none"/>
          </a:p>
        </p:txBody>
      </p:sp>
    </p:spTree>
    <p:extLst>
      <p:ext uri="{BB962C8B-B14F-4D97-AF65-F5344CB8AC3E}">
        <p14:creationId xmlns:p14="http://schemas.microsoft.com/office/powerpoint/2010/main" val="6709405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answers</a:t>
            </a:r>
            <a:endParaRPr lang="en-US" dirty="0"/>
          </a:p>
        </p:txBody>
      </p:sp>
      <p:sp>
        <p:nvSpPr>
          <p:cNvPr id="3" name="Content Placeholder 2"/>
          <p:cNvSpPr>
            <a:spLocks noGrp="1"/>
          </p:cNvSpPr>
          <p:nvPr>
            <p:ph idx="1"/>
          </p:nvPr>
        </p:nvSpPr>
        <p:spPr/>
        <p:txBody>
          <a:bodyPr/>
          <a:lstStyle/>
          <a:p>
            <a:r>
              <a:rPr lang="en-US" dirty="0" smtClean="0"/>
              <a:t>Bioethics </a:t>
            </a:r>
            <a:r>
              <a:rPr lang="mr-IN" dirty="0" smtClean="0"/>
              <a:t>–</a:t>
            </a:r>
            <a:r>
              <a:rPr lang="en-US" dirty="0" smtClean="0"/>
              <a:t> treatment should always be for the patient’s best interests.</a:t>
            </a:r>
          </a:p>
          <a:p>
            <a:r>
              <a:rPr lang="en-US" dirty="0" smtClean="0"/>
              <a:t>The principles of mental health practice is to allow people to be involved in their health care and to be treated in the least restrictive way possible.</a:t>
            </a:r>
            <a:endParaRPr lang="en-US" dirty="0"/>
          </a:p>
        </p:txBody>
      </p:sp>
      <p:sp>
        <p:nvSpPr>
          <p:cNvPr id="4" name="Slide Number Placeholder 3"/>
          <p:cNvSpPr>
            <a:spLocks noGrp="1"/>
          </p:cNvSpPr>
          <p:nvPr>
            <p:ph type="sldNum" sz="quarter" idx="12"/>
          </p:nvPr>
        </p:nvSpPr>
        <p:spPr/>
        <p:txBody>
          <a:bodyPr/>
          <a:lstStyle/>
          <a:p>
            <a:fld id="{F89FC6BB-8C27-F94A-91F2-E83A92A465D1}" type="slidenum">
              <a:rPr lang="en-AU" altLang="x-none" smtClean="0"/>
              <a:pPr/>
              <a:t>29</a:t>
            </a:fld>
            <a:endParaRPr lang="en-AU" altLang="x-none"/>
          </a:p>
        </p:txBody>
      </p:sp>
    </p:spTree>
    <p:extLst>
      <p:ext uri="{BB962C8B-B14F-4D97-AF65-F5344CB8AC3E}">
        <p14:creationId xmlns:p14="http://schemas.microsoft.com/office/powerpoint/2010/main" val="668502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use of force</a:t>
            </a:r>
            <a:endParaRPr lang="en-US" dirty="0"/>
          </a:p>
        </p:txBody>
      </p:sp>
      <p:sp>
        <p:nvSpPr>
          <p:cNvPr id="3" name="Content Placeholder 2"/>
          <p:cNvSpPr>
            <a:spLocks noGrp="1"/>
          </p:cNvSpPr>
          <p:nvPr>
            <p:ph idx="1"/>
          </p:nvPr>
        </p:nvSpPr>
        <p:spPr/>
        <p:txBody>
          <a:bodyPr/>
          <a:lstStyle/>
          <a:p>
            <a:r>
              <a:rPr lang="en-US" dirty="0" smtClean="0"/>
              <a:t>Has to be ‘reasonable’. </a:t>
            </a:r>
          </a:p>
          <a:p>
            <a:r>
              <a:rPr lang="en-US" dirty="0" smtClean="0"/>
              <a:t>An automatic ’we assume everyone with a mental health issue needs to be detained and needs to be sedated’ is not ‘reasonable’ </a:t>
            </a:r>
            <a:r>
              <a:rPr lang="mr-IN" dirty="0" smtClean="0"/>
              <a:t>–</a:t>
            </a:r>
            <a:r>
              <a:rPr lang="en-US" dirty="0" smtClean="0"/>
              <a:t> it is not based on ‘reason’.</a:t>
            </a:r>
          </a:p>
          <a:p>
            <a:r>
              <a:rPr lang="en-US" dirty="0" smtClean="0"/>
              <a:t>Use of restraints </a:t>
            </a:r>
            <a:r>
              <a:rPr lang="en-US" dirty="0" err="1" smtClean="0"/>
              <a:t>etc</a:t>
            </a:r>
            <a:r>
              <a:rPr lang="en-US" dirty="0" smtClean="0"/>
              <a:t> may be justified in individual circumstances but not as a blanket rule.</a:t>
            </a:r>
          </a:p>
        </p:txBody>
      </p:sp>
      <p:sp>
        <p:nvSpPr>
          <p:cNvPr id="4" name="Slide Number Placeholder 3"/>
          <p:cNvSpPr>
            <a:spLocks noGrp="1"/>
          </p:cNvSpPr>
          <p:nvPr>
            <p:ph type="sldNum" sz="quarter" idx="12"/>
          </p:nvPr>
        </p:nvSpPr>
        <p:spPr/>
        <p:txBody>
          <a:bodyPr/>
          <a:lstStyle/>
          <a:p>
            <a:fld id="{F89FC6BB-8C27-F94A-91F2-E83A92A465D1}" type="slidenum">
              <a:rPr lang="en-AU" altLang="x-none" smtClean="0"/>
              <a:pPr/>
              <a:t>30</a:t>
            </a:fld>
            <a:endParaRPr lang="en-AU" altLang="x-none"/>
          </a:p>
        </p:txBody>
      </p:sp>
    </p:spTree>
    <p:extLst>
      <p:ext uri="{BB962C8B-B14F-4D97-AF65-F5344CB8AC3E}">
        <p14:creationId xmlns:p14="http://schemas.microsoft.com/office/powerpoint/2010/main" val="297644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else do you want to discuss?</a:t>
            </a:r>
            <a:endParaRPr lang="en-US" dirty="0"/>
          </a:p>
        </p:txBody>
      </p:sp>
      <p:sp>
        <p:nvSpPr>
          <p:cNvPr id="3" name="Content Placeholder 2"/>
          <p:cNvSpPr>
            <a:spLocks noGrp="1"/>
          </p:cNvSpPr>
          <p:nvPr>
            <p:ph idx="1"/>
          </p:nvPr>
        </p:nvSpPr>
        <p:spPr/>
        <p:txBody>
          <a:bodyPr/>
          <a:lstStyle/>
          <a:p>
            <a:r>
              <a:rPr lang="en-US" dirty="0" smtClean="0"/>
              <a:t>Thank you for your attention.</a:t>
            </a:r>
          </a:p>
          <a:p>
            <a:endParaRPr lang="en-US" dirty="0"/>
          </a:p>
          <a:p>
            <a:pPr marL="0" indent="0">
              <a:buNone/>
            </a:pPr>
            <a:r>
              <a:rPr lang="en-US" dirty="0" smtClean="0"/>
              <a:t>Michael Eburn</a:t>
            </a:r>
          </a:p>
          <a:p>
            <a:pPr marL="0" indent="0">
              <a:buNone/>
            </a:pPr>
            <a:r>
              <a:rPr lang="en-US" dirty="0" smtClean="0"/>
              <a:t>P: (02) 6125 6424</a:t>
            </a:r>
          </a:p>
          <a:p>
            <a:pPr marL="0" indent="0">
              <a:buNone/>
            </a:pPr>
            <a:r>
              <a:rPr lang="en-US" dirty="0" smtClean="0"/>
              <a:t>E: </a:t>
            </a:r>
            <a:r>
              <a:rPr lang="en-US" dirty="0" smtClean="0">
                <a:hlinkClick r:id="rId2"/>
              </a:rPr>
              <a:t>michael.eburn@anu.edu.au</a:t>
            </a:r>
            <a:endParaRPr lang="en-US" dirty="0" smtClean="0"/>
          </a:p>
          <a:p>
            <a:pPr marL="0" indent="0">
              <a:buNone/>
            </a:pPr>
            <a:r>
              <a:rPr lang="en-US" dirty="0"/>
              <a:t>W: </a:t>
            </a:r>
            <a:r>
              <a:rPr lang="en-US" dirty="0" smtClean="0">
                <a:hlinkClick r:id="rId3"/>
              </a:rPr>
              <a:t>https://emergencylaw.wordpress.com/</a:t>
            </a:r>
            <a:endParaRPr lang="en-US" dirty="0" smtClean="0"/>
          </a:p>
          <a:p>
            <a:pPr marL="0" indent="0">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F89FC6BB-8C27-F94A-91F2-E83A92A465D1}" type="slidenum">
              <a:rPr lang="en-AU" altLang="x-none" smtClean="0"/>
              <a:pPr/>
              <a:t>31</a:t>
            </a:fld>
            <a:endParaRPr lang="en-AU" altLang="x-none"/>
          </a:p>
        </p:txBody>
      </p:sp>
    </p:spTree>
    <p:extLst>
      <p:ext uri="{BB962C8B-B14F-4D97-AF65-F5344CB8AC3E}">
        <p14:creationId xmlns:p14="http://schemas.microsoft.com/office/powerpoint/2010/main" val="62698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ipe(left)">
                                      <p:cBhvr>
                                        <p:cTn id="10" dur="500"/>
                                        <p:tgtEl>
                                          <p:spTgt spid="3">
                                            <p:txEl>
                                              <p:pRg st="2" end="2"/>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wipe(left)">
                                      <p:cBhvr>
                                        <p:cTn id="13" dur="500"/>
                                        <p:tgtEl>
                                          <p:spTgt spid="3">
                                            <p:txEl>
                                              <p:pRg st="3" end="3"/>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wipe(left)">
                                      <p:cBhvr>
                                        <p:cTn id="16" dur="500"/>
                                        <p:tgtEl>
                                          <p:spTgt spid="3">
                                            <p:txEl>
                                              <p:pRg st="4" end="4"/>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wipe(left)">
                                      <p:cBhvr>
                                        <p:cTn id="19"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ANUPowerpointTemplate2010">
  <a:themeElements>
    <a:clrScheme name="ANUPowerpointTemplate201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ANUPowerpointTemplate2010">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ANUPowerpointTemplate201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ANUPowerpointTemplate2010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ANUPowerpointTemplate2010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ANUPowerpointTemplate2010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ANUPowerpointTemplate2010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ANUPowerpointTemplate2010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ANUPowerpointTemplate2010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ANUPowerpointTemplate2010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ANUPowerpointTemplate2010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ANUPowerpointTemplate2010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ANUPowerpointTemplate2010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ANUPowerpointTemplate2010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ANUPowerpointTemplate2010</Template>
  <TotalTime>305</TotalTime>
  <Words>1529</Words>
  <Application>Microsoft Macintosh PowerPoint</Application>
  <PresentationFormat>On-screen Show (4:3)</PresentationFormat>
  <Paragraphs>134</Paragraphs>
  <Slides>31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HelveticaNeue</vt:lpstr>
      <vt:lpstr>Arial</vt:lpstr>
      <vt:lpstr>ANUPowerpointTemplate2010</vt:lpstr>
      <vt:lpstr>Legal issues for</vt:lpstr>
      <vt:lpstr>Retrieving a patient from overseas.</vt:lpstr>
      <vt:lpstr>Consider</vt:lpstr>
      <vt:lpstr>Informal agreements with the foreign governments </vt:lpstr>
      <vt:lpstr>The unexpected emergency</vt:lpstr>
      <vt:lpstr>Advice</vt:lpstr>
      <vt:lpstr>What is the liability if Careflight does not get to a patient?</vt:lpstr>
      <vt:lpstr>Wyong Shire v Shirt (1980) 146 CLR 40, 48.</vt:lpstr>
      <vt:lpstr>Consider Kent v Griffiths [2001] QB 36</vt:lpstr>
      <vt:lpstr>Causation</vt:lpstr>
      <vt:lpstr>Advice</vt:lpstr>
      <vt:lpstr>Can a landowner refuse access to a Careflight helicopter?</vt:lpstr>
      <vt:lpstr>Stephen’s Digest of the Criminal Law (1st ed, 1887).</vt:lpstr>
      <vt:lpstr>Stephen’s Digest of the Criminal Law (1st ed, 1887).</vt:lpstr>
      <vt:lpstr>Dehn v Attorney General [1988] 2 NZLR 564, 580 (Tipping J):</vt:lpstr>
      <vt:lpstr>Kuru v NSW (2008) 236 CLR 1, [40] (Gleeson CJ, Gummow, Kirby &amp; Hayne JJ)</vt:lpstr>
      <vt:lpstr>Victoria’s planning system</vt:lpstr>
      <vt:lpstr>Kuru v NSW, [43]</vt:lpstr>
      <vt:lpstr>Advice</vt:lpstr>
      <vt:lpstr>Refusing to fly a patient</vt:lpstr>
      <vt:lpstr>Consent </vt:lpstr>
      <vt:lpstr>Advice</vt:lpstr>
      <vt:lpstr>Mental Health and Related Services Act (NT)</vt:lpstr>
      <vt:lpstr>S 34 ‘Recommendation for psychiatric examination’</vt:lpstr>
      <vt:lpstr>S 34 ‘Recommendation for psychiatric examination’</vt:lpstr>
      <vt:lpstr>That recommendation</vt:lpstr>
      <vt:lpstr>PowerPoint Presentation</vt:lpstr>
      <vt:lpstr>PowerPoint Presentation</vt:lpstr>
      <vt:lpstr>The answers</vt:lpstr>
      <vt:lpstr>The use of force</vt:lpstr>
      <vt:lpstr>What else do you want to discuss?</vt:lpstr>
    </vt:vector>
  </TitlesOfParts>
  <Company>The Australian National University</Company>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u4031391</dc:creator>
  <cp:lastModifiedBy>Michael Eburn</cp:lastModifiedBy>
  <cp:revision>24</cp:revision>
  <dcterms:created xsi:type="dcterms:W3CDTF">2010-10-19T05:25:31Z</dcterms:created>
  <dcterms:modified xsi:type="dcterms:W3CDTF">2017-11-01T11:09:02Z</dcterms:modified>
</cp:coreProperties>
</file>