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sldIdLst>
    <p:sldId id="257" r:id="rId2"/>
    <p:sldId id="302" r:id="rId3"/>
    <p:sldId id="303" r:id="rId4"/>
    <p:sldId id="304" r:id="rId5"/>
    <p:sldId id="306" r:id="rId6"/>
    <p:sldId id="310" r:id="rId7"/>
    <p:sldId id="316" r:id="rId8"/>
    <p:sldId id="317" r:id="rId9"/>
    <p:sldId id="319" r:id="rId10"/>
    <p:sldId id="261" r:id="rId11"/>
    <p:sldId id="272" r:id="rId12"/>
    <p:sldId id="311" r:id="rId13"/>
    <p:sldId id="276" r:id="rId14"/>
    <p:sldId id="278" r:id="rId15"/>
    <p:sldId id="262" r:id="rId16"/>
    <p:sldId id="325" r:id="rId17"/>
    <p:sldId id="326" r:id="rId18"/>
    <p:sldId id="327" r:id="rId19"/>
    <p:sldId id="313" r:id="rId20"/>
    <p:sldId id="314" r:id="rId21"/>
    <p:sldId id="301" r:id="rId22"/>
    <p:sldId id="275" r:id="rId23"/>
    <p:sldId id="268" r:id="rId24"/>
    <p:sldId id="274" r:id="rId25"/>
    <p:sldId id="282" r:id="rId26"/>
    <p:sldId id="283" r:id="rId27"/>
    <p:sldId id="284" r:id="rId28"/>
    <p:sldId id="320" r:id="rId29"/>
    <p:sldId id="295" r:id="rId30"/>
    <p:sldId id="324" r:id="rId31"/>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B0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88" d="100"/>
          <a:sy n="88" d="100"/>
        </p:scale>
        <p:origin x="-1432" y="-10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US" noProof="0" smtClean="0"/>
              <a:t>Click to edit Master subtitle style</a:t>
            </a:r>
            <a:endParaRPr lang="en-AU" noProof="0" smtClean="0"/>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smtClean="0"/>
              <a:t>Footer text goes in here</a:t>
            </a:r>
            <a:endParaRPr lang="en-AU"/>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62A7AD82-F461-44BE-94DD-871E42EA6917}" type="slidenum">
              <a:rPr lang="en-AU" smtClean="0"/>
              <a:pPr/>
              <a:t>‹#›</a:t>
            </a:fld>
            <a:endParaRPr lang="en-AU"/>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US" noProof="0" smtClean="0"/>
              <a:t>Click to edit Master title style</a:t>
            </a:r>
            <a:endParaRPr lang="en-AU" noProof="0" smtClean="0"/>
          </a:p>
        </p:txBody>
      </p:sp>
    </p:spTree>
    <p:extLst>
      <p:ext uri="{BB962C8B-B14F-4D97-AF65-F5344CB8AC3E}">
        <p14:creationId xmlns:p14="http://schemas.microsoft.com/office/powerpoint/2010/main" val="2407433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932DC63-BF72-4143-B721-9CD45CAD5F53}" type="slidenum">
              <a:rPr lang="en-AU" smtClean="0"/>
              <a:pPr/>
              <a:t>‹#›</a:t>
            </a:fld>
            <a:endParaRPr lang="en-AU"/>
          </a:p>
        </p:txBody>
      </p:sp>
    </p:spTree>
    <p:extLst>
      <p:ext uri="{BB962C8B-B14F-4D97-AF65-F5344CB8AC3E}">
        <p14:creationId xmlns:p14="http://schemas.microsoft.com/office/powerpoint/2010/main" val="3918488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F528219-0DC8-415A-9E8F-741C729033E6}" type="slidenum">
              <a:rPr lang="en-AU" smtClean="0"/>
              <a:pPr/>
              <a:t>‹#›</a:t>
            </a:fld>
            <a:endParaRPr lang="en-AU"/>
          </a:p>
        </p:txBody>
      </p:sp>
    </p:spTree>
    <p:extLst>
      <p:ext uri="{BB962C8B-B14F-4D97-AF65-F5344CB8AC3E}">
        <p14:creationId xmlns:p14="http://schemas.microsoft.com/office/powerpoint/2010/main" val="97109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F8AEE6BF-3074-4765-869F-D021AD32957A}" type="slidenum">
              <a:rPr lang="en-AU" smtClean="0"/>
              <a:pPr/>
              <a:t>‹#›</a:t>
            </a:fld>
            <a:endParaRPr lang="en-AU"/>
          </a:p>
        </p:txBody>
      </p:sp>
    </p:spTree>
    <p:extLst>
      <p:ext uri="{BB962C8B-B14F-4D97-AF65-F5344CB8AC3E}">
        <p14:creationId xmlns:p14="http://schemas.microsoft.com/office/powerpoint/2010/main" val="108282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r>
              <a:rPr lang="en-AU" smtClean="0"/>
              <a:t>Footer text goes in here</a:t>
            </a:r>
            <a:endParaRPr lang="en-AU"/>
          </a:p>
        </p:txBody>
      </p:sp>
      <p:sp>
        <p:nvSpPr>
          <p:cNvPr id="9" name="Slide Number Placeholder 8"/>
          <p:cNvSpPr>
            <a:spLocks noGrp="1"/>
          </p:cNvSpPr>
          <p:nvPr>
            <p:ph type="sldNum" sz="quarter" idx="12"/>
          </p:nvPr>
        </p:nvSpPr>
        <p:spPr/>
        <p:txBody>
          <a:bodyPr/>
          <a:lstStyle>
            <a:lvl1pPr>
              <a:defRPr/>
            </a:lvl1pPr>
          </a:lstStyle>
          <a:p>
            <a:fld id="{971F8D5A-3D2E-418B-B345-2211B2424679}" type="slidenum">
              <a:rPr lang="en-AU" smtClean="0"/>
              <a:pPr/>
              <a:t>‹#›</a:t>
            </a:fld>
            <a:endParaRPr lang="en-AU"/>
          </a:p>
        </p:txBody>
      </p:sp>
    </p:spTree>
    <p:extLst>
      <p:ext uri="{BB962C8B-B14F-4D97-AF65-F5344CB8AC3E}">
        <p14:creationId xmlns:p14="http://schemas.microsoft.com/office/powerpoint/2010/main" val="228355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r>
              <a:rPr lang="en-AU" smtClean="0"/>
              <a:t>Footer text goes in here</a:t>
            </a:r>
            <a:endParaRPr lang="en-AU"/>
          </a:p>
        </p:txBody>
      </p:sp>
      <p:sp>
        <p:nvSpPr>
          <p:cNvPr id="5" name="Slide Number Placeholder 4"/>
          <p:cNvSpPr>
            <a:spLocks noGrp="1"/>
          </p:cNvSpPr>
          <p:nvPr>
            <p:ph type="sldNum" sz="quarter" idx="12"/>
          </p:nvPr>
        </p:nvSpPr>
        <p:spPr/>
        <p:txBody>
          <a:bodyPr/>
          <a:lstStyle>
            <a:lvl1pPr>
              <a:defRPr/>
            </a:lvl1pPr>
          </a:lstStyle>
          <a:p>
            <a:fld id="{D268BD5F-F6DD-4F39-BC8F-666BB322C733}" type="slidenum">
              <a:rPr lang="en-AU" smtClean="0"/>
              <a:pPr/>
              <a:t>‹#›</a:t>
            </a:fld>
            <a:endParaRPr lang="en-AU"/>
          </a:p>
        </p:txBody>
      </p:sp>
    </p:spTree>
    <p:extLst>
      <p:ext uri="{BB962C8B-B14F-4D97-AF65-F5344CB8AC3E}">
        <p14:creationId xmlns:p14="http://schemas.microsoft.com/office/powerpoint/2010/main" val="348106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r>
              <a:rPr lang="en-AU" smtClean="0"/>
              <a:t>Footer text goes in here</a:t>
            </a:r>
            <a:endParaRPr lang="en-AU"/>
          </a:p>
        </p:txBody>
      </p:sp>
      <p:sp>
        <p:nvSpPr>
          <p:cNvPr id="4" name="Slide Number Placeholder 3"/>
          <p:cNvSpPr>
            <a:spLocks noGrp="1"/>
          </p:cNvSpPr>
          <p:nvPr>
            <p:ph type="sldNum" sz="quarter" idx="12"/>
          </p:nvPr>
        </p:nvSpPr>
        <p:spPr/>
        <p:txBody>
          <a:bodyPr/>
          <a:lstStyle>
            <a:lvl1pPr>
              <a:defRPr/>
            </a:lvl1pPr>
          </a:lstStyle>
          <a:p>
            <a:fld id="{A5E0613E-3735-484E-B0D0-453FC6107EA6}" type="slidenum">
              <a:rPr lang="en-AU" smtClean="0"/>
              <a:pPr/>
              <a:t>‹#›</a:t>
            </a:fld>
            <a:endParaRPr lang="en-AU"/>
          </a:p>
        </p:txBody>
      </p:sp>
    </p:spTree>
    <p:extLst>
      <p:ext uri="{BB962C8B-B14F-4D97-AF65-F5344CB8AC3E}">
        <p14:creationId xmlns:p14="http://schemas.microsoft.com/office/powerpoint/2010/main" val="4213003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68E9F30E-FD33-42EA-97C3-01DFA8D5A916}" type="slidenum">
              <a:rPr lang="en-AU" smtClean="0"/>
              <a:pPr/>
              <a:t>‹#›</a:t>
            </a:fld>
            <a:endParaRPr lang="en-AU"/>
          </a:p>
        </p:txBody>
      </p:sp>
    </p:spTree>
    <p:extLst>
      <p:ext uri="{BB962C8B-B14F-4D97-AF65-F5344CB8AC3E}">
        <p14:creationId xmlns:p14="http://schemas.microsoft.com/office/powerpoint/2010/main" val="349259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5306FBF0-4F57-4B2F-A1B9-BCE6746A8BB6}" type="slidenum">
              <a:rPr lang="en-AU" smtClean="0"/>
              <a:pPr/>
              <a:t>‹#›</a:t>
            </a:fld>
            <a:endParaRPr lang="en-AU"/>
          </a:p>
        </p:txBody>
      </p:sp>
    </p:spTree>
    <p:extLst>
      <p:ext uri="{BB962C8B-B14F-4D97-AF65-F5344CB8AC3E}">
        <p14:creationId xmlns:p14="http://schemas.microsoft.com/office/powerpoint/2010/main" val="4051203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FE941E4B-589D-42F8-890C-E9AE02706688}" type="slidenum">
              <a:rPr lang="en-AU" smtClean="0"/>
              <a:pPr/>
              <a:t>‹#›</a:t>
            </a:fld>
            <a:endParaRPr lang="en-AU"/>
          </a:p>
        </p:txBody>
      </p:sp>
    </p:spTree>
    <p:extLst>
      <p:ext uri="{BB962C8B-B14F-4D97-AF65-F5344CB8AC3E}">
        <p14:creationId xmlns:p14="http://schemas.microsoft.com/office/powerpoint/2010/main" val="1714579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B0011218-4351-4A50-B1B7-E89560B1E3E6}" type="slidenum">
              <a:rPr lang="en-AU" smtClean="0"/>
              <a:pPr/>
              <a:t>‹#›</a:t>
            </a:fld>
            <a:endParaRPr lang="en-AU"/>
          </a:p>
        </p:txBody>
      </p:sp>
    </p:spTree>
    <p:extLst>
      <p:ext uri="{BB962C8B-B14F-4D97-AF65-F5344CB8AC3E}">
        <p14:creationId xmlns:p14="http://schemas.microsoft.com/office/powerpoint/2010/main" val="29505090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AU"/>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AU" smtClean="0"/>
              <a:t>Footer text goes in here</a:t>
            </a:r>
            <a:endParaRPr lang="en-AU"/>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8A7F530-2DD0-4577-9C97-D0E612A220B0}" type="slidenum">
              <a:rPr lang="en-AU" smtClean="0"/>
              <a:pPr/>
              <a:t>‹#›</a:t>
            </a:fld>
            <a:endParaRPr lang="en-AU"/>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428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verning.com/gov-institute/voices/col-legal-consequences-local-decision-makers-ignoring-climate-risk.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cgi-bin/sinodisp/au/cases/nsw/NSWCA/2009/412.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lanning.wa.gov.au/dop_pub_pdf/SPP3_4.pdf" TargetMode="External"/><Relationship Id="rId3" Type="http://schemas.openxmlformats.org/officeDocument/2006/relationships/hyperlink" Target="http://www.planning.wa.gov.au/dop_pub_pdf/SPP2.6_Policy.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nsw/NSWCA/2008/224.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qld/QPEC/2003/22.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journals/MonashULawRw/2010/2.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cth/HCA/2005/62.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nsw/NSWCA/2006/102.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5.austlii.edu.au/au/legis/wa/consol_act/cla200216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lanning.wa.gov.au/dop_pub_pdf/SPP2.6_Policy.pd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cth/HCA/2002/54.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5.austlii.edu.au/au/legis/wa/consol_act/cla2002161/http:/www5.austlii.edu.au/au/legis/wa/consol_act/cla2002161/"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wa/WASCA/2012/79.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ustlii.edu.au/au/cases/nsw/NSWLEC/2009/88.html" TargetMode="External"/><Relationship Id="rId3" Type="http://schemas.openxmlformats.org/officeDocument/2006/relationships/hyperlink" Target="http://www.austlii.edu.au/cgi-bin/sinodisp/au/cases/nsw/NSWSC/2011/824.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ichael.eburn@anu.edu.a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0" y="4869160"/>
            <a:ext cx="9144000" cy="1034129"/>
          </a:xfrm>
          <a:solidFill>
            <a:srgbClr val="94B0BE"/>
          </a:solidFill>
        </p:spPr>
        <p:txBody>
          <a:bodyPr/>
          <a:lstStyle/>
          <a:p>
            <a:pPr marL="457200" lvl="1" indent="0">
              <a:buNone/>
            </a:pPr>
            <a:r>
              <a:rPr lang="en-AU" altLang="en-US" sz="1800" b="1" dirty="0" smtClean="0"/>
              <a:t>Dr Michael Eburn</a:t>
            </a:r>
          </a:p>
          <a:p>
            <a:pPr marL="457200" lvl="1" indent="0">
              <a:buNone/>
            </a:pPr>
            <a:r>
              <a:rPr lang="en-AU" altLang="en-US" sz="1800" dirty="0" smtClean="0"/>
              <a:t>ANU College of Law</a:t>
            </a:r>
          </a:p>
          <a:p>
            <a:pPr marL="457200" lvl="1" indent="0">
              <a:buNone/>
            </a:pPr>
            <a:r>
              <a:rPr lang="en-AU" altLang="en-US" sz="1800" dirty="0" smtClean="0"/>
              <a:t>CANBERRA  </a:t>
            </a:r>
          </a:p>
        </p:txBody>
      </p:sp>
      <p:sp>
        <p:nvSpPr>
          <p:cNvPr id="2050" name="Rectangle 2"/>
          <p:cNvSpPr>
            <a:spLocks noGrp="1" noChangeArrowheads="1"/>
          </p:cNvSpPr>
          <p:nvPr>
            <p:ph type="ctrTitle"/>
          </p:nvPr>
        </p:nvSpPr>
        <p:spPr>
          <a:xfrm>
            <a:off x="685800" y="2203720"/>
            <a:ext cx="7772400" cy="1323439"/>
          </a:xfrm>
        </p:spPr>
        <p:txBody>
          <a:bodyPr anchor="ctr"/>
          <a:lstStyle/>
          <a:p>
            <a:r>
              <a:rPr lang="en-AU" sz="4000" dirty="0"/>
              <a:t>“The Legal Consequences of Ignoring Climate Change”</a:t>
            </a:r>
            <a:endParaRPr lang="en-AU" altLang="en-US" sz="4000" dirty="0" smtClean="0"/>
          </a:p>
        </p:txBody>
      </p:sp>
    </p:spTree>
    <p:extLst>
      <p:ext uri="{BB962C8B-B14F-4D97-AF65-F5344CB8AC3E}">
        <p14:creationId xmlns:p14="http://schemas.microsoft.com/office/powerpoint/2010/main" val="32107524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
            </a:r>
            <a:r>
              <a:rPr lang="en-AU" dirty="0"/>
              <a:t>The Legal Consequences of Ignoring Climate </a:t>
            </a:r>
            <a:r>
              <a:rPr lang="en-AU" dirty="0" smtClean="0"/>
              <a:t>Change”</a:t>
            </a:r>
            <a:endParaRPr lang="en-AU" dirty="0"/>
          </a:p>
        </p:txBody>
      </p:sp>
      <p:sp>
        <p:nvSpPr>
          <p:cNvPr id="3" name="Content Placeholder 2"/>
          <p:cNvSpPr>
            <a:spLocks noGrp="1"/>
          </p:cNvSpPr>
          <p:nvPr>
            <p:ph idx="1"/>
          </p:nvPr>
        </p:nvSpPr>
        <p:spPr/>
        <p:txBody>
          <a:bodyPr/>
          <a:lstStyle/>
          <a:p>
            <a:r>
              <a:rPr lang="en-AU" dirty="0" smtClean="0"/>
              <a:t>“Local </a:t>
            </a:r>
            <a:r>
              <a:rPr lang="en-AU" dirty="0"/>
              <a:t>decision-makers who fail to prepare their communities for climate change could find themselves in court</a:t>
            </a:r>
            <a:r>
              <a:rPr lang="en-AU" dirty="0" smtClean="0"/>
              <a:t>.”</a:t>
            </a:r>
            <a:br>
              <a:rPr lang="en-AU" dirty="0" smtClean="0"/>
            </a:br>
            <a:r>
              <a:rPr lang="en-AU" sz="2400" dirty="0" smtClean="0"/>
              <a:t>Thomas &amp; Mazur in </a:t>
            </a:r>
            <a:r>
              <a:rPr lang="en-AU" sz="2400" i="1" dirty="0" smtClean="0">
                <a:hlinkClick r:id="rId2"/>
              </a:rPr>
              <a:t>Voices of </a:t>
            </a:r>
            <a:r>
              <a:rPr lang="en-AU" sz="2400" i="1" dirty="0">
                <a:hlinkClick r:id="rId2"/>
              </a:rPr>
              <a:t>t</a:t>
            </a:r>
            <a:r>
              <a:rPr lang="en-AU" sz="2400" i="1" dirty="0" smtClean="0">
                <a:hlinkClick r:id="rId2"/>
              </a:rPr>
              <a:t>he Governing Institute</a:t>
            </a:r>
            <a:r>
              <a:rPr lang="en-AU" sz="2400" dirty="0" smtClean="0"/>
              <a:t> </a:t>
            </a:r>
            <a:br>
              <a:rPr lang="en-AU" sz="2400" dirty="0" smtClean="0"/>
            </a:br>
            <a:r>
              <a:rPr lang="en-AU" sz="2400" dirty="0" smtClean="0"/>
              <a:t>(19 October 2015).  </a:t>
            </a:r>
          </a:p>
          <a:p>
            <a:r>
              <a:rPr lang="en-AU" altLang="en-US" dirty="0"/>
              <a:t>But </a:t>
            </a:r>
            <a:r>
              <a:rPr lang="en-AU" altLang="en-US" dirty="0" smtClean="0"/>
              <a:t>are they correct</a:t>
            </a:r>
            <a:r>
              <a:rPr lang="en-AU" altLang="en-US" dirty="0"/>
              <a:t>?</a:t>
            </a:r>
            <a:endParaRPr lang="en-AU" dirty="0"/>
          </a:p>
        </p:txBody>
      </p:sp>
    </p:spTree>
    <p:extLst>
      <p:ext uri="{BB962C8B-B14F-4D97-AF65-F5344CB8AC3E}">
        <p14:creationId xmlns:p14="http://schemas.microsoft.com/office/powerpoint/2010/main" val="32115435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They say:</a:t>
            </a:r>
            <a:endParaRPr lang="en-AU" dirty="0"/>
          </a:p>
        </p:txBody>
      </p:sp>
      <p:sp>
        <p:nvSpPr>
          <p:cNvPr id="3" name="Content Placeholder 2"/>
          <p:cNvSpPr>
            <a:spLocks noGrp="1"/>
          </p:cNvSpPr>
          <p:nvPr>
            <p:ph idx="1"/>
          </p:nvPr>
        </p:nvSpPr>
        <p:spPr/>
        <p:txBody>
          <a:bodyPr/>
          <a:lstStyle/>
          <a:p>
            <a:pPr marL="0" indent="0">
              <a:buNone/>
            </a:pPr>
            <a:r>
              <a:rPr lang="en-AU" sz="2600" dirty="0" smtClean="0"/>
              <a:t>“Last </a:t>
            </a:r>
            <a:r>
              <a:rPr lang="en-AU" sz="2600" dirty="0"/>
              <a:t>month, in a case that sent shivers through corporate America, a former peanut-company executive was sentenced to 28 years in prison for his role in a deadly salmonella outbreak. The executive, Stewart Parnell, knowingly shipped contaminated peanut butter to stores across the country. Nine people died and hundreds more were </a:t>
            </a:r>
            <a:r>
              <a:rPr lang="en-AU" sz="2600" dirty="0" smtClean="0"/>
              <a:t>sickened… Parnell's punishment … signals </a:t>
            </a:r>
            <a:r>
              <a:rPr lang="en-AU" sz="2600" dirty="0"/>
              <a:t>an important shift in the prevailing legal winds: More courts are holding people to account for failure to prevent harm</a:t>
            </a:r>
            <a:r>
              <a:rPr lang="en-AU" sz="2600" dirty="0" smtClean="0"/>
              <a:t>.” </a:t>
            </a:r>
            <a:endParaRPr lang="en-AU" sz="2600" dirty="0"/>
          </a:p>
        </p:txBody>
      </p:sp>
    </p:spTree>
    <p:extLst>
      <p:ext uri="{BB962C8B-B14F-4D97-AF65-F5344CB8AC3E}">
        <p14:creationId xmlns:p14="http://schemas.microsoft.com/office/powerpoint/2010/main" val="267981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They say:</a:t>
            </a:r>
          </a:p>
        </p:txBody>
      </p:sp>
      <p:sp>
        <p:nvSpPr>
          <p:cNvPr id="3" name="Content Placeholder 2"/>
          <p:cNvSpPr>
            <a:spLocks noGrp="1"/>
          </p:cNvSpPr>
          <p:nvPr>
            <p:ph idx="1"/>
          </p:nvPr>
        </p:nvSpPr>
        <p:spPr/>
        <p:txBody>
          <a:bodyPr/>
          <a:lstStyle/>
          <a:p>
            <a:pPr marL="0" indent="0">
              <a:buNone/>
            </a:pPr>
            <a:r>
              <a:rPr lang="en-AU" sz="2600" dirty="0" smtClean="0"/>
              <a:t>“Last </a:t>
            </a:r>
            <a:r>
              <a:rPr lang="en-AU" sz="2600" dirty="0"/>
              <a:t>month, in a case that sent shivers through corporate America, a former peanut-company executive was sentenced to 28 years in prison for his role in a deadly salmonella outbreak. The executive, Stewart </a:t>
            </a:r>
            <a:r>
              <a:rPr lang="en-AU" sz="2600" dirty="0">
                <a:solidFill>
                  <a:srgbClr val="FF0000"/>
                </a:solidFill>
              </a:rPr>
              <a:t>Parnell, knowingly shipped contaminated peanut butter</a:t>
            </a:r>
            <a:r>
              <a:rPr lang="en-AU" sz="2600" dirty="0"/>
              <a:t> to stores across the country. Nine people died and hundreds more were </a:t>
            </a:r>
            <a:r>
              <a:rPr lang="en-AU" sz="2600" dirty="0" smtClean="0"/>
              <a:t>sickened… Parnell's punishment … signals </a:t>
            </a:r>
            <a:r>
              <a:rPr lang="en-AU" sz="2600" dirty="0"/>
              <a:t>an important shift in the prevailing legal winds: More courts are holding people to account for failure to prevent harm</a:t>
            </a:r>
            <a:r>
              <a:rPr lang="en-AU" sz="2600" dirty="0" smtClean="0"/>
              <a:t>.” </a:t>
            </a:r>
            <a:endParaRPr lang="en-AU" sz="2600" dirty="0"/>
          </a:p>
        </p:txBody>
      </p:sp>
    </p:spTree>
    <p:extLst>
      <p:ext uri="{BB962C8B-B14F-4D97-AF65-F5344CB8AC3E}">
        <p14:creationId xmlns:p14="http://schemas.microsoft.com/office/powerpoint/2010/main" val="4407512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They conclude</a:t>
            </a:r>
            <a:endParaRPr lang="en-AU" dirty="0"/>
          </a:p>
        </p:txBody>
      </p:sp>
      <p:sp>
        <p:nvSpPr>
          <p:cNvPr id="3" name="Content Placeholder 2"/>
          <p:cNvSpPr>
            <a:spLocks noGrp="1"/>
          </p:cNvSpPr>
          <p:nvPr>
            <p:ph idx="1"/>
          </p:nvPr>
        </p:nvSpPr>
        <p:spPr/>
        <p:txBody>
          <a:bodyPr/>
          <a:lstStyle/>
          <a:p>
            <a:pPr marL="0" indent="0">
              <a:buNone/>
            </a:pPr>
            <a:r>
              <a:rPr lang="en-AU" sz="3000" dirty="0" smtClean="0"/>
              <a:t>“</a:t>
            </a:r>
            <a:r>
              <a:rPr lang="en-AU" sz="3000" dirty="0"/>
              <a:t>At its core, government exists to prevent us from harming each </a:t>
            </a:r>
            <a:r>
              <a:rPr lang="en-AU" sz="3000" dirty="0" smtClean="0"/>
              <a:t>other… Decision</a:t>
            </a:r>
            <a:r>
              <a:rPr lang="en-AU" sz="3000" dirty="0"/>
              <a:t>-makers who ignore the threat of climate change, take note: Whether at the gates of St. Peter's or before a judge, you may be called upon to answer for your actions</a:t>
            </a:r>
            <a:r>
              <a:rPr lang="en-AU" sz="3000" dirty="0" smtClean="0"/>
              <a:t>.”</a:t>
            </a:r>
            <a:endParaRPr lang="en-AU" sz="3000" dirty="0"/>
          </a:p>
        </p:txBody>
      </p:sp>
    </p:spTree>
    <p:extLst>
      <p:ext uri="{BB962C8B-B14F-4D97-AF65-F5344CB8AC3E}">
        <p14:creationId xmlns:p14="http://schemas.microsoft.com/office/powerpoint/2010/main" val="1954683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They conclude</a:t>
            </a:r>
            <a:endParaRPr lang="en-AU" dirty="0"/>
          </a:p>
        </p:txBody>
      </p:sp>
      <p:sp>
        <p:nvSpPr>
          <p:cNvPr id="3" name="Content Placeholder 2"/>
          <p:cNvSpPr>
            <a:spLocks noGrp="1"/>
          </p:cNvSpPr>
          <p:nvPr>
            <p:ph idx="1"/>
          </p:nvPr>
        </p:nvSpPr>
        <p:spPr/>
        <p:txBody>
          <a:bodyPr/>
          <a:lstStyle/>
          <a:p>
            <a:pPr marL="0" indent="0">
              <a:buNone/>
            </a:pPr>
            <a:r>
              <a:rPr lang="en-AU" sz="3000" dirty="0" smtClean="0"/>
              <a:t>“</a:t>
            </a:r>
            <a:r>
              <a:rPr lang="en-AU" sz="3000" dirty="0"/>
              <a:t>At its core, government exists to prevent us from harming each </a:t>
            </a:r>
            <a:r>
              <a:rPr lang="en-AU" sz="3000" dirty="0" smtClean="0"/>
              <a:t>other… Decision</a:t>
            </a:r>
            <a:r>
              <a:rPr lang="en-AU" sz="3000" dirty="0"/>
              <a:t>-makers who </a:t>
            </a:r>
            <a:r>
              <a:rPr lang="en-AU" sz="3000" dirty="0">
                <a:solidFill>
                  <a:srgbClr val="FF0000"/>
                </a:solidFill>
              </a:rPr>
              <a:t>ignore the threat of climate change</a:t>
            </a:r>
            <a:r>
              <a:rPr lang="en-AU" sz="3000" dirty="0"/>
              <a:t>, take note: Whether at the gates of St. Peter's or before a judge, you may be called upon to answer for your actions</a:t>
            </a:r>
            <a:r>
              <a:rPr lang="en-AU" sz="3000" dirty="0" smtClean="0"/>
              <a:t>.”</a:t>
            </a:r>
            <a:endParaRPr lang="en-AU" sz="3000" dirty="0"/>
          </a:p>
        </p:txBody>
      </p:sp>
    </p:spTree>
    <p:extLst>
      <p:ext uri="{BB962C8B-B14F-4D97-AF65-F5344CB8AC3E}">
        <p14:creationId xmlns:p14="http://schemas.microsoft.com/office/powerpoint/2010/main" val="229197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 first … </a:t>
            </a:r>
            <a:endParaRPr lang="en-AU" dirty="0"/>
          </a:p>
        </p:txBody>
      </p:sp>
      <p:sp>
        <p:nvSpPr>
          <p:cNvPr id="3" name="Content Placeholder 2"/>
          <p:cNvSpPr>
            <a:spLocks noGrp="1"/>
          </p:cNvSpPr>
          <p:nvPr>
            <p:ph idx="1"/>
          </p:nvPr>
        </p:nvSpPr>
        <p:spPr/>
        <p:txBody>
          <a:bodyPr/>
          <a:lstStyle/>
          <a:p>
            <a:r>
              <a:rPr lang="en-AU" dirty="0" smtClean="0"/>
              <a:t>Their </a:t>
            </a:r>
            <a:r>
              <a:rPr lang="en-AU" dirty="0"/>
              <a:t>analogy – that </a:t>
            </a:r>
            <a:r>
              <a:rPr lang="en-AU" dirty="0" smtClean="0"/>
              <a:t>“knowingly </a:t>
            </a:r>
            <a:r>
              <a:rPr lang="en-AU" dirty="0"/>
              <a:t>shipped contaminated peanut </a:t>
            </a:r>
            <a:r>
              <a:rPr lang="en-AU" dirty="0" smtClean="0"/>
              <a:t>butter” equates to planning for climate change seems misplaced.</a:t>
            </a:r>
          </a:p>
          <a:p>
            <a:r>
              <a:rPr lang="en-AU" dirty="0" smtClean="0"/>
              <a:t>A better analogy is </a:t>
            </a:r>
            <a:r>
              <a:rPr lang="en-AU" i="1" dirty="0" smtClean="0"/>
              <a:t>Graham Barclay Oysters v Ryan</a:t>
            </a:r>
            <a:r>
              <a:rPr lang="en-AU" dirty="0" smtClean="0"/>
              <a:t> </a:t>
            </a:r>
            <a:r>
              <a:rPr lang="en-AU" dirty="0"/>
              <a:t>(2002) 211 CLR </a:t>
            </a:r>
            <a:r>
              <a:rPr lang="en-AU" dirty="0" smtClean="0"/>
              <a:t>540; there the plaintiff shipped oysters with a known risk of </a:t>
            </a:r>
            <a:r>
              <a:rPr lang="en-AU" dirty="0" err="1" smtClean="0"/>
              <a:t>Hepititis</a:t>
            </a:r>
            <a:r>
              <a:rPr lang="en-AU" dirty="0" smtClean="0"/>
              <a:t> A.  </a:t>
            </a:r>
            <a:endParaRPr lang="en-AU" dirty="0"/>
          </a:p>
        </p:txBody>
      </p:sp>
    </p:spTree>
    <p:extLst>
      <p:ext uri="{BB962C8B-B14F-4D97-AF65-F5344CB8AC3E}">
        <p14:creationId xmlns:p14="http://schemas.microsoft.com/office/powerpoint/2010/main" val="36555160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Liability</a:t>
            </a:r>
            <a:endParaRPr lang="en-AU" dirty="0"/>
          </a:p>
        </p:txBody>
      </p:sp>
      <p:sp>
        <p:nvSpPr>
          <p:cNvPr id="3" name="Content Placeholder 2"/>
          <p:cNvSpPr>
            <a:spLocks noGrp="1"/>
          </p:cNvSpPr>
          <p:nvPr>
            <p:ph idx="1"/>
          </p:nvPr>
        </p:nvSpPr>
        <p:spPr/>
        <p:txBody>
          <a:bodyPr/>
          <a:lstStyle/>
          <a:p>
            <a:r>
              <a:rPr lang="en-AU" dirty="0" smtClean="0"/>
              <a:t>The manufacturer wasn’t negligent.</a:t>
            </a:r>
          </a:p>
          <a:p>
            <a:r>
              <a:rPr lang="en-AU" dirty="0" smtClean="0"/>
              <a:t>The council wasn’t negligent.</a:t>
            </a:r>
          </a:p>
          <a:p>
            <a:r>
              <a:rPr lang="en-AU" dirty="0" smtClean="0"/>
              <a:t>The State wasn’t negligent.</a:t>
            </a:r>
          </a:p>
          <a:p>
            <a:r>
              <a:rPr lang="en-AU" dirty="0" smtClean="0"/>
              <a:t>No one was negligent, but still Mr Ryan and his guests contracted hepatitis A.  </a:t>
            </a:r>
            <a:endParaRPr lang="en-AU" dirty="0"/>
          </a:p>
        </p:txBody>
      </p:sp>
    </p:spTree>
    <p:extLst>
      <p:ext uri="{BB962C8B-B14F-4D97-AF65-F5344CB8AC3E}">
        <p14:creationId xmlns:p14="http://schemas.microsoft.com/office/powerpoint/2010/main" val="438966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Not acting on a low probability event does not equal ignoring it.</a:t>
            </a:r>
            <a:endParaRPr lang="en-AU" dirty="0"/>
          </a:p>
        </p:txBody>
      </p:sp>
      <p:sp>
        <p:nvSpPr>
          <p:cNvPr id="3" name="Content Placeholder 2"/>
          <p:cNvSpPr>
            <a:spLocks noGrp="1"/>
          </p:cNvSpPr>
          <p:nvPr>
            <p:ph idx="1"/>
          </p:nvPr>
        </p:nvSpPr>
        <p:spPr/>
        <p:txBody>
          <a:bodyPr/>
          <a:lstStyle/>
          <a:p>
            <a:r>
              <a:rPr lang="en-AU" dirty="0" smtClean="0"/>
              <a:t>The chances of winning the first division prize in the Saturday Lotto is 1:8,145,060.* If </a:t>
            </a:r>
            <a:r>
              <a:rPr lang="en-AU" i="1" dirty="0" smtClean="0"/>
              <a:t>you</a:t>
            </a:r>
            <a:r>
              <a:rPr lang="en-AU" dirty="0" smtClean="0"/>
              <a:t> do win then a 1:8,145,060 event occurred.</a:t>
            </a:r>
            <a:br>
              <a:rPr lang="en-AU" dirty="0" smtClean="0"/>
            </a:br>
            <a:r>
              <a:rPr lang="en-AU" sz="1400" dirty="0"/>
              <a:t>* http://</a:t>
            </a:r>
            <a:r>
              <a:rPr lang="en-AU" sz="1400" dirty="0" smtClean="0"/>
              <a:t>www.lotterywest.wa.gov.au/games/games-information/saturday-lotto.</a:t>
            </a:r>
            <a:endParaRPr lang="en-AU" sz="1400" dirty="0"/>
          </a:p>
          <a:p>
            <a:r>
              <a:rPr lang="en-AU" dirty="0" smtClean="0"/>
              <a:t>The occurrence of a low probability event doesn’t </a:t>
            </a:r>
            <a:r>
              <a:rPr lang="en-AU" dirty="0"/>
              <a:t>mean the risk assessment was </a:t>
            </a:r>
            <a:r>
              <a:rPr lang="en-AU" dirty="0" smtClean="0"/>
              <a:t>wrong or the risk was ‘ignored’.  </a:t>
            </a:r>
            <a:endParaRPr lang="en-AU" dirty="0"/>
          </a:p>
        </p:txBody>
      </p:sp>
    </p:spTree>
    <p:extLst>
      <p:ext uri="{BB962C8B-B14F-4D97-AF65-F5344CB8AC3E}">
        <p14:creationId xmlns:p14="http://schemas.microsoft.com/office/powerpoint/2010/main" val="101530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‘reasonable person’: </a:t>
            </a:r>
            <a:endParaRPr lang="en-AU" dirty="0"/>
          </a:p>
        </p:txBody>
      </p:sp>
      <p:sp>
        <p:nvSpPr>
          <p:cNvPr id="3" name="Content Placeholder 2"/>
          <p:cNvSpPr>
            <a:spLocks noGrp="1"/>
          </p:cNvSpPr>
          <p:nvPr>
            <p:ph idx="1"/>
          </p:nvPr>
        </p:nvSpPr>
        <p:spPr/>
        <p:txBody>
          <a:bodyPr/>
          <a:lstStyle/>
          <a:p>
            <a:r>
              <a:rPr lang="en-AU" b="1" dirty="0" smtClean="0"/>
              <a:t>Reasonable:</a:t>
            </a:r>
          </a:p>
          <a:p>
            <a:pPr lvl="1"/>
            <a:r>
              <a:rPr lang="en-AU" sz="2400" b="1" dirty="0" smtClean="0"/>
              <a:t>1. </a:t>
            </a:r>
            <a:r>
              <a:rPr lang="en-AU" sz="2400" dirty="0" smtClean="0"/>
              <a:t>endowed </a:t>
            </a:r>
            <a:r>
              <a:rPr lang="en-AU" sz="2400" dirty="0"/>
              <a:t>with reason.</a:t>
            </a:r>
          </a:p>
          <a:p>
            <a:pPr lvl="1"/>
            <a:r>
              <a:rPr lang="en-AU" sz="2400" b="1" dirty="0"/>
              <a:t>2. </a:t>
            </a:r>
            <a:r>
              <a:rPr lang="en-AU" sz="2400" dirty="0"/>
              <a:t> agreeable to reason or sound judgement: </a:t>
            </a:r>
            <a:r>
              <a:rPr lang="en-AU" sz="2400" i="1" dirty="0"/>
              <a:t>a reasonable choice.</a:t>
            </a:r>
            <a:endParaRPr lang="en-AU" sz="2400" dirty="0"/>
          </a:p>
          <a:p>
            <a:pPr lvl="1"/>
            <a:r>
              <a:rPr lang="en-AU" sz="2400" b="1" dirty="0" smtClean="0"/>
              <a:t>4</a:t>
            </a:r>
            <a:r>
              <a:rPr lang="en-AU" sz="2400" b="1" dirty="0"/>
              <a:t>. </a:t>
            </a:r>
            <a:r>
              <a:rPr lang="en-AU" sz="2400" dirty="0"/>
              <a:t> </a:t>
            </a:r>
            <a:r>
              <a:rPr lang="en-AU" sz="2400" dirty="0" smtClean="0"/>
              <a:t>moderate…</a:t>
            </a:r>
            <a:endParaRPr lang="en-AU" sz="2400" dirty="0"/>
          </a:p>
          <a:p>
            <a:r>
              <a:rPr lang="en-AU" b="1" dirty="0" smtClean="0"/>
              <a:t>Reason:</a:t>
            </a:r>
            <a:r>
              <a:rPr lang="en-AU" dirty="0" smtClean="0"/>
              <a:t> </a:t>
            </a:r>
          </a:p>
          <a:p>
            <a:pPr lvl="1"/>
            <a:r>
              <a:rPr lang="en-AU" sz="2400" b="1" dirty="0" smtClean="0"/>
              <a:t>1. </a:t>
            </a:r>
            <a:r>
              <a:rPr lang="en-AU" sz="2400" dirty="0" smtClean="0"/>
              <a:t>a </a:t>
            </a:r>
            <a:r>
              <a:rPr lang="en-AU" sz="2400" dirty="0"/>
              <a:t>ground or cause, as for a belief, action, fact, event, etc.: </a:t>
            </a:r>
            <a:r>
              <a:rPr lang="en-AU" sz="2400" i="1" dirty="0"/>
              <a:t>the reason for declaring war.</a:t>
            </a:r>
            <a:endParaRPr lang="en-AU" sz="2400" dirty="0"/>
          </a:p>
          <a:p>
            <a:pPr lvl="1"/>
            <a:r>
              <a:rPr lang="en-AU" sz="2400" b="1" dirty="0" smtClean="0"/>
              <a:t>4</a:t>
            </a:r>
            <a:r>
              <a:rPr lang="en-AU" sz="2400" b="1" dirty="0"/>
              <a:t>. </a:t>
            </a:r>
            <a:r>
              <a:rPr lang="en-AU" sz="2400" dirty="0"/>
              <a:t> sound judgement or good </a:t>
            </a:r>
            <a:r>
              <a:rPr lang="en-AU" sz="2400" dirty="0" smtClean="0"/>
              <a:t>sense.</a:t>
            </a:r>
            <a:br>
              <a:rPr lang="en-AU" sz="2400" dirty="0" smtClean="0"/>
            </a:br>
            <a:r>
              <a:rPr lang="en-AU" sz="1200" i="1" dirty="0" smtClean="0"/>
              <a:t>Macquarie Dictionary </a:t>
            </a:r>
            <a:r>
              <a:rPr lang="en-AU" sz="1200" dirty="0" smtClean="0"/>
              <a:t>(Online).</a:t>
            </a:r>
            <a:endParaRPr lang="en-AU" sz="1200" dirty="0"/>
          </a:p>
          <a:p>
            <a:endParaRPr lang="en-AU" dirty="0"/>
          </a:p>
        </p:txBody>
      </p:sp>
    </p:spTree>
    <p:extLst>
      <p:ext uri="{BB962C8B-B14F-4D97-AF65-F5344CB8AC3E}">
        <p14:creationId xmlns:p14="http://schemas.microsoft.com/office/powerpoint/2010/main" val="7265989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Negligence: duty of care – to whom?</a:t>
            </a:r>
            <a:endParaRPr lang="en-AU" dirty="0"/>
          </a:p>
        </p:txBody>
      </p:sp>
      <p:sp>
        <p:nvSpPr>
          <p:cNvPr id="3" name="Content Placeholder 2"/>
          <p:cNvSpPr>
            <a:spLocks noGrp="1"/>
          </p:cNvSpPr>
          <p:nvPr>
            <p:ph idx="1"/>
          </p:nvPr>
        </p:nvSpPr>
        <p:spPr/>
        <p:txBody>
          <a:bodyPr/>
          <a:lstStyle/>
          <a:p>
            <a:r>
              <a:rPr lang="en-AU" dirty="0" smtClean="0"/>
              <a:t>The developer?</a:t>
            </a:r>
          </a:p>
          <a:p>
            <a:r>
              <a:rPr lang="en-AU" dirty="0" smtClean="0"/>
              <a:t>The subsequent purchaser?</a:t>
            </a:r>
          </a:p>
          <a:p>
            <a:r>
              <a:rPr lang="en-AU" dirty="0" smtClean="0"/>
              <a:t>Consider </a:t>
            </a:r>
            <a:r>
              <a:rPr lang="en-AU" i="1" dirty="0">
                <a:hlinkClick r:id="rId2"/>
              </a:rPr>
              <a:t>Makawe </a:t>
            </a:r>
            <a:r>
              <a:rPr lang="en-AU" i="1" dirty="0" smtClean="0">
                <a:hlinkClick r:id="rId2"/>
              </a:rPr>
              <a:t>Pty Limited v </a:t>
            </a:r>
            <a:r>
              <a:rPr lang="en-AU" i="1" dirty="0">
                <a:hlinkClick r:id="rId2"/>
              </a:rPr>
              <a:t>Randwick City Council </a:t>
            </a:r>
            <a:r>
              <a:rPr lang="en-AU" dirty="0"/>
              <a:t>[2009] NSWCA 412 </a:t>
            </a:r>
            <a:r>
              <a:rPr lang="en-AU" dirty="0" smtClean="0"/>
              <a:t>– The </a:t>
            </a:r>
            <a:r>
              <a:rPr lang="en-AU" dirty="0"/>
              <a:t>garage was </a:t>
            </a:r>
            <a:r>
              <a:rPr lang="en-AU" dirty="0" smtClean="0"/>
              <a:t>below the </a:t>
            </a:r>
            <a:r>
              <a:rPr lang="en-AU" dirty="0"/>
              <a:t>level of the water table</a:t>
            </a:r>
            <a:r>
              <a:rPr lang="en-AU" dirty="0" smtClean="0"/>
              <a:t>!</a:t>
            </a:r>
            <a:endParaRPr lang="en-AU" dirty="0"/>
          </a:p>
        </p:txBody>
      </p:sp>
    </p:spTree>
    <p:extLst>
      <p:ext uri="{BB962C8B-B14F-4D97-AF65-F5344CB8AC3E}">
        <p14:creationId xmlns:p14="http://schemas.microsoft.com/office/powerpoint/2010/main" val="22831206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There was no duty of care</a:t>
            </a:r>
            <a:endParaRPr lang="en-AU" dirty="0"/>
          </a:p>
        </p:txBody>
      </p:sp>
      <p:sp>
        <p:nvSpPr>
          <p:cNvPr id="3" name="Content Placeholder 2"/>
          <p:cNvSpPr>
            <a:spLocks noGrp="1"/>
          </p:cNvSpPr>
          <p:nvPr>
            <p:ph idx="1"/>
          </p:nvPr>
        </p:nvSpPr>
        <p:spPr/>
        <p:txBody>
          <a:bodyPr/>
          <a:lstStyle/>
          <a:p>
            <a:r>
              <a:rPr lang="en-AU" dirty="0" smtClean="0"/>
              <a:t>To the ultimate purchaser. The developer was aware that the building would have drainage difficulties and had planned for them.</a:t>
            </a:r>
          </a:p>
          <a:p>
            <a:r>
              <a:rPr lang="en-AU" dirty="0" smtClean="0"/>
              <a:t>Council had no relationship with the ultimate purchaser.</a:t>
            </a:r>
          </a:p>
          <a:p>
            <a:r>
              <a:rPr lang="en-AU" dirty="0" smtClean="0"/>
              <a:t>A common law duty has to be consistent with the statutory obligations.</a:t>
            </a:r>
          </a:p>
        </p:txBody>
      </p:sp>
    </p:spTree>
    <p:extLst>
      <p:ext uri="{BB962C8B-B14F-4D97-AF65-F5344CB8AC3E}">
        <p14:creationId xmlns:p14="http://schemas.microsoft.com/office/powerpoint/2010/main" val="30447997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73151"/>
            <a:ext cx="8229600" cy="5340899"/>
          </a:xfrm>
        </p:spPr>
        <p:txBody>
          <a:bodyPr/>
          <a:lstStyle/>
          <a:p>
            <a:pPr marL="514350" indent="-514350">
              <a:buFont typeface="+mj-lt"/>
              <a:buAutoNum type="arabicParenR"/>
            </a:pPr>
            <a:r>
              <a:rPr lang="en-AU" dirty="0" smtClean="0"/>
              <a:t>Even though statutory </a:t>
            </a:r>
            <a:r>
              <a:rPr lang="en-AU" dirty="0"/>
              <a:t>powers </a:t>
            </a:r>
            <a:r>
              <a:rPr lang="en-AU" dirty="0" smtClean="0"/>
              <a:t>must </a:t>
            </a:r>
            <a:r>
              <a:rPr lang="en-AU" dirty="0"/>
              <a:t>be exercised with reasonable </a:t>
            </a:r>
            <a:r>
              <a:rPr lang="en-AU" dirty="0" smtClean="0"/>
              <a:t>care it does not follow that there is a duty to developers </a:t>
            </a:r>
            <a:r>
              <a:rPr lang="en-AU" dirty="0"/>
              <a:t>and/or subsequent purchasers of the property</a:t>
            </a:r>
            <a:r>
              <a:rPr lang="en-AU" dirty="0" smtClean="0"/>
              <a:t>.</a:t>
            </a:r>
          </a:p>
          <a:p>
            <a:pPr marL="514350" indent="-514350">
              <a:buFont typeface="+mj-lt"/>
              <a:buAutoNum type="arabicParenR"/>
            </a:pPr>
            <a:r>
              <a:rPr lang="en-AU" dirty="0" smtClean="0"/>
              <a:t>There may be a duty to take reasonable </a:t>
            </a:r>
            <a:r>
              <a:rPr lang="en-AU" dirty="0"/>
              <a:t>care in </a:t>
            </a:r>
            <a:r>
              <a:rPr lang="en-AU" dirty="0" smtClean="0"/>
              <a:t>deciding whether any statutory requirements are met before granting an authority.</a:t>
            </a:r>
            <a:endParaRPr lang="en-AU" dirty="0"/>
          </a:p>
        </p:txBody>
      </p:sp>
    </p:spTree>
    <p:extLst>
      <p:ext uri="{BB962C8B-B14F-4D97-AF65-F5344CB8AC3E}">
        <p14:creationId xmlns:p14="http://schemas.microsoft.com/office/powerpoint/2010/main" val="3541995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5718"/>
            <a:ext cx="8229600" cy="5337716"/>
          </a:xfrm>
        </p:spPr>
        <p:txBody>
          <a:bodyPr/>
          <a:lstStyle/>
          <a:p>
            <a:pPr marL="514350" indent="-514350">
              <a:buFont typeface="+mj-lt"/>
              <a:buAutoNum type="arabicParenR" startAt="3"/>
            </a:pPr>
            <a:r>
              <a:rPr lang="en-AU" dirty="0" smtClean="0"/>
              <a:t>There may be a duty of care if the council knows of something </a:t>
            </a:r>
            <a:r>
              <a:rPr lang="en-AU" dirty="0"/>
              <a:t>seriously detrimental to the subdivision or the building, and is aware that </a:t>
            </a:r>
            <a:r>
              <a:rPr lang="en-AU" dirty="0" smtClean="0"/>
              <a:t>the developers </a:t>
            </a:r>
            <a:r>
              <a:rPr lang="en-AU" dirty="0"/>
              <a:t>and/or purchasers do </a:t>
            </a:r>
            <a:r>
              <a:rPr lang="en-AU" dirty="0" smtClean="0"/>
              <a:t>not or cannot </a:t>
            </a:r>
            <a:r>
              <a:rPr lang="en-AU" dirty="0"/>
              <a:t>know </a:t>
            </a:r>
            <a:r>
              <a:rPr lang="en-AU" dirty="0" smtClean="0"/>
              <a:t>this.</a:t>
            </a:r>
          </a:p>
          <a:p>
            <a:pPr marL="514350" indent="-514350">
              <a:buFont typeface="+mj-lt"/>
              <a:buAutoNum type="arabicParenR" startAt="3"/>
            </a:pPr>
            <a:r>
              <a:rPr lang="en-AU" dirty="0"/>
              <a:t>If it is a condition of an approval that the developer do something, there may be a duty to take reasonable care to ensure that the condition has been met</a:t>
            </a:r>
            <a:r>
              <a:rPr lang="en-AU" dirty="0" smtClean="0"/>
              <a:t>.</a:t>
            </a:r>
            <a:br>
              <a:rPr lang="en-AU" dirty="0" smtClean="0"/>
            </a:br>
            <a:r>
              <a:rPr lang="en-AU" sz="2400" i="1" dirty="0" err="1"/>
              <a:t>Makawe</a:t>
            </a:r>
            <a:r>
              <a:rPr lang="en-AU" sz="2400" i="1" dirty="0"/>
              <a:t> Pty Limited v Randwick City Council </a:t>
            </a:r>
            <a:r>
              <a:rPr lang="en-AU" sz="2400" dirty="0"/>
              <a:t>[2009] NSWCA 412, [43] (Hodgson JA). </a:t>
            </a:r>
            <a:endParaRPr lang="en-AU" dirty="0"/>
          </a:p>
          <a:p>
            <a:pPr marL="514350" indent="-514350">
              <a:buFont typeface="+mj-lt"/>
              <a:buAutoNum type="arabicParenR" startAt="3"/>
            </a:pPr>
            <a:endParaRPr lang="en-AU" dirty="0"/>
          </a:p>
        </p:txBody>
      </p:sp>
    </p:spTree>
    <p:extLst>
      <p:ext uri="{BB962C8B-B14F-4D97-AF65-F5344CB8AC3E}">
        <p14:creationId xmlns:p14="http://schemas.microsoft.com/office/powerpoint/2010/main" val="21466473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Local Governments</a:t>
            </a:r>
            <a:endParaRPr lang="en-AU" dirty="0"/>
          </a:p>
        </p:txBody>
      </p:sp>
      <p:sp>
        <p:nvSpPr>
          <p:cNvPr id="3" name="Content Placeholder 2"/>
          <p:cNvSpPr>
            <a:spLocks noGrp="1"/>
          </p:cNvSpPr>
          <p:nvPr>
            <p:ph idx="1"/>
          </p:nvPr>
        </p:nvSpPr>
        <p:spPr/>
        <p:txBody>
          <a:bodyPr/>
          <a:lstStyle/>
          <a:p>
            <a:r>
              <a:rPr lang="en-AU" dirty="0" smtClean="0"/>
              <a:t>As planning authorities, must have regard to State planning policies </a:t>
            </a:r>
            <a:r>
              <a:rPr lang="en-AU" dirty="0" err="1" smtClean="0"/>
              <a:t>eg</a:t>
            </a:r>
            <a:endParaRPr lang="en-AU" dirty="0" smtClean="0"/>
          </a:p>
          <a:p>
            <a:pPr lvl="1"/>
            <a:r>
              <a:rPr lang="en-AU" dirty="0" smtClean="0"/>
              <a:t>State </a:t>
            </a:r>
            <a:r>
              <a:rPr lang="en-AU" dirty="0"/>
              <a:t>Planning Policy no. 3.4: </a:t>
            </a:r>
            <a:r>
              <a:rPr lang="en-AU" dirty="0" smtClean="0"/>
              <a:t/>
            </a:r>
            <a:br>
              <a:rPr lang="en-AU" dirty="0" smtClean="0"/>
            </a:br>
            <a:r>
              <a:rPr lang="en-AU" i="1" dirty="0" smtClean="0">
                <a:hlinkClick r:id="rId2"/>
              </a:rPr>
              <a:t>Natural </a:t>
            </a:r>
            <a:r>
              <a:rPr lang="en-AU" i="1" dirty="0">
                <a:hlinkClick r:id="rId2"/>
              </a:rPr>
              <a:t>Hazards and </a:t>
            </a:r>
            <a:r>
              <a:rPr lang="en-AU" i="1" dirty="0" smtClean="0">
                <a:hlinkClick r:id="rId2"/>
              </a:rPr>
              <a:t>Disasters</a:t>
            </a:r>
            <a:r>
              <a:rPr lang="en-AU" i="1" dirty="0" smtClean="0"/>
              <a:t> </a:t>
            </a:r>
            <a:r>
              <a:rPr lang="en-AU" dirty="0" smtClean="0"/>
              <a:t>(2006).</a:t>
            </a:r>
          </a:p>
          <a:p>
            <a:pPr lvl="1"/>
            <a:r>
              <a:rPr lang="en-AU" dirty="0" smtClean="0"/>
              <a:t>State </a:t>
            </a:r>
            <a:r>
              <a:rPr lang="en-AU" dirty="0"/>
              <a:t>Planning Policy No. 2.6:</a:t>
            </a:r>
            <a:br>
              <a:rPr lang="en-AU" dirty="0"/>
            </a:br>
            <a:r>
              <a:rPr lang="en-AU" i="1" dirty="0">
                <a:hlinkClick r:id="rId3"/>
              </a:rPr>
              <a:t>State Coastal Planning Policy </a:t>
            </a:r>
            <a:r>
              <a:rPr lang="en-AU" dirty="0"/>
              <a:t>(2013</a:t>
            </a:r>
            <a:r>
              <a:rPr lang="en-AU" dirty="0" smtClean="0"/>
              <a:t>).</a:t>
            </a:r>
            <a:br>
              <a:rPr lang="en-AU" dirty="0" smtClean="0"/>
            </a:br>
            <a:r>
              <a:rPr lang="en-AU" sz="1600" dirty="0" smtClean="0"/>
              <a:t>(</a:t>
            </a:r>
            <a:r>
              <a:rPr lang="en-AU" sz="1600" i="1" dirty="0" smtClean="0"/>
              <a:t>Planning and Development Act 2005 </a:t>
            </a:r>
            <a:r>
              <a:rPr lang="en-AU" sz="1600" dirty="0" smtClean="0"/>
              <a:t>(WA) </a:t>
            </a:r>
            <a:r>
              <a:rPr lang="en-AU" sz="1600" dirty="0" err="1" smtClean="0"/>
              <a:t>ss</a:t>
            </a:r>
            <a:r>
              <a:rPr lang="en-AU" sz="1600" dirty="0" smtClean="0"/>
              <a:t> 72, 77A and 77).</a:t>
            </a:r>
          </a:p>
        </p:txBody>
      </p:sp>
    </p:spTree>
    <p:extLst>
      <p:ext uri="{BB962C8B-B14F-4D97-AF65-F5344CB8AC3E}">
        <p14:creationId xmlns:p14="http://schemas.microsoft.com/office/powerpoint/2010/main" val="2992315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smtClean="0">
                <a:hlinkClick r:id="rId2"/>
              </a:rPr>
              <a:t>Minister </a:t>
            </a:r>
            <a:r>
              <a:rPr lang="en-AU" i="1" dirty="0">
                <a:hlinkClick r:id="rId2"/>
              </a:rPr>
              <a:t>for Planning v Walker</a:t>
            </a:r>
            <a:r>
              <a:rPr lang="en-AU" dirty="0"/>
              <a:t> </a:t>
            </a:r>
            <a:br>
              <a:rPr lang="en-AU" dirty="0"/>
            </a:br>
            <a:r>
              <a:rPr lang="en-AU" dirty="0"/>
              <a:t>[2008] NSWCA 224.</a:t>
            </a:r>
          </a:p>
        </p:txBody>
      </p:sp>
      <p:sp>
        <p:nvSpPr>
          <p:cNvPr id="3" name="Content Placeholder 2"/>
          <p:cNvSpPr>
            <a:spLocks noGrp="1"/>
          </p:cNvSpPr>
          <p:nvPr>
            <p:ph idx="1"/>
          </p:nvPr>
        </p:nvSpPr>
        <p:spPr/>
        <p:txBody>
          <a:bodyPr/>
          <a:lstStyle/>
          <a:p>
            <a:r>
              <a:rPr lang="en-AU" sz="3000" dirty="0" smtClean="0"/>
              <a:t>“… it </a:t>
            </a:r>
            <a:r>
              <a:rPr lang="en-AU" sz="3000" dirty="0"/>
              <a:t>is a condition of validity that the Minister consider the public interest. Although that requirement is not explicitly stated in the EPA Act, it is so central to the task of a Minister fulfilling functions under a statute like the EPA Act </a:t>
            </a:r>
            <a:r>
              <a:rPr lang="en-AU" sz="3000" dirty="0" smtClean="0"/>
              <a:t>that … </a:t>
            </a:r>
            <a:r>
              <a:rPr lang="en-AU" sz="3000" dirty="0"/>
              <a:t>it goes without saying</a:t>
            </a:r>
            <a:r>
              <a:rPr lang="en-AU" sz="3000" dirty="0" smtClean="0"/>
              <a:t>.” [39].</a:t>
            </a:r>
          </a:p>
          <a:p>
            <a:r>
              <a:rPr lang="en-AU" sz="3000" dirty="0" smtClean="0"/>
              <a:t>The public interest includes consideration of the impact of climate change [41].</a:t>
            </a:r>
            <a:endParaRPr lang="en-AU" sz="3000" dirty="0"/>
          </a:p>
        </p:txBody>
      </p:sp>
    </p:spTree>
    <p:extLst>
      <p:ext uri="{BB962C8B-B14F-4D97-AF65-F5344CB8AC3E}">
        <p14:creationId xmlns:p14="http://schemas.microsoft.com/office/powerpoint/2010/main" val="31993147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smtClean="0">
                <a:hlinkClick r:id="rId2"/>
              </a:rPr>
              <a:t>Daikyo </a:t>
            </a:r>
            <a:r>
              <a:rPr lang="en-AU" i="1" dirty="0">
                <a:hlinkClick r:id="rId2"/>
              </a:rPr>
              <a:t>(North Qld) v Cairns City Council </a:t>
            </a:r>
            <a:r>
              <a:rPr lang="en-AU" dirty="0" smtClean="0"/>
              <a:t>[2003] QPEC 22</a:t>
            </a:r>
            <a:endParaRPr lang="en-AU" dirty="0"/>
          </a:p>
        </p:txBody>
      </p:sp>
      <p:sp>
        <p:nvSpPr>
          <p:cNvPr id="3" name="Content Placeholder 2"/>
          <p:cNvSpPr>
            <a:spLocks noGrp="1"/>
          </p:cNvSpPr>
          <p:nvPr>
            <p:ph idx="1"/>
          </p:nvPr>
        </p:nvSpPr>
        <p:spPr/>
        <p:txBody>
          <a:bodyPr/>
          <a:lstStyle/>
          <a:p>
            <a:pPr marL="0" indent="0">
              <a:buNone/>
            </a:pPr>
            <a:r>
              <a:rPr lang="en-AU" dirty="0"/>
              <a:t>The prevailing philosophy, based on sound common sense, is to balance risk and </a:t>
            </a:r>
            <a:r>
              <a:rPr lang="en-AU" dirty="0" smtClean="0"/>
              <a:t>economics… </a:t>
            </a:r>
            <a:r>
              <a:rPr lang="en-AU" dirty="0"/>
              <a:t>A responsible Council, in making land use planning decisions, takes into account other factors such as risk acceptance, emergency planning measures and community economics</a:t>
            </a:r>
            <a:r>
              <a:rPr lang="en-AU" dirty="0" smtClean="0"/>
              <a:t>.’ ([22], [24])</a:t>
            </a:r>
            <a:endParaRPr lang="en-AU" dirty="0"/>
          </a:p>
        </p:txBody>
      </p:sp>
    </p:spTree>
    <p:extLst>
      <p:ext uri="{BB962C8B-B14F-4D97-AF65-F5344CB8AC3E}">
        <p14:creationId xmlns:p14="http://schemas.microsoft.com/office/powerpoint/2010/main" val="39888455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‘Consideration’ does not mean ‘trumps’</a:t>
            </a:r>
            <a:endParaRPr lang="en-AU" dirty="0"/>
          </a:p>
        </p:txBody>
      </p:sp>
      <p:sp>
        <p:nvSpPr>
          <p:cNvPr id="3" name="Content Placeholder 2"/>
          <p:cNvSpPr>
            <a:spLocks noGrp="1"/>
          </p:cNvSpPr>
          <p:nvPr>
            <p:ph idx="1"/>
          </p:nvPr>
        </p:nvSpPr>
        <p:spPr/>
        <p:txBody>
          <a:bodyPr/>
          <a:lstStyle/>
          <a:p>
            <a:r>
              <a:rPr lang="en-AU" dirty="0" smtClean="0"/>
              <a:t>It is for the decision-maker to determine the weight to be given to the matters which must be considered or taken into account.</a:t>
            </a:r>
          </a:p>
          <a:p>
            <a:r>
              <a:rPr lang="en-AU" dirty="0" smtClean="0"/>
              <a:t>The decision-maker has ‘to choose among courses of action upon which reasonable minds may differ’</a:t>
            </a:r>
            <a:br>
              <a:rPr lang="en-AU" dirty="0" smtClean="0"/>
            </a:br>
            <a:r>
              <a:rPr lang="en-AU" sz="1800" dirty="0" smtClean="0"/>
              <a:t>The Hon Justice Brian J Preston, ‘Climate Change in </a:t>
            </a:r>
            <a:r>
              <a:rPr lang="en-AU" sz="1800" dirty="0"/>
              <a:t>the </a:t>
            </a:r>
            <a:r>
              <a:rPr lang="en-AU" sz="1800" dirty="0" smtClean="0"/>
              <a:t>Courts’ </a:t>
            </a:r>
            <a:r>
              <a:rPr lang="en-AU" sz="1800" dirty="0"/>
              <a:t>(2010) 36(1) </a:t>
            </a:r>
            <a:r>
              <a:rPr lang="en-AU" sz="1800" i="1" dirty="0">
                <a:hlinkClick r:id="rId2"/>
              </a:rPr>
              <a:t>Monash University Law Review </a:t>
            </a:r>
            <a:r>
              <a:rPr lang="en-AU" sz="1800" dirty="0"/>
              <a:t>15</a:t>
            </a:r>
            <a:endParaRPr lang="en-AU" dirty="0"/>
          </a:p>
        </p:txBody>
      </p:sp>
    </p:spTree>
    <p:extLst>
      <p:ext uri="{BB962C8B-B14F-4D97-AF65-F5344CB8AC3E}">
        <p14:creationId xmlns:p14="http://schemas.microsoft.com/office/powerpoint/2010/main" val="18423616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Limited duty of care…</a:t>
            </a:r>
            <a:endParaRPr lang="en-AU" dirty="0"/>
          </a:p>
        </p:txBody>
      </p:sp>
      <p:sp>
        <p:nvSpPr>
          <p:cNvPr id="3" name="Content Placeholder 2"/>
          <p:cNvSpPr>
            <a:spLocks noGrp="1"/>
          </p:cNvSpPr>
          <p:nvPr>
            <p:ph idx="1"/>
          </p:nvPr>
        </p:nvSpPr>
        <p:spPr/>
        <p:txBody>
          <a:bodyPr/>
          <a:lstStyle/>
          <a:p>
            <a:r>
              <a:rPr lang="en-AU" dirty="0" smtClean="0"/>
              <a:t>The mere fact that you can foresee that climate change will impact does not mean there is a duty to protect everyone from everything.</a:t>
            </a:r>
          </a:p>
          <a:p>
            <a:r>
              <a:rPr lang="en-AU" dirty="0" smtClean="0"/>
              <a:t>A duty may be established but it must be consistent with the statute.</a:t>
            </a:r>
          </a:p>
          <a:p>
            <a:pPr marL="0" indent="0">
              <a:buNone/>
            </a:pPr>
            <a:endParaRPr lang="en-AU" dirty="0"/>
          </a:p>
        </p:txBody>
      </p:sp>
    </p:spTree>
    <p:extLst>
      <p:ext uri="{BB962C8B-B14F-4D97-AF65-F5344CB8AC3E}">
        <p14:creationId xmlns:p14="http://schemas.microsoft.com/office/powerpoint/2010/main" val="532823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Breach of duty</a:t>
            </a:r>
            <a:endParaRPr lang="en-AU" dirty="0"/>
          </a:p>
        </p:txBody>
      </p:sp>
      <p:sp>
        <p:nvSpPr>
          <p:cNvPr id="3" name="Content Placeholder 2"/>
          <p:cNvSpPr>
            <a:spLocks noGrp="1"/>
          </p:cNvSpPr>
          <p:nvPr>
            <p:ph idx="1"/>
          </p:nvPr>
        </p:nvSpPr>
        <p:spPr/>
        <p:txBody>
          <a:bodyPr/>
          <a:lstStyle/>
          <a:p>
            <a:r>
              <a:rPr lang="en-AU" sz="2800" dirty="0" smtClean="0"/>
              <a:t>What would a </a:t>
            </a:r>
            <a:r>
              <a:rPr lang="en-AU" sz="2800" dirty="0"/>
              <a:t>reasonable man </a:t>
            </a:r>
            <a:r>
              <a:rPr lang="en-AU" sz="2800" dirty="0" smtClean="0"/>
              <a:t>do?</a:t>
            </a:r>
          </a:p>
          <a:p>
            <a:r>
              <a:rPr lang="en-AU" sz="2800" dirty="0"/>
              <a:t>“The inquiry into breach … must attempt to answer what response a reasonable person, confronted with a foreseeable risk of injury, would have made to that risk. And one of the possible answers to that inquiry must be "nothing".” (</a:t>
            </a:r>
            <a:r>
              <a:rPr lang="en-AU" sz="2800" i="1" dirty="0" err="1">
                <a:hlinkClick r:id="rId2"/>
              </a:rPr>
              <a:t>Vairy</a:t>
            </a:r>
            <a:r>
              <a:rPr lang="en-AU" sz="2800" i="1" dirty="0">
                <a:hlinkClick r:id="rId2"/>
              </a:rPr>
              <a:t> v Wyong Shire Council </a:t>
            </a:r>
            <a:r>
              <a:rPr lang="en-AU" sz="2800" dirty="0"/>
              <a:t/>
            </a:r>
            <a:br>
              <a:rPr lang="en-AU" sz="2800" dirty="0"/>
            </a:br>
            <a:r>
              <a:rPr lang="en-AU" sz="2800" dirty="0"/>
              <a:t>(2005) 223 CLR </a:t>
            </a:r>
            <a:r>
              <a:rPr lang="en-AU" sz="2800" dirty="0" smtClean="0"/>
              <a:t>422, [</a:t>
            </a:r>
            <a:r>
              <a:rPr lang="en-AU" sz="2800" dirty="0"/>
              <a:t>124</a:t>
            </a:r>
            <a:r>
              <a:rPr lang="en-AU" sz="2800" dirty="0" smtClean="0"/>
              <a:t>] (Hayne </a:t>
            </a:r>
            <a:r>
              <a:rPr lang="en-AU" sz="2800" dirty="0"/>
              <a:t>J</a:t>
            </a:r>
            <a:r>
              <a:rPr lang="en-AU" sz="2800" dirty="0" smtClean="0"/>
              <a:t>)).</a:t>
            </a:r>
            <a:endParaRPr lang="en-AU" sz="2800" dirty="0"/>
          </a:p>
        </p:txBody>
      </p:sp>
    </p:spTree>
    <p:extLst>
      <p:ext uri="{BB962C8B-B14F-4D97-AF65-F5344CB8AC3E}">
        <p14:creationId xmlns:p14="http://schemas.microsoft.com/office/powerpoint/2010/main" val="446593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question is prospective …</a:t>
            </a:r>
            <a:endParaRPr lang="en-AU" dirty="0"/>
          </a:p>
        </p:txBody>
      </p:sp>
      <p:sp>
        <p:nvSpPr>
          <p:cNvPr id="3" name="Content Placeholder 2"/>
          <p:cNvSpPr>
            <a:spLocks noGrp="1"/>
          </p:cNvSpPr>
          <p:nvPr>
            <p:ph idx="1"/>
          </p:nvPr>
        </p:nvSpPr>
        <p:spPr/>
        <p:txBody>
          <a:bodyPr/>
          <a:lstStyle/>
          <a:p>
            <a:r>
              <a:rPr lang="en-AU" dirty="0" smtClean="0"/>
              <a:t>So it is based on what you know at the time.</a:t>
            </a:r>
          </a:p>
          <a:p>
            <a:r>
              <a:rPr lang="en-AU" dirty="0" smtClean="0"/>
              <a:t>Don’t look through the </a:t>
            </a:r>
            <a:r>
              <a:rPr lang="en-AU" dirty="0" err="1" smtClean="0"/>
              <a:t>retrospectoscope</a:t>
            </a:r>
            <a:r>
              <a:rPr lang="en-AU" dirty="0" smtClean="0"/>
              <a:t>!</a:t>
            </a:r>
          </a:p>
          <a:p>
            <a:r>
              <a:rPr lang="en-AU" dirty="0" smtClean="0"/>
              <a:t>What did the defendant in </a:t>
            </a:r>
            <a:r>
              <a:rPr lang="en-AU" i="1" dirty="0" smtClean="0">
                <a:hlinkClick r:id="rId2"/>
              </a:rPr>
              <a:t>Ambulance </a:t>
            </a:r>
            <a:r>
              <a:rPr lang="en-AU" i="1" dirty="0">
                <a:hlinkClick r:id="rId2"/>
              </a:rPr>
              <a:t>Service of NSW v </a:t>
            </a:r>
            <a:r>
              <a:rPr lang="en-AU" i="1" dirty="0" smtClean="0">
                <a:hlinkClick r:id="rId2"/>
              </a:rPr>
              <a:t>Worley</a:t>
            </a:r>
            <a:r>
              <a:rPr lang="en-AU" i="1" dirty="0" smtClean="0"/>
              <a:t> </a:t>
            </a:r>
            <a:r>
              <a:rPr lang="en-AU" dirty="0"/>
              <a:t>[2006] NSWCA </a:t>
            </a:r>
            <a:r>
              <a:rPr lang="en-AU" dirty="0" smtClean="0"/>
              <a:t>102 know?</a:t>
            </a:r>
            <a:endParaRPr lang="en-AU" i="1" dirty="0"/>
          </a:p>
        </p:txBody>
      </p:sp>
    </p:spTree>
    <p:extLst>
      <p:ext uri="{BB962C8B-B14F-4D97-AF65-F5344CB8AC3E}">
        <p14:creationId xmlns:p14="http://schemas.microsoft.com/office/powerpoint/2010/main" val="17490127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a:hlinkClick r:id="rId2"/>
              </a:rPr>
              <a:t>Civil Liability Act 2002 </a:t>
            </a:r>
            <a:r>
              <a:rPr lang="en-AU" dirty="0"/>
              <a:t>(WA) s </a:t>
            </a:r>
            <a:r>
              <a:rPr lang="en-AU" dirty="0" smtClean="0"/>
              <a:t>5W</a:t>
            </a:r>
            <a:endParaRPr lang="en-AU" dirty="0"/>
          </a:p>
        </p:txBody>
      </p:sp>
      <p:sp>
        <p:nvSpPr>
          <p:cNvPr id="3" name="Content Placeholder 2"/>
          <p:cNvSpPr>
            <a:spLocks noGrp="1"/>
          </p:cNvSpPr>
          <p:nvPr>
            <p:ph idx="1"/>
          </p:nvPr>
        </p:nvSpPr>
        <p:spPr/>
        <p:txBody>
          <a:bodyPr/>
          <a:lstStyle/>
          <a:p>
            <a:pPr marL="514350" indent="-514350">
              <a:buFont typeface="+mj-lt"/>
              <a:buAutoNum type="alphaLcParenR"/>
            </a:pPr>
            <a:r>
              <a:rPr lang="en-AU" sz="2000" dirty="0" smtClean="0"/>
              <a:t>the </a:t>
            </a:r>
            <a:r>
              <a:rPr lang="en-AU" sz="2000" dirty="0"/>
              <a:t>functions required to be exercised by the public body or officer are limited by the financial and other resources that are reasonably available </a:t>
            </a:r>
            <a:r>
              <a:rPr lang="en-AU" sz="2000" dirty="0" smtClean="0"/>
              <a:t>…</a:t>
            </a:r>
          </a:p>
          <a:p>
            <a:pPr marL="514350" indent="-514350">
              <a:buFont typeface="+mj-lt"/>
              <a:buAutoNum type="alphaLcParenR"/>
            </a:pPr>
            <a:r>
              <a:rPr lang="en-AU" sz="2000" dirty="0" smtClean="0"/>
              <a:t>the </a:t>
            </a:r>
            <a:r>
              <a:rPr lang="en-AU" sz="2000" dirty="0"/>
              <a:t>general allocation of those resources by the public body or officer is not open to challenge; </a:t>
            </a:r>
            <a:endParaRPr lang="en-AU" sz="2000" dirty="0" smtClean="0"/>
          </a:p>
          <a:p>
            <a:pPr marL="514350" indent="-514350">
              <a:buFont typeface="+mj-lt"/>
              <a:buAutoNum type="alphaLcParenR"/>
            </a:pPr>
            <a:r>
              <a:rPr lang="en-AU" sz="2000" dirty="0" smtClean="0"/>
              <a:t>the </a:t>
            </a:r>
            <a:r>
              <a:rPr lang="en-AU" sz="2000" dirty="0"/>
              <a:t>functions required to be exercised by the public body or officer are to be determined by reference to the broad range of its activities (and not merely by reference to the matter to which the proceedings relate); </a:t>
            </a:r>
            <a:endParaRPr lang="en-AU" sz="2000" dirty="0" smtClean="0"/>
          </a:p>
          <a:p>
            <a:pPr marL="514350" indent="-514350">
              <a:buFont typeface="+mj-lt"/>
              <a:buAutoNum type="alphaLcParenR"/>
            </a:pPr>
            <a:r>
              <a:rPr lang="en-AU" sz="2000" dirty="0" smtClean="0"/>
              <a:t>the </a:t>
            </a:r>
            <a:r>
              <a:rPr lang="en-AU" sz="2000" dirty="0"/>
              <a:t>public body or officer may rely on evidence of its compliance with the general procedures and applicable standards for the exercise of its functions as evidence of the proper exercise of its functions in the matter to which the proceedings relate. </a:t>
            </a:r>
          </a:p>
          <a:p>
            <a:endParaRPr lang="en-AU" dirty="0"/>
          </a:p>
        </p:txBody>
      </p:sp>
    </p:spTree>
    <p:extLst>
      <p:ext uri="{BB962C8B-B14F-4D97-AF65-F5344CB8AC3E}">
        <p14:creationId xmlns:p14="http://schemas.microsoft.com/office/powerpoint/2010/main" val="26583918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policy ‘defence’</a:t>
            </a:r>
            <a:endParaRPr lang="en-AU" dirty="0"/>
          </a:p>
        </p:txBody>
      </p:sp>
      <p:sp>
        <p:nvSpPr>
          <p:cNvPr id="3" name="Content Placeholder 2"/>
          <p:cNvSpPr>
            <a:spLocks noGrp="1"/>
          </p:cNvSpPr>
          <p:nvPr>
            <p:ph idx="1"/>
          </p:nvPr>
        </p:nvSpPr>
        <p:spPr/>
        <p:txBody>
          <a:bodyPr/>
          <a:lstStyle/>
          <a:p>
            <a:pPr marL="0" indent="0">
              <a:buNone/>
            </a:pPr>
            <a:r>
              <a:rPr lang="en-AU" dirty="0" smtClean="0"/>
              <a:t>Even if you foresee the risk and need to do something – what do you do?</a:t>
            </a:r>
          </a:p>
          <a:p>
            <a:pPr lvl="1"/>
            <a:r>
              <a:rPr lang="en-AU" dirty="0" smtClean="0"/>
              <a:t>Avoid; </a:t>
            </a:r>
          </a:p>
          <a:p>
            <a:pPr lvl="1"/>
            <a:r>
              <a:rPr lang="en-AU" dirty="0" smtClean="0"/>
              <a:t>Planned </a:t>
            </a:r>
            <a:r>
              <a:rPr lang="en-AU" dirty="0"/>
              <a:t>or managed </a:t>
            </a:r>
            <a:r>
              <a:rPr lang="en-AU" dirty="0" smtClean="0"/>
              <a:t>retreat;</a:t>
            </a:r>
          </a:p>
          <a:p>
            <a:pPr lvl="1"/>
            <a:r>
              <a:rPr lang="en-AU" dirty="0" smtClean="0"/>
              <a:t>Accommodate; or</a:t>
            </a:r>
          </a:p>
          <a:p>
            <a:pPr lvl="1"/>
            <a:r>
              <a:rPr lang="en-AU" dirty="0" smtClean="0"/>
              <a:t>Protect?</a:t>
            </a:r>
            <a:r>
              <a:rPr lang="en-AU" dirty="0"/>
              <a:t/>
            </a:r>
            <a:br>
              <a:rPr lang="en-AU" dirty="0"/>
            </a:br>
            <a:r>
              <a:rPr lang="en-AU" sz="2000" i="1" dirty="0" smtClean="0">
                <a:hlinkClick r:id="rId2"/>
              </a:rPr>
              <a:t>State Planning Policy No. 2.6: State Coastal Planning Policy </a:t>
            </a:r>
            <a:r>
              <a:rPr lang="en-AU" sz="2000" dirty="0" smtClean="0"/>
              <a:t>(2013), [5.5] </a:t>
            </a:r>
            <a:endParaRPr lang="en-AU" sz="2000" dirty="0"/>
          </a:p>
          <a:p>
            <a:endParaRPr lang="en-AU" dirty="0"/>
          </a:p>
        </p:txBody>
      </p:sp>
    </p:spTree>
    <p:extLst>
      <p:ext uri="{BB962C8B-B14F-4D97-AF65-F5344CB8AC3E}">
        <p14:creationId xmlns:p14="http://schemas.microsoft.com/office/powerpoint/2010/main" val="1247169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a:hlinkClick r:id="rId2"/>
              </a:rPr>
              <a:t>Graham Barclay Oysters Pty Ltd v Ryan </a:t>
            </a:r>
            <a:r>
              <a:rPr lang="en-AU" dirty="0" smtClean="0"/>
              <a:t>(2002) </a:t>
            </a:r>
            <a:r>
              <a:rPr lang="en-AU" dirty="0"/>
              <a:t>211 CLR 540</a:t>
            </a:r>
          </a:p>
        </p:txBody>
      </p:sp>
      <p:sp>
        <p:nvSpPr>
          <p:cNvPr id="3" name="Content Placeholder 2"/>
          <p:cNvSpPr>
            <a:spLocks noGrp="1"/>
          </p:cNvSpPr>
          <p:nvPr>
            <p:ph idx="1"/>
          </p:nvPr>
        </p:nvSpPr>
        <p:spPr/>
        <p:txBody>
          <a:bodyPr/>
          <a:lstStyle/>
          <a:p>
            <a:r>
              <a:rPr lang="en-AU" dirty="0" smtClean="0"/>
              <a:t>“Courts </a:t>
            </a:r>
            <a:r>
              <a:rPr lang="en-AU" dirty="0"/>
              <a:t>have long recognised the inappropriateness of judicial resolution of complaints about the reasonableness of governmental conduct where such complaints are political in nature</a:t>
            </a:r>
            <a:r>
              <a:rPr lang="en-AU" dirty="0" smtClean="0"/>
              <a:t>.” </a:t>
            </a:r>
            <a:br>
              <a:rPr lang="en-AU" dirty="0" smtClean="0"/>
            </a:br>
            <a:r>
              <a:rPr lang="en-AU" dirty="0" smtClean="0"/>
              <a:t>([6], Gleeson CJ).</a:t>
            </a:r>
          </a:p>
          <a:p>
            <a:r>
              <a:rPr lang="en-AU" dirty="0" smtClean="0"/>
              <a:t>Exercising policy options is politics – it’s what counsellors are elected for!</a:t>
            </a:r>
            <a:endParaRPr lang="en-AU" dirty="0"/>
          </a:p>
        </p:txBody>
      </p:sp>
    </p:spTree>
    <p:extLst>
      <p:ext uri="{BB962C8B-B14F-4D97-AF65-F5344CB8AC3E}">
        <p14:creationId xmlns:p14="http://schemas.microsoft.com/office/powerpoint/2010/main" val="37347225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a:hlinkClick r:id="rId2"/>
              </a:rPr>
              <a:t>Civil Liability Act 2002 </a:t>
            </a:r>
            <a:r>
              <a:rPr lang="en-AU" dirty="0"/>
              <a:t>(WA) s </a:t>
            </a:r>
            <a:r>
              <a:rPr lang="en-AU" dirty="0" smtClean="0"/>
              <a:t>5X</a:t>
            </a:r>
            <a:endParaRPr lang="en-AU" dirty="0"/>
          </a:p>
        </p:txBody>
      </p:sp>
      <p:sp>
        <p:nvSpPr>
          <p:cNvPr id="3" name="Content Placeholder 2"/>
          <p:cNvSpPr>
            <a:spLocks noGrp="1"/>
          </p:cNvSpPr>
          <p:nvPr>
            <p:ph idx="1"/>
          </p:nvPr>
        </p:nvSpPr>
        <p:spPr/>
        <p:txBody>
          <a:bodyPr/>
          <a:lstStyle/>
          <a:p>
            <a:pPr marL="0" indent="0">
              <a:buNone/>
            </a:pPr>
            <a:r>
              <a:rPr lang="en-AU" sz="2800" dirty="0" smtClean="0"/>
              <a:t>“In</a:t>
            </a:r>
            <a:r>
              <a:rPr lang="en-AU" sz="2800" dirty="0"/>
              <a:t> a claim for damages for harm caused by the fault of a public body or officer arising out of fault in the performance or non-performance of a public function, a policy decision cannot be used to support a finding that the defendant was at fault unless the decision was so unreasonable that no reasonable public body or officer in the defendant’s position could have made it</a:t>
            </a:r>
            <a:r>
              <a:rPr lang="en-AU" sz="2800" dirty="0" smtClean="0"/>
              <a:t>.”</a:t>
            </a:r>
            <a:endParaRPr lang="en-AU" dirty="0"/>
          </a:p>
        </p:txBody>
      </p:sp>
    </p:spTree>
    <p:extLst>
      <p:ext uri="{BB962C8B-B14F-4D97-AF65-F5344CB8AC3E}">
        <p14:creationId xmlns:p14="http://schemas.microsoft.com/office/powerpoint/2010/main" val="917052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i="1" dirty="0" smtClean="0">
                <a:hlinkClick r:id="rId2"/>
              </a:rPr>
              <a:t>Southern Properties (</a:t>
            </a:r>
            <a:r>
              <a:rPr lang="en-AU" i="1" dirty="0">
                <a:hlinkClick r:id="rId2"/>
              </a:rPr>
              <a:t>WA) </a:t>
            </a:r>
            <a:r>
              <a:rPr lang="en-AU" i="1" dirty="0" smtClean="0">
                <a:hlinkClick r:id="rId2"/>
              </a:rPr>
              <a:t>v Executive Director CALM </a:t>
            </a:r>
            <a:r>
              <a:rPr lang="en-AU" dirty="0" smtClean="0"/>
              <a:t>[2012</a:t>
            </a:r>
            <a:r>
              <a:rPr lang="en-AU" dirty="0"/>
              <a:t>] WASCA </a:t>
            </a:r>
            <a:r>
              <a:rPr lang="en-AU" dirty="0" smtClean="0"/>
              <a:t>79</a:t>
            </a:r>
            <a:endParaRPr lang="en-AU" dirty="0"/>
          </a:p>
        </p:txBody>
      </p:sp>
      <p:sp>
        <p:nvSpPr>
          <p:cNvPr id="3" name="Content Placeholder 2"/>
          <p:cNvSpPr>
            <a:spLocks noGrp="1"/>
          </p:cNvSpPr>
          <p:nvPr>
            <p:ph idx="1"/>
          </p:nvPr>
        </p:nvSpPr>
        <p:spPr/>
        <p:txBody>
          <a:bodyPr/>
          <a:lstStyle/>
          <a:p>
            <a:r>
              <a:rPr lang="en-AU" dirty="0" smtClean="0"/>
              <a:t>2004 Hazard reduction burn lead to damage to the plaintiff’s grape crop. </a:t>
            </a:r>
          </a:p>
          <a:p>
            <a:r>
              <a:rPr lang="en-AU" dirty="0" smtClean="0"/>
              <a:t>The plaintiff asked the defendant not to burn during the period when grapes were most susceptible to ‘smoke taint’</a:t>
            </a:r>
            <a:endParaRPr lang="en-AU" dirty="0"/>
          </a:p>
        </p:txBody>
      </p:sp>
    </p:spTree>
    <p:extLst>
      <p:ext uri="{BB962C8B-B14F-4D97-AF65-F5344CB8AC3E}">
        <p14:creationId xmlns:p14="http://schemas.microsoft.com/office/powerpoint/2010/main" val="25993274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McLure</a:t>
            </a:r>
            <a:r>
              <a:rPr lang="en-AU" dirty="0" smtClean="0"/>
              <a:t> P (with whom Buss JA agreed)</a:t>
            </a:r>
            <a:endParaRPr lang="en-AU" dirty="0"/>
          </a:p>
        </p:txBody>
      </p:sp>
      <p:sp>
        <p:nvSpPr>
          <p:cNvPr id="3" name="Content Placeholder 2"/>
          <p:cNvSpPr>
            <a:spLocks noGrp="1"/>
          </p:cNvSpPr>
          <p:nvPr>
            <p:ph idx="1"/>
          </p:nvPr>
        </p:nvSpPr>
        <p:spPr/>
        <p:txBody>
          <a:bodyPr/>
          <a:lstStyle/>
          <a:p>
            <a:r>
              <a:rPr lang="en-AU" sz="2800" dirty="0" smtClean="0"/>
              <a:t>There </a:t>
            </a:r>
            <a:r>
              <a:rPr lang="en-AU" sz="2800" dirty="0"/>
              <a:t>will be no duty at common law to the extent that it is incompatible with other duties, statutory or otherwise, imposed on a defendant. </a:t>
            </a:r>
            <a:r>
              <a:rPr lang="en-AU" sz="2800" dirty="0" smtClean="0"/>
              <a:t>[95]</a:t>
            </a:r>
          </a:p>
          <a:p>
            <a:r>
              <a:rPr lang="en-AU" sz="2800" dirty="0"/>
              <a:t>A</a:t>
            </a:r>
            <a:r>
              <a:rPr lang="en-AU" sz="2800" smtClean="0"/>
              <a:t> </a:t>
            </a:r>
            <a:r>
              <a:rPr lang="en-AU" sz="2800" dirty="0"/>
              <a:t>duty will not arise if it may undermine the effectiveness of the duties imposed by the statute or if it could distort the performance of statutory </a:t>
            </a:r>
            <a:r>
              <a:rPr lang="en-AU" sz="2800" dirty="0" smtClean="0"/>
              <a:t>functions.[96]</a:t>
            </a:r>
          </a:p>
          <a:p>
            <a:r>
              <a:rPr lang="en-AU" sz="2800" dirty="0" err="1" smtClean="0"/>
              <a:t>Pullin</a:t>
            </a:r>
            <a:r>
              <a:rPr lang="en-AU" sz="2800" dirty="0" smtClean="0"/>
              <a:t> J dissented.</a:t>
            </a:r>
            <a:endParaRPr lang="en-AU" sz="2800" dirty="0"/>
          </a:p>
        </p:txBody>
      </p:sp>
    </p:spTree>
    <p:extLst>
      <p:ext uri="{BB962C8B-B14F-4D97-AF65-F5344CB8AC3E}">
        <p14:creationId xmlns:p14="http://schemas.microsoft.com/office/powerpoint/2010/main" val="1775225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Self help</a:t>
            </a:r>
            <a:endParaRPr lang="en-AU" dirty="0"/>
          </a:p>
        </p:txBody>
      </p:sp>
      <p:sp>
        <p:nvSpPr>
          <p:cNvPr id="3" name="Content Placeholder 2"/>
          <p:cNvSpPr>
            <a:spLocks noGrp="1"/>
          </p:cNvSpPr>
          <p:nvPr>
            <p:ph idx="1"/>
          </p:nvPr>
        </p:nvSpPr>
        <p:spPr/>
        <p:txBody>
          <a:bodyPr/>
          <a:lstStyle/>
          <a:p>
            <a:r>
              <a:rPr lang="en-AU" dirty="0"/>
              <a:t>Consider </a:t>
            </a:r>
            <a:r>
              <a:rPr lang="en-AU" i="1" dirty="0"/>
              <a:t>Byron Shire v Vaughan </a:t>
            </a:r>
            <a:r>
              <a:rPr lang="en-AU" i="1" dirty="0" smtClean="0"/>
              <a:t/>
            </a:r>
            <a:br>
              <a:rPr lang="en-AU" i="1" dirty="0" smtClean="0"/>
            </a:br>
            <a:r>
              <a:rPr lang="en-AU" dirty="0" smtClean="0">
                <a:hlinkClick r:id="rId2"/>
              </a:rPr>
              <a:t>[</a:t>
            </a:r>
            <a:r>
              <a:rPr lang="en-AU" dirty="0">
                <a:hlinkClick r:id="rId2"/>
              </a:rPr>
              <a:t>2009] NSWLEC </a:t>
            </a:r>
            <a:r>
              <a:rPr lang="en-AU" dirty="0" smtClean="0">
                <a:hlinkClick r:id="rId2"/>
              </a:rPr>
              <a:t>88</a:t>
            </a:r>
            <a:r>
              <a:rPr lang="en-AU" dirty="0" smtClean="0"/>
              <a:t>; and </a:t>
            </a:r>
            <a:br>
              <a:rPr lang="en-AU" dirty="0" smtClean="0"/>
            </a:br>
            <a:r>
              <a:rPr lang="en-AU" dirty="0" smtClean="0">
                <a:hlinkClick r:id="rId3"/>
              </a:rPr>
              <a:t>[</a:t>
            </a:r>
            <a:r>
              <a:rPr lang="en-AU" dirty="0">
                <a:hlinkClick r:id="rId3"/>
              </a:rPr>
              <a:t>2011] NSWSC </a:t>
            </a:r>
            <a:r>
              <a:rPr lang="en-AU" dirty="0" smtClean="0">
                <a:hlinkClick r:id="rId3"/>
              </a:rPr>
              <a:t>824</a:t>
            </a:r>
            <a:r>
              <a:rPr lang="en-AU" dirty="0" smtClean="0"/>
              <a:t>. </a:t>
            </a:r>
            <a:endParaRPr lang="en-AU" dirty="0"/>
          </a:p>
        </p:txBody>
      </p:sp>
    </p:spTree>
    <p:extLst>
      <p:ext uri="{BB962C8B-B14F-4D97-AF65-F5344CB8AC3E}">
        <p14:creationId xmlns:p14="http://schemas.microsoft.com/office/powerpoint/2010/main" val="22266973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 summary</a:t>
            </a:r>
            <a:endParaRPr lang="en-AU" dirty="0"/>
          </a:p>
        </p:txBody>
      </p:sp>
      <p:sp>
        <p:nvSpPr>
          <p:cNvPr id="3" name="Content Placeholder 2"/>
          <p:cNvSpPr>
            <a:spLocks noGrp="1"/>
          </p:cNvSpPr>
          <p:nvPr>
            <p:ph idx="1"/>
          </p:nvPr>
        </p:nvSpPr>
        <p:spPr/>
        <p:txBody>
          <a:bodyPr/>
          <a:lstStyle/>
          <a:p>
            <a:r>
              <a:rPr lang="en-AU" dirty="0" smtClean="0"/>
              <a:t>Local Government decision makers have to act according to law.</a:t>
            </a:r>
          </a:p>
          <a:p>
            <a:r>
              <a:rPr lang="en-AU" dirty="0" smtClean="0"/>
              <a:t>Failing to do so can lead to liability; but</a:t>
            </a:r>
          </a:p>
          <a:p>
            <a:r>
              <a:rPr lang="en-AU" dirty="0" smtClean="0"/>
              <a:t>Acting in according with the law doesn’t rule out a number of possible outcomes.</a:t>
            </a:r>
          </a:p>
          <a:p>
            <a:r>
              <a:rPr lang="en-AU" dirty="0" smtClean="0"/>
              <a:t>An outcome made in accordance with the law does not lead to liability even if bad outcomes follow.</a:t>
            </a:r>
          </a:p>
        </p:txBody>
      </p:sp>
    </p:spTree>
    <p:extLst>
      <p:ext uri="{BB962C8B-B14F-4D97-AF65-F5344CB8AC3E}">
        <p14:creationId xmlns:p14="http://schemas.microsoft.com/office/powerpoint/2010/main" val="11682105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AU" altLang="en-US" dirty="0" smtClean="0"/>
              <a:t>Questions? Comments?</a:t>
            </a:r>
          </a:p>
        </p:txBody>
      </p:sp>
      <p:sp>
        <p:nvSpPr>
          <p:cNvPr id="11267" name="Rectangle 3"/>
          <p:cNvSpPr>
            <a:spLocks noGrp="1" noChangeArrowheads="1"/>
          </p:cNvSpPr>
          <p:nvPr>
            <p:ph idx="1"/>
          </p:nvPr>
        </p:nvSpPr>
        <p:spPr/>
        <p:txBody>
          <a:bodyPr/>
          <a:lstStyle/>
          <a:p>
            <a:pPr eaLnBrk="1" hangingPunct="1"/>
            <a:r>
              <a:rPr lang="en-AU" altLang="en-US" dirty="0" smtClean="0"/>
              <a:t>Thank you for your attention.</a:t>
            </a:r>
          </a:p>
          <a:p>
            <a:pPr eaLnBrk="1" hangingPunct="1"/>
            <a:r>
              <a:rPr lang="en-AU" altLang="en-US" dirty="0" smtClean="0"/>
              <a:t>And thank you WALGA and LGIS.</a:t>
            </a:r>
          </a:p>
          <a:p>
            <a:pPr lvl="1"/>
            <a:endParaRPr lang="en-AU" altLang="en-US" dirty="0" smtClean="0"/>
          </a:p>
          <a:p>
            <a:pPr marL="1698625" indent="811213">
              <a:buNone/>
            </a:pPr>
            <a:r>
              <a:rPr lang="en-AU" altLang="en-US" b="1" dirty="0" smtClean="0"/>
              <a:t>Dr Michael Eburn</a:t>
            </a:r>
          </a:p>
          <a:p>
            <a:pPr marL="1698625" indent="811213">
              <a:buNone/>
            </a:pPr>
            <a:r>
              <a:rPr lang="en-AU" altLang="en-US" b="1" dirty="0" smtClean="0"/>
              <a:t>E:</a:t>
            </a:r>
            <a:r>
              <a:rPr lang="en-AU" altLang="en-US" dirty="0" smtClean="0"/>
              <a:t> </a:t>
            </a:r>
            <a:r>
              <a:rPr lang="en-AU" altLang="en-US" dirty="0" smtClean="0">
                <a:hlinkClick r:id="rId2"/>
              </a:rPr>
              <a:t>michael.eburn@anu.edu.au</a:t>
            </a:r>
            <a:endParaRPr lang="en-AU" altLang="en-US" dirty="0" smtClean="0"/>
          </a:p>
          <a:p>
            <a:pPr marL="1698625" indent="811213">
              <a:buNone/>
            </a:pPr>
            <a:r>
              <a:rPr lang="en-AU" altLang="en-US" b="1" dirty="0" smtClean="0"/>
              <a:t>P:</a:t>
            </a:r>
            <a:r>
              <a:rPr lang="en-AU" altLang="en-US" dirty="0" smtClean="0"/>
              <a:t> 02 6125 6424</a:t>
            </a:r>
            <a:endParaRPr lang="en-AU" altLang="en-US" dirty="0"/>
          </a:p>
        </p:txBody>
      </p:sp>
    </p:spTree>
    <p:extLst>
      <p:ext uri="{BB962C8B-B14F-4D97-AF65-F5344CB8AC3E}">
        <p14:creationId xmlns:p14="http://schemas.microsoft.com/office/powerpoint/2010/main" val="36206412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wipe(left)">
                                      <p:cBhvr>
                                        <p:cTn id="10" dur="500"/>
                                        <p:tgtEl>
                                          <p:spTgt spid="112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animEffect transition="in" filter="wipe(left)">
                                      <p:cBhvr>
                                        <p:cTn id="13" dur="500"/>
                                        <p:tgtEl>
                                          <p:spTgt spid="11267">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267">
                                            <p:txEl>
                                              <p:pRg st="4" end="4"/>
                                            </p:txEl>
                                          </p:spTgt>
                                        </p:tgtEl>
                                        <p:attrNameLst>
                                          <p:attrName>style.visibility</p:attrName>
                                        </p:attrNameLst>
                                      </p:cBhvr>
                                      <p:to>
                                        <p:strVal val="visible"/>
                                      </p:to>
                                    </p:set>
                                    <p:animEffect transition="in" filter="wipe(left)">
                                      <p:cBhvr>
                                        <p:cTn id="16" dur="500"/>
                                        <p:tgtEl>
                                          <p:spTgt spid="11267">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animEffect transition="in" filter="wipe(left)">
                                      <p:cBhvr>
                                        <p:cTn id="19"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p:bldLst>
  </p:timing>
</p:sld>
</file>

<file path=ppt/theme/theme1.xml><?xml version="1.0" encoding="utf-8"?>
<a:theme xmlns:a="http://schemas.openxmlformats.org/drawingml/2006/main" name="ANU">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ANU" id="{72D0F058-207C-4A11-9E4B-5E406AB5BF38}" vid="{60E3B316-2222-4F3B-A70B-D248EC01560A}"/>
    </a:ext>
  </a:extLst>
</a:theme>
</file>

<file path=docProps/app.xml><?xml version="1.0" encoding="utf-8"?>
<Properties xmlns="http://schemas.openxmlformats.org/officeDocument/2006/extended-properties" xmlns:vt="http://schemas.openxmlformats.org/officeDocument/2006/docPropsVTypes">
  <Template>ANU</Template>
  <TotalTime>926</TotalTime>
  <Words>1387</Words>
  <Application>Microsoft Macintosh PowerPoint</Application>
  <PresentationFormat>On-screen Show (4:3)</PresentationFormat>
  <Paragraphs>105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ANU</vt:lpstr>
      <vt:lpstr>“The Legal Consequences of Ignoring Climate Change”</vt:lpstr>
      <vt:lpstr>“The Legal Consequences of Ignoring Climate Change”</vt:lpstr>
      <vt:lpstr>They say:</vt:lpstr>
      <vt:lpstr>They say:</vt:lpstr>
      <vt:lpstr>They conclude</vt:lpstr>
      <vt:lpstr>They conclude</vt:lpstr>
      <vt:lpstr>But first … </vt:lpstr>
      <vt:lpstr>Liability</vt:lpstr>
      <vt:lpstr>Not acting on a low probability event does not equal ignoring it.</vt:lpstr>
      <vt:lpstr>The ‘reasonable person’: </vt:lpstr>
      <vt:lpstr>Negligence: duty of care – to whom?</vt:lpstr>
      <vt:lpstr>There was no duty of care</vt:lpstr>
      <vt:lpstr>PowerPoint Presentation</vt:lpstr>
      <vt:lpstr>PowerPoint Presentation</vt:lpstr>
      <vt:lpstr>Local Governments</vt:lpstr>
      <vt:lpstr>Minister for Planning v Walker  [2008] NSWCA 224.</vt:lpstr>
      <vt:lpstr>Daikyo (North Qld) v Cairns City Council [2003] QPEC 22</vt:lpstr>
      <vt:lpstr>‘Consideration’ does not mean ‘trumps’</vt:lpstr>
      <vt:lpstr>Limited duty of care…</vt:lpstr>
      <vt:lpstr>Breach of duty</vt:lpstr>
      <vt:lpstr>The question is prospective …</vt:lpstr>
      <vt:lpstr>Civil Liability Act 2002 (WA) s 5W</vt:lpstr>
      <vt:lpstr>The policy ‘defence’</vt:lpstr>
      <vt:lpstr>Graham Barclay Oysters Pty Ltd v Ryan (2002) 211 CLR 540</vt:lpstr>
      <vt:lpstr>Civil Liability Act 2002 (WA) s 5X</vt:lpstr>
      <vt:lpstr>Southern Properties (WA) v Executive Director CALM [2012] WASCA 79</vt:lpstr>
      <vt:lpstr>McLure P (with whom Buss JA agreed)</vt:lpstr>
      <vt:lpstr>Self help</vt:lpstr>
      <vt:lpstr>In summary</vt:lpstr>
      <vt:lpstr>Questions? Comments?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Eburn M and Handmer J, ‘Legal Issues and information on natural hazards’ (2012) 17 Local Government Law Journal 19-26 –  Review and update</dc:title>
  <dc:creator>Michael Eburn</dc:creator>
  <cp:lastModifiedBy>Michael Eburn</cp:lastModifiedBy>
  <cp:revision>75</cp:revision>
  <dcterms:created xsi:type="dcterms:W3CDTF">2015-10-16T03:56:54Z</dcterms:created>
  <dcterms:modified xsi:type="dcterms:W3CDTF">2015-11-09T10:52:04Z</dcterms:modified>
</cp:coreProperties>
</file>