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62" r:id="rId3"/>
    <p:sldId id="264" r:id="rId4"/>
    <p:sldId id="265" r:id="rId5"/>
    <p:sldId id="266" r:id="rId6"/>
    <p:sldId id="271" r:id="rId7"/>
    <p:sldId id="268" r:id="rId8"/>
    <p:sldId id="270" r:id="rId9"/>
    <p:sldId id="274" r:id="rId10"/>
    <p:sldId id="269" r:id="rId11"/>
    <p:sldId id="261" r:id="rId12"/>
    <p:sldId id="257" r:id="rId13"/>
    <p:sldId id="258" r:id="rId14"/>
    <p:sldId id="259" r:id="rId15"/>
    <p:sldId id="260" r:id="rId16"/>
    <p:sldId id="273" r:id="rId17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87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AU" noProof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endParaRPr lang="en-AU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2A7AD82-F461-44BE-94DD-871E42EA6917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8201" name="Picture 9" descr="ANU_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A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32DC63-BF72-4143-B721-9CD45CAD5F5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2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28219-0DC8-415A-9E8F-741C729033E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871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EE6BF-3074-4765-869F-D021AD32957A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861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F8D5A-3D2E-418B-B345-2211B2424679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4454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8BD5F-F6DD-4F39-BC8F-666BB322C73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450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0613E-3735-484E-B0D0-453FC6107EA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191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9F30E-FD33-42EA-97C3-01DFA8D5A91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236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6FBF0-4F57-4B2F-A1B9-BCE6746A8BB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2637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41E4B-589D-42F8-890C-E9AE0270668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7517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1218-4351-4A50-B1B7-E89560B1E3E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8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AU"/>
              <a:t>Footer text goes in here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7F530-2DD0-4577-9C97-D0E612A220B0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ustlii.edu.au/au/cases/nsw/NSWCA/2008/231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ustlii.edu.au/au/cases/vic/VCAT/2015/1402.html" TargetMode="External"/><Relationship Id="rId3" Type="http://schemas.openxmlformats.org/officeDocument/2006/relationships/hyperlink" Target="http://www.austlii.edu.au/au/cases/qld/QCAT/2014/70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ichael.eburn@anu.edu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8313" y="4652963"/>
            <a:ext cx="8280400" cy="1557349"/>
          </a:xfrm>
        </p:spPr>
        <p:txBody>
          <a:bodyPr/>
          <a:lstStyle/>
          <a:p>
            <a:r>
              <a:rPr lang="en-AU" dirty="0" smtClean="0"/>
              <a:t>Dr Michael Eburn</a:t>
            </a:r>
          </a:p>
          <a:p>
            <a:r>
              <a:rPr lang="en-AU" dirty="0" smtClean="0"/>
              <a:t>ANU College of Law</a:t>
            </a:r>
          </a:p>
          <a:p>
            <a:r>
              <a:rPr lang="en-AU" dirty="0" smtClean="0"/>
              <a:t>CANBERRA   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8313" y="931913"/>
            <a:ext cx="8207375" cy="2616101"/>
          </a:xfrm>
        </p:spPr>
        <p:txBody>
          <a:bodyPr/>
          <a:lstStyle/>
          <a:p>
            <a:r>
              <a:rPr lang="en-AU" dirty="0"/>
              <a:t>National State Emergency Service </a:t>
            </a:r>
            <a:br>
              <a:rPr lang="en-AU" dirty="0"/>
            </a:br>
            <a:r>
              <a:rPr lang="en-AU" dirty="0"/>
              <a:t>Volunteers Association Meeting</a:t>
            </a:r>
            <a:r>
              <a:rPr lang="en-AU" dirty="0"/>
              <a:t>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sz="2800" dirty="0" smtClean="0"/>
              <a:t>Q1 </a:t>
            </a:r>
            <a:r>
              <a:rPr lang="en-AU" sz="2800" dirty="0"/>
              <a:t>Resort and Spa (Gold Coast) </a:t>
            </a:r>
            <a:r>
              <a:rPr lang="en-AU" sz="2800" dirty="0" smtClean="0"/>
              <a:t/>
            </a:r>
            <a:br>
              <a:rPr lang="en-AU" sz="2800" dirty="0" smtClean="0"/>
            </a:br>
            <a:r>
              <a:rPr lang="en-AU" sz="2800" dirty="0" smtClean="0"/>
              <a:t>Saturday 15 November 2015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792652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8313" y="1916798"/>
            <a:ext cx="8207375" cy="646331"/>
          </a:xfrm>
        </p:spPr>
        <p:txBody>
          <a:bodyPr/>
          <a:lstStyle/>
          <a:p>
            <a:r>
              <a:rPr lang="en-AU" dirty="0" smtClean="0"/>
              <a:t>Natural Justice in the SES</a:t>
            </a:r>
            <a:endParaRPr lang="en-AU" sz="2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7875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i="1" dirty="0">
                <a:hlinkClick r:id="rId2"/>
              </a:rPr>
              <a:t>Castle v Director General State Emergency </a:t>
            </a:r>
            <a:r>
              <a:rPr lang="en-AU" sz="3200" i="1" dirty="0" smtClean="0">
                <a:hlinkClick r:id="rId2"/>
              </a:rPr>
              <a:t>Service</a:t>
            </a:r>
            <a:r>
              <a:rPr lang="en-AU" sz="3200" i="1" dirty="0" smtClean="0"/>
              <a:t> </a:t>
            </a:r>
            <a:r>
              <a:rPr lang="en-AU" sz="3200" dirty="0" smtClean="0"/>
              <a:t>[</a:t>
            </a:r>
            <a:r>
              <a:rPr lang="en-AU" sz="3200" dirty="0"/>
              <a:t>2008] NSWCA 231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issue of ‘natural justice’ – an opportunity to be heard before the decision is made.</a:t>
            </a:r>
          </a:p>
          <a:p>
            <a:r>
              <a:rPr lang="en-AU" dirty="0" smtClean="0"/>
              <a:t>Not all decisions involve an obligation to be ‘fair’</a:t>
            </a:r>
            <a:r>
              <a:rPr lang="is-IS" dirty="0" smtClean="0"/>
              <a:t>…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5882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i="1" dirty="0" err="1"/>
              <a:t>Kioa</a:t>
            </a:r>
            <a:r>
              <a:rPr lang="en-AU" i="1" dirty="0"/>
              <a:t> v West  </a:t>
            </a:r>
            <a:r>
              <a:rPr lang="en-AU" dirty="0" smtClean="0"/>
              <a:t>(1985) </a:t>
            </a:r>
            <a:r>
              <a:rPr lang="en-AU" dirty="0"/>
              <a:t>159 CLR 550 at </a:t>
            </a:r>
            <a:r>
              <a:rPr lang="en-AU" dirty="0" smtClean="0"/>
              <a:t>584 (Mason J)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498254"/>
          </a:xfrm>
        </p:spPr>
        <p:txBody>
          <a:bodyPr/>
          <a:lstStyle/>
          <a:p>
            <a:pPr marL="0" indent="0">
              <a:buNone/>
            </a:pPr>
            <a:r>
              <a:rPr lang="en-AU" sz="2800" dirty="0" smtClean="0"/>
              <a:t>“</a:t>
            </a:r>
            <a:r>
              <a:rPr lang="is-IS" sz="2800" dirty="0" smtClean="0"/>
              <a:t>… </a:t>
            </a:r>
            <a:r>
              <a:rPr lang="en-AU" sz="2800" dirty="0" smtClean="0"/>
              <a:t>when </a:t>
            </a:r>
            <a:r>
              <a:rPr lang="en-AU" sz="2800" dirty="0"/>
              <a:t>an order is to be made which will deprive a person </a:t>
            </a:r>
            <a:r>
              <a:rPr lang="en-AU" sz="2800" dirty="0" smtClean="0"/>
              <a:t>of some </a:t>
            </a:r>
            <a:r>
              <a:rPr lang="en-AU" sz="2800" dirty="0"/>
              <a:t>right or interest or the legitimate expectation of a benefit, he is </a:t>
            </a:r>
            <a:r>
              <a:rPr lang="en-AU" sz="2800" dirty="0" smtClean="0"/>
              <a:t>entitled </a:t>
            </a:r>
            <a:r>
              <a:rPr lang="en-AU" sz="2800" dirty="0"/>
              <a:t>to know the </a:t>
            </a:r>
            <a:r>
              <a:rPr lang="en-AU" sz="2800" dirty="0" smtClean="0"/>
              <a:t>case sought </a:t>
            </a:r>
            <a:r>
              <a:rPr lang="en-AU" sz="2800" dirty="0"/>
              <a:t>to be made against him and to be </a:t>
            </a:r>
            <a:r>
              <a:rPr lang="en-AU" sz="2800" dirty="0" smtClean="0"/>
              <a:t>given </a:t>
            </a:r>
            <a:r>
              <a:rPr lang="en-AU" sz="2800" dirty="0"/>
              <a:t>an opportunity of </a:t>
            </a:r>
            <a:r>
              <a:rPr lang="en-AU" sz="2800" dirty="0" smtClean="0"/>
              <a:t>replying </a:t>
            </a:r>
            <a:r>
              <a:rPr lang="en-AU" sz="2800" dirty="0"/>
              <a:t>to it </a:t>
            </a:r>
            <a:r>
              <a:rPr lang="en-AU" sz="2800" dirty="0" smtClean="0"/>
              <a:t>…</a:t>
            </a:r>
          </a:p>
          <a:p>
            <a:pPr marL="0" indent="0">
              <a:buNone/>
            </a:pPr>
            <a:r>
              <a:rPr lang="en-AU" sz="2800" dirty="0" smtClean="0"/>
              <a:t>The </a:t>
            </a:r>
            <a:r>
              <a:rPr lang="en-AU" sz="2800" dirty="0"/>
              <a:t>reference to ‘right or interest’ in this formulation must be understood as relating to personal liberty, status, preservation of livelihood and reputation, as well as to proprietary rights </a:t>
            </a:r>
            <a:r>
              <a:rPr lang="en-AU" sz="2800" dirty="0" smtClean="0"/>
              <a:t>and interests</a:t>
            </a:r>
            <a:r>
              <a:rPr lang="en-AU" sz="2800" dirty="0"/>
              <a:t>.”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5395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 this case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… </a:t>
            </a:r>
            <a:r>
              <a:rPr lang="en-AU" dirty="0"/>
              <a:t> the only possible foundation for the declarations sought is that the deregistration of the Unit and </a:t>
            </a:r>
            <a:r>
              <a:rPr lang="en-AU" dirty="0" smtClean="0"/>
              <a:t>the revocation </a:t>
            </a:r>
            <a:r>
              <a:rPr lang="en-AU" dirty="0"/>
              <a:t>of his appointment damaged his </a:t>
            </a:r>
            <a:r>
              <a:rPr lang="en-AU" dirty="0" smtClean="0"/>
              <a:t>reputation </a:t>
            </a:r>
            <a:r>
              <a:rPr lang="is-IS" dirty="0" smtClean="0"/>
              <a:t>… ([30] Handley JA)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9731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 [39]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“The </a:t>
            </a:r>
            <a:r>
              <a:rPr lang="en-AU" dirty="0"/>
              <a:t>claimant may have been the cause of the problem and not fit for command of a group </a:t>
            </a:r>
            <a:r>
              <a:rPr lang="en-AU" dirty="0" smtClean="0"/>
              <a:t>of volunteers</a:t>
            </a:r>
            <a:r>
              <a:rPr lang="en-AU" dirty="0"/>
              <a:t>. </a:t>
            </a:r>
            <a:r>
              <a:rPr lang="en-AU" dirty="0">
                <a:solidFill>
                  <a:srgbClr val="FF0000"/>
                </a:solidFill>
              </a:rPr>
              <a:t>It was at least careless of him to lose his entire membership by resignation. </a:t>
            </a:r>
            <a:r>
              <a:rPr lang="en-AU" dirty="0"/>
              <a:t>The Direct or-</a:t>
            </a:r>
            <a:r>
              <a:rPr lang="en-AU" dirty="0" smtClean="0"/>
              <a:t>General may </a:t>
            </a:r>
            <a:r>
              <a:rPr lang="en-AU" dirty="0"/>
              <a:t>not have accepted his version of the events, or his explanation for the mass resignations, but he was </a:t>
            </a:r>
            <a:r>
              <a:rPr lang="en-AU" dirty="0" smtClean="0"/>
              <a:t>never given </a:t>
            </a:r>
            <a:r>
              <a:rPr lang="en-AU" dirty="0"/>
              <a:t>the chance</a:t>
            </a:r>
            <a:r>
              <a:rPr lang="en-AU" dirty="0" smtClean="0"/>
              <a:t>.”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3029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 [50] (Sackville AJA)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“His </a:t>
            </a:r>
            <a:r>
              <a:rPr lang="en-AU" dirty="0"/>
              <a:t>removal from the position he occupied entailed </a:t>
            </a:r>
            <a:r>
              <a:rPr lang="en-AU" dirty="0" smtClean="0"/>
              <a:t>a loss </a:t>
            </a:r>
            <a:r>
              <a:rPr lang="en-AU" dirty="0"/>
              <a:t>of responsibilities and of status. </a:t>
            </a:r>
            <a:r>
              <a:rPr lang="is-IS" dirty="0" smtClean="0"/>
              <a:t>… i</a:t>
            </a:r>
            <a:r>
              <a:rPr lang="en-AU" dirty="0" smtClean="0"/>
              <a:t>t </a:t>
            </a:r>
            <a:r>
              <a:rPr lang="en-AU" dirty="0"/>
              <a:t>is a fair inference that it </a:t>
            </a:r>
            <a:r>
              <a:rPr lang="en-AU" dirty="0" smtClean="0"/>
              <a:t>also involved </a:t>
            </a:r>
            <a:r>
              <a:rPr lang="en-AU" dirty="0"/>
              <a:t>a loss of reputation</a:t>
            </a:r>
            <a:r>
              <a:rPr lang="en-AU" dirty="0" smtClean="0"/>
              <a:t>.”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7450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But what’s the remedy?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NSW SES Act s 18AA – sets out powers of Commissioner and gives authority to internal procedures. </a:t>
            </a:r>
          </a:p>
          <a:p>
            <a:r>
              <a:rPr lang="en-AU" dirty="0" smtClean="0"/>
              <a:t>The Act does not give review authority </a:t>
            </a:r>
            <a:r>
              <a:rPr lang="en-AU" dirty="0"/>
              <a:t>to the NSW Civil and Administrative </a:t>
            </a:r>
            <a:r>
              <a:rPr lang="en-AU" dirty="0" smtClean="0"/>
              <a:t>Tribunal to review the decision (see </a:t>
            </a:r>
            <a:r>
              <a:rPr lang="en-AU" i="1" dirty="0" smtClean="0"/>
              <a:t>Administrative Decisions Review Act 1997 </a:t>
            </a:r>
            <a:r>
              <a:rPr lang="en-AU" dirty="0" smtClean="0"/>
              <a:t>(NSW) </a:t>
            </a:r>
            <a:r>
              <a:rPr lang="en-AU" dirty="0" err="1" smtClean="0"/>
              <a:t>ss</a:t>
            </a:r>
            <a:r>
              <a:rPr lang="en-AU" dirty="0" smtClean="0"/>
              <a:t> 6-9).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9041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“Public officials”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Members of NSW SES are ‘public officials’ for the purposes </a:t>
            </a:r>
            <a:r>
              <a:rPr lang="en-AU" dirty="0"/>
              <a:t>of the </a:t>
            </a:r>
            <a:r>
              <a:rPr lang="en-AU" i="1" dirty="0" smtClean="0"/>
              <a:t>Public Interest Disclosures Act 1994</a:t>
            </a:r>
            <a:r>
              <a:rPr lang="en-AU" dirty="0" smtClean="0"/>
              <a:t> (NSW) (see s 4A(2)).</a:t>
            </a:r>
          </a:p>
          <a:p>
            <a:r>
              <a:rPr lang="en-AU" dirty="0" smtClean="0"/>
              <a:t>It is an offence to take ‘detrimental action’ against a person for taking action </a:t>
            </a:r>
            <a:r>
              <a:rPr lang="en-AU" smtClean="0"/>
              <a:t>under that Act (s 20).</a:t>
            </a:r>
            <a:endParaRPr lang="en-AU" dirty="0" smtClean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70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But what’s the remedy?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>
                <a:hlinkClick r:id="rId2"/>
              </a:rPr>
              <a:t>Chapman v Victoria State Emergency Service </a:t>
            </a:r>
            <a:r>
              <a:rPr lang="en-AU" dirty="0"/>
              <a:t>[2015] VCAT </a:t>
            </a:r>
            <a:r>
              <a:rPr lang="en-AU" dirty="0" smtClean="0"/>
              <a:t>1402 </a:t>
            </a:r>
          </a:p>
          <a:p>
            <a:pPr lvl="1"/>
            <a:r>
              <a:rPr lang="en-AU" dirty="0"/>
              <a:t>N</a:t>
            </a:r>
            <a:r>
              <a:rPr lang="en-AU" dirty="0" smtClean="0"/>
              <a:t>o review as the decision wasn’t made under the Act. </a:t>
            </a:r>
            <a:endParaRPr lang="en-AU" dirty="0"/>
          </a:p>
          <a:p>
            <a:r>
              <a:rPr lang="en-AU" i="1" dirty="0">
                <a:hlinkClick r:id="rId3"/>
              </a:rPr>
              <a:t>Gilmour v Queensland Fire and Emergency Services </a:t>
            </a:r>
            <a:r>
              <a:rPr lang="en-AU" dirty="0"/>
              <a:t>[2014] QCAT </a:t>
            </a:r>
            <a:r>
              <a:rPr lang="en-AU" dirty="0" smtClean="0"/>
              <a:t>70 </a:t>
            </a:r>
          </a:p>
          <a:p>
            <a:pPr lvl="1"/>
            <a:r>
              <a:rPr lang="en-AU" dirty="0" smtClean="0"/>
              <a:t>No review as the Act did not give QCAT jurisdiction.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580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8313" y="1639799"/>
            <a:ext cx="8207375" cy="1200329"/>
          </a:xfrm>
        </p:spPr>
        <p:txBody>
          <a:bodyPr/>
          <a:lstStyle/>
          <a:p>
            <a:r>
              <a:rPr lang="en-AU" dirty="0"/>
              <a:t>AFAC Emergency Management </a:t>
            </a:r>
            <a:r>
              <a:rPr lang="en-AU" dirty="0" err="1"/>
              <a:t>Professionalisation</a:t>
            </a:r>
            <a:r>
              <a:rPr lang="en-AU" dirty="0"/>
              <a:t> Scheme</a:t>
            </a:r>
            <a:endParaRPr lang="en-AU" sz="2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6981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is a profession</a:t>
            </a:r>
            <a:r>
              <a:rPr lang="en-AU" dirty="0" smtClean="0"/>
              <a:t>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Profession </a:t>
            </a:r>
            <a:r>
              <a:rPr lang="en-AU" dirty="0"/>
              <a:t>determines its own knowledge;</a:t>
            </a:r>
          </a:p>
          <a:p>
            <a:r>
              <a:rPr lang="en-AU" dirty="0"/>
              <a:t>Authority recognised by society and sanctioned by society;</a:t>
            </a:r>
          </a:p>
          <a:p>
            <a:r>
              <a:rPr lang="en-AU" dirty="0"/>
              <a:t>“self-regulation that protects practitioners and supports disciplinary criteria and actions to censure, suspend, or remove code violators”</a:t>
            </a:r>
            <a:br>
              <a:rPr lang="en-AU" dirty="0"/>
            </a:br>
            <a:r>
              <a:rPr lang="en-AU" sz="1800" dirty="0"/>
              <a:t>(Jennifer H. Matthews, ‘Role of Professional Organizations in Advocating for the Nursing Profession’, </a:t>
            </a:r>
            <a:r>
              <a:rPr lang="en-AU" sz="1800" i="1" dirty="0"/>
              <a:t>Online J Issues </a:t>
            </a:r>
            <a:r>
              <a:rPr lang="en-AU" sz="1800" i="1" dirty="0" err="1"/>
              <a:t>Nurs</a:t>
            </a:r>
            <a:r>
              <a:rPr lang="en-AU" sz="1800" dirty="0"/>
              <a:t>. 2012;17(1))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0266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are some professions ‘registered’?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Consider lawyers, architects, 14 health practitioners?</a:t>
            </a:r>
          </a:p>
          <a:p>
            <a:r>
              <a:rPr lang="en-AU" dirty="0" smtClean="0"/>
              <a:t>Not all professions are ‘registered’ (see Professionals Australia)?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696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is the role of the AFAC scheme?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Registered Incident Controller (RIC</a:t>
            </a:r>
            <a:r>
              <a:rPr lang="en-AU" dirty="0" smtClean="0"/>
              <a:t>) and Certified </a:t>
            </a:r>
            <a:r>
              <a:rPr lang="en-AU" dirty="0"/>
              <a:t>Incident Controller (CIC</a:t>
            </a:r>
            <a:r>
              <a:rPr lang="en-AU" dirty="0" smtClean="0"/>
              <a:t>).</a:t>
            </a:r>
          </a:p>
          <a:p>
            <a:r>
              <a:rPr lang="en-AU" dirty="0" smtClean="0"/>
              <a:t>Will operate without legislative backing but</a:t>
            </a:r>
          </a:p>
          <a:p>
            <a:r>
              <a:rPr lang="en-AU" dirty="0" smtClean="0"/>
              <a:t>If the member agencies come on board it will be pervasive.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4980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Modelled on professional registration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“Individuals to whom the scheme applies are subject to the Scheme complaints and discipline procedures, including </a:t>
            </a:r>
            <a:r>
              <a:rPr lang="en-AU" dirty="0" smtClean="0"/>
              <a:t>the potential </a:t>
            </a:r>
            <a:r>
              <a:rPr lang="en-AU" dirty="0"/>
              <a:t>for an individual’s credential to be withdrawn</a:t>
            </a:r>
            <a:r>
              <a:rPr lang="en-AU" dirty="0" smtClean="0"/>
              <a:t>.”</a:t>
            </a:r>
          </a:p>
          <a:p>
            <a:r>
              <a:rPr lang="en-AU" dirty="0" smtClean="0"/>
              <a:t>Who will complain? Agencies? Victims? Coroners? What if there is a negligence finding?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7880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dirty="0" smtClean="0"/>
              <a:t>Questions? Comments?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dirty="0" smtClean="0"/>
              <a:t>Thank you for your attention</a:t>
            </a:r>
            <a:r>
              <a:rPr lang="en-AU" altLang="en-US" dirty="0" smtClean="0"/>
              <a:t>.</a:t>
            </a:r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 smtClean="0"/>
          </a:p>
          <a:p>
            <a:pPr marL="1698625" indent="811213">
              <a:buNone/>
            </a:pPr>
            <a:r>
              <a:rPr lang="en-AU" altLang="en-US" b="1" dirty="0" smtClean="0"/>
              <a:t>Dr Michael Eburn</a:t>
            </a:r>
          </a:p>
          <a:p>
            <a:pPr marL="1698625" indent="811213">
              <a:buNone/>
            </a:pPr>
            <a:r>
              <a:rPr lang="en-AU" altLang="en-US" b="1" dirty="0" smtClean="0"/>
              <a:t>E:</a:t>
            </a:r>
            <a:r>
              <a:rPr lang="en-AU" altLang="en-US" dirty="0" smtClean="0"/>
              <a:t> </a:t>
            </a:r>
            <a:r>
              <a:rPr lang="en-AU" altLang="en-US" dirty="0" smtClean="0">
                <a:hlinkClick r:id="rId2"/>
              </a:rPr>
              <a:t>michael.eburn@anu.edu.au</a:t>
            </a:r>
            <a:endParaRPr lang="en-AU" altLang="en-US" dirty="0" smtClean="0"/>
          </a:p>
          <a:p>
            <a:pPr marL="1698625" indent="811213">
              <a:buNone/>
            </a:pPr>
            <a:r>
              <a:rPr lang="en-AU" altLang="en-US" b="1" dirty="0" smtClean="0"/>
              <a:t>P:</a:t>
            </a:r>
            <a:r>
              <a:rPr lang="en-AU" altLang="en-US" dirty="0" smtClean="0"/>
              <a:t> 02 6125 6424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627197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theme/theme1.xml><?xml version="1.0" encoding="utf-8"?>
<a:theme xmlns:a="http://schemas.openxmlformats.org/drawingml/2006/main" name="Default Theme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141</TotalTime>
  <Words>686</Words>
  <Application>Microsoft Macintosh PowerPoint</Application>
  <PresentationFormat>On-screen Show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Theme</vt:lpstr>
      <vt:lpstr>National State Emergency Service  Volunteers Association Meeting   Q1 Resort and Spa (Gold Coast)  Saturday 15 November 2015</vt:lpstr>
      <vt:lpstr>Natural Justice in the SES</vt:lpstr>
      <vt:lpstr>Castle v Director General State Emergency Service [2008] NSWCA 231</vt:lpstr>
      <vt:lpstr>Kioa v West  (1985) 159 CLR 550 at 584 (Mason J)</vt:lpstr>
      <vt:lpstr>In this case</vt:lpstr>
      <vt:lpstr>At [39]</vt:lpstr>
      <vt:lpstr>At [50] (Sackville AJA)</vt:lpstr>
      <vt:lpstr>But what’s the remedy?</vt:lpstr>
      <vt:lpstr>“Public officials”</vt:lpstr>
      <vt:lpstr>But what’s the remedy?</vt:lpstr>
      <vt:lpstr>AFAC Emergency Management Professionalisation Scheme</vt:lpstr>
      <vt:lpstr>What is a profession?</vt:lpstr>
      <vt:lpstr>Why are some professions ‘registered’?</vt:lpstr>
      <vt:lpstr>What is the role of the AFAC scheme?</vt:lpstr>
      <vt:lpstr>Modelled on professional registration</vt:lpstr>
      <vt:lpstr>Questions? Comments?</vt:lpstr>
    </vt:vector>
  </TitlesOfParts>
  <Company>The Australian National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State Emergency Service  Volunteers Association Meeting   Q1 Resort and Spa (Gold Coast)  Saturday 15 November 2015</dc:title>
  <dc:creator>Michael Eburn</dc:creator>
  <cp:lastModifiedBy>Michael Eburn</cp:lastModifiedBy>
  <cp:revision>11</cp:revision>
  <dcterms:created xsi:type="dcterms:W3CDTF">2015-11-12T22:03:05Z</dcterms:created>
  <dcterms:modified xsi:type="dcterms:W3CDTF">2015-11-13T00:24:51Z</dcterms:modified>
</cp:coreProperties>
</file>