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sldIdLst>
    <p:sldId id="263" r:id="rId3"/>
    <p:sldId id="257" r:id="rId4"/>
    <p:sldId id="258" r:id="rId5"/>
    <p:sldId id="259" r:id="rId6"/>
    <p:sldId id="260" r:id="rId7"/>
    <p:sldId id="264" r:id="rId8"/>
    <p:sldId id="262" r:id="rId9"/>
    <p:sldId id="267" r:id="rId10"/>
    <p:sldId id="268" r:id="rId11"/>
    <p:sldId id="266" r:id="rId12"/>
    <p:sldId id="269" r:id="rId13"/>
    <p:sldId id="265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109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5F438-6CE7-6543-81C6-89725B774753}" type="datetimeFigureOut">
              <a:rPr lang="en-US" smtClean="0"/>
              <a:t>4/16/2015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D2DDE-DBAB-1F4D-8BB3-5F981626EA9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78035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5F438-6CE7-6543-81C6-89725B774753}" type="datetimeFigureOut">
              <a:rPr lang="en-US" smtClean="0"/>
              <a:t>4/16/2015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D2DDE-DBAB-1F4D-8BB3-5F981626EA9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44129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5F438-6CE7-6543-81C6-89725B774753}" type="datetimeFigureOut">
              <a:rPr lang="en-US" smtClean="0"/>
              <a:t>4/16/2015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D2DDE-DBAB-1F4D-8BB3-5F981626EA9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48178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5F438-6CE7-6543-81C6-89725B774753}" type="datetimeFigureOut">
              <a:rPr lang="en-US" smtClean="0"/>
              <a:t>4/16/2015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D2DDE-DBAB-1F4D-8BB3-5F981626EA9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66046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5F438-6CE7-6543-81C6-89725B774753}" type="datetimeFigureOut">
              <a:rPr lang="en-US" smtClean="0"/>
              <a:t>4/16/2015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D2DDE-DBAB-1F4D-8BB3-5F981626EA9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63808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5F438-6CE7-6543-81C6-89725B774753}" type="datetimeFigureOut">
              <a:rPr lang="en-US" smtClean="0"/>
              <a:t>4/16/2015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D2DDE-DBAB-1F4D-8BB3-5F981626EA9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32652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5F438-6CE7-6543-81C6-89725B774753}" type="datetimeFigureOut">
              <a:rPr lang="en-US" smtClean="0"/>
              <a:t>4/16/2015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D2DDE-DBAB-1F4D-8BB3-5F981626EA9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82514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5F438-6CE7-6543-81C6-89725B774753}" type="datetimeFigureOut">
              <a:rPr lang="en-US" smtClean="0"/>
              <a:t>4/16/2015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D2DDE-DBAB-1F4D-8BB3-5F981626EA9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40777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5F438-6CE7-6543-81C6-89725B774753}" type="datetimeFigureOut">
              <a:rPr lang="en-US" smtClean="0"/>
              <a:t>4/16/2015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D2DDE-DBAB-1F4D-8BB3-5F981626EA9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90774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5F438-6CE7-6543-81C6-89725B774753}" type="datetimeFigureOut">
              <a:rPr lang="en-US" smtClean="0"/>
              <a:t>4/16/2015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D2DDE-DBAB-1F4D-8BB3-5F981626EA9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60139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5F438-6CE7-6543-81C6-89725B774753}" type="datetimeFigureOut">
              <a:rPr lang="en-US" smtClean="0"/>
              <a:t>4/16/2015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D2DDE-DBAB-1F4D-8BB3-5F981626EA9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016318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4652963"/>
            <a:ext cx="9144000" cy="2205037"/>
          </a:xfrm>
          <a:prstGeom prst="rect">
            <a:avLst/>
          </a:prstGeom>
          <a:solidFill>
            <a:srgbClr val="94B0BE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/>
            <a:endParaRPr lang="en-AU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8313" y="4652963"/>
            <a:ext cx="8280400" cy="519112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2800"/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AU" noProof="0" smtClean="0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algn="l">
              <a:defRPr/>
            </a:lvl1pPr>
          </a:lstStyle>
          <a:p>
            <a:fld id="{6498041A-706F-41FD-BC57-8D35F51F3E59}" type="datetimeFigureOut">
              <a:rPr lang="en-AU" smtClean="0">
                <a:solidFill>
                  <a:srgbClr val="000000"/>
                </a:solidFill>
                <a:latin typeface="Arial"/>
                <a:cs typeface="Arial"/>
              </a:rPr>
              <a:pPr/>
              <a:t>16/04/2015</a:t>
            </a:fld>
            <a:endParaRPr lang="en-AU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 algn="ctr">
              <a:defRPr/>
            </a:lvl1pPr>
          </a:lstStyle>
          <a:p>
            <a:endParaRPr lang="en-AU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C111C98-E7BA-4ADC-8390-18AD81D97AFE}" type="slidenum">
              <a:rPr lang="en-AU" smtClean="0">
                <a:solidFill>
                  <a:srgbClr val="000000"/>
                </a:solidFill>
                <a:latin typeface="Arial"/>
                <a:cs typeface="Arial"/>
              </a:rPr>
              <a:pPr/>
              <a:t>‹#›</a:t>
            </a:fld>
            <a:endParaRPr lang="en-AU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333333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/>
            <a:endParaRPr lang="en-US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8201" name="Picture 9" descr="ANU_LOGO_WHIT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5888"/>
            <a:ext cx="1511300" cy="5254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68313" y="1919288"/>
            <a:ext cx="8207375" cy="641350"/>
          </a:xfr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AU" noProof="0" smtClean="0"/>
          </a:p>
        </p:txBody>
      </p:sp>
    </p:spTree>
    <p:extLst>
      <p:ext uri="{BB962C8B-B14F-4D97-AF65-F5344CB8AC3E}">
        <p14:creationId xmlns:p14="http://schemas.microsoft.com/office/powerpoint/2010/main" val="22503679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498041A-706F-41FD-BC57-8D35F51F3E59}" type="datetimeFigureOut">
              <a:rPr lang="en-AU" smtClean="0">
                <a:solidFill>
                  <a:srgbClr val="000000"/>
                </a:solidFill>
                <a:latin typeface="Arial"/>
                <a:cs typeface="Arial"/>
              </a:rPr>
              <a:pPr/>
              <a:t>16/04/2015</a:t>
            </a:fld>
            <a:endParaRPr lang="en-AU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111C98-E7BA-4ADC-8390-18AD81D97AFE}" type="slidenum">
              <a:rPr lang="en-AU" smtClean="0">
                <a:solidFill>
                  <a:srgbClr val="000000"/>
                </a:solidFill>
                <a:latin typeface="Arial"/>
                <a:cs typeface="Arial"/>
              </a:rPr>
              <a:pPr/>
              <a:t>‹#›</a:t>
            </a:fld>
            <a:endParaRPr lang="en-AU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320836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498041A-706F-41FD-BC57-8D35F51F3E59}" type="datetimeFigureOut">
              <a:rPr lang="en-AU" smtClean="0">
                <a:solidFill>
                  <a:srgbClr val="000000"/>
                </a:solidFill>
                <a:latin typeface="Arial"/>
                <a:cs typeface="Arial"/>
              </a:rPr>
              <a:pPr/>
              <a:t>16/04/2015</a:t>
            </a:fld>
            <a:endParaRPr lang="en-AU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111C98-E7BA-4ADC-8390-18AD81D97AFE}" type="slidenum">
              <a:rPr lang="en-AU" smtClean="0">
                <a:solidFill>
                  <a:srgbClr val="000000"/>
                </a:solidFill>
                <a:latin typeface="Arial"/>
                <a:cs typeface="Arial"/>
              </a:rPr>
              <a:pPr/>
              <a:t>‹#›</a:t>
            </a:fld>
            <a:endParaRPr lang="en-AU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790525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16113"/>
            <a:ext cx="4038600" cy="4210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16113"/>
            <a:ext cx="4038600" cy="4210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498041A-706F-41FD-BC57-8D35F51F3E59}" type="datetimeFigureOut">
              <a:rPr lang="en-AU" smtClean="0">
                <a:solidFill>
                  <a:srgbClr val="000000"/>
                </a:solidFill>
                <a:latin typeface="Arial"/>
                <a:cs typeface="Arial"/>
              </a:rPr>
              <a:pPr/>
              <a:t>16/04/2015</a:t>
            </a:fld>
            <a:endParaRPr lang="en-AU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111C98-E7BA-4ADC-8390-18AD81D97AFE}" type="slidenum">
              <a:rPr lang="en-AU" smtClean="0">
                <a:solidFill>
                  <a:srgbClr val="000000"/>
                </a:solidFill>
                <a:latin typeface="Arial"/>
                <a:cs typeface="Arial"/>
              </a:rPr>
              <a:pPr/>
              <a:t>‹#›</a:t>
            </a:fld>
            <a:endParaRPr lang="en-AU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61017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498041A-706F-41FD-BC57-8D35F51F3E59}" type="datetimeFigureOut">
              <a:rPr lang="en-AU" smtClean="0">
                <a:solidFill>
                  <a:srgbClr val="000000"/>
                </a:solidFill>
                <a:latin typeface="Arial"/>
                <a:cs typeface="Arial"/>
              </a:rPr>
              <a:pPr/>
              <a:t>16/04/2015</a:t>
            </a:fld>
            <a:endParaRPr lang="en-AU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111C98-E7BA-4ADC-8390-18AD81D97AFE}" type="slidenum">
              <a:rPr lang="en-AU" smtClean="0">
                <a:solidFill>
                  <a:srgbClr val="000000"/>
                </a:solidFill>
                <a:latin typeface="Arial"/>
                <a:cs typeface="Arial"/>
              </a:rPr>
              <a:pPr/>
              <a:t>‹#›</a:t>
            </a:fld>
            <a:endParaRPr lang="en-AU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947359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498041A-706F-41FD-BC57-8D35F51F3E59}" type="datetimeFigureOut">
              <a:rPr lang="en-AU" smtClean="0">
                <a:solidFill>
                  <a:srgbClr val="000000"/>
                </a:solidFill>
                <a:latin typeface="Arial"/>
                <a:cs typeface="Arial"/>
              </a:rPr>
              <a:pPr/>
              <a:t>16/04/2015</a:t>
            </a:fld>
            <a:endParaRPr lang="en-AU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111C98-E7BA-4ADC-8390-18AD81D97AFE}" type="slidenum">
              <a:rPr lang="en-AU" smtClean="0">
                <a:solidFill>
                  <a:srgbClr val="000000"/>
                </a:solidFill>
                <a:latin typeface="Arial"/>
                <a:cs typeface="Arial"/>
              </a:rPr>
              <a:pPr/>
              <a:t>‹#›</a:t>
            </a:fld>
            <a:endParaRPr lang="en-AU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379936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498041A-706F-41FD-BC57-8D35F51F3E59}" type="datetimeFigureOut">
              <a:rPr lang="en-AU" smtClean="0">
                <a:solidFill>
                  <a:srgbClr val="000000"/>
                </a:solidFill>
                <a:latin typeface="Arial"/>
                <a:cs typeface="Arial"/>
              </a:rPr>
              <a:pPr/>
              <a:t>16/04/2015</a:t>
            </a:fld>
            <a:endParaRPr lang="en-AU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111C98-E7BA-4ADC-8390-18AD81D97AFE}" type="slidenum">
              <a:rPr lang="en-AU" smtClean="0">
                <a:solidFill>
                  <a:srgbClr val="000000"/>
                </a:solidFill>
                <a:latin typeface="Arial"/>
                <a:cs typeface="Arial"/>
              </a:rPr>
              <a:pPr/>
              <a:t>‹#›</a:t>
            </a:fld>
            <a:endParaRPr lang="en-AU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998046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498041A-706F-41FD-BC57-8D35F51F3E59}" type="datetimeFigureOut">
              <a:rPr lang="en-AU" smtClean="0">
                <a:solidFill>
                  <a:srgbClr val="000000"/>
                </a:solidFill>
                <a:latin typeface="Arial"/>
                <a:cs typeface="Arial"/>
              </a:rPr>
              <a:pPr/>
              <a:t>16/04/2015</a:t>
            </a:fld>
            <a:endParaRPr lang="en-AU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111C98-E7BA-4ADC-8390-18AD81D97AFE}" type="slidenum">
              <a:rPr lang="en-AU" smtClean="0">
                <a:solidFill>
                  <a:srgbClr val="000000"/>
                </a:solidFill>
                <a:latin typeface="Arial"/>
                <a:cs typeface="Arial"/>
              </a:rPr>
              <a:pPr/>
              <a:t>‹#›</a:t>
            </a:fld>
            <a:endParaRPr lang="en-AU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682257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498041A-706F-41FD-BC57-8D35F51F3E59}" type="datetimeFigureOut">
              <a:rPr lang="en-AU" smtClean="0">
                <a:solidFill>
                  <a:srgbClr val="000000"/>
                </a:solidFill>
                <a:latin typeface="Arial"/>
                <a:cs typeface="Arial"/>
              </a:rPr>
              <a:pPr/>
              <a:t>16/04/2015</a:t>
            </a:fld>
            <a:endParaRPr lang="en-AU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111C98-E7BA-4ADC-8390-18AD81D97AFE}" type="slidenum">
              <a:rPr lang="en-AU" smtClean="0">
                <a:solidFill>
                  <a:srgbClr val="000000"/>
                </a:solidFill>
                <a:latin typeface="Arial"/>
                <a:cs typeface="Arial"/>
              </a:rPr>
              <a:pPr/>
              <a:t>‹#›</a:t>
            </a:fld>
            <a:endParaRPr lang="en-AU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045766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498041A-706F-41FD-BC57-8D35F51F3E59}" type="datetimeFigureOut">
              <a:rPr lang="en-AU" smtClean="0">
                <a:solidFill>
                  <a:srgbClr val="000000"/>
                </a:solidFill>
                <a:latin typeface="Arial"/>
                <a:cs typeface="Arial"/>
              </a:rPr>
              <a:pPr/>
              <a:t>16/04/2015</a:t>
            </a:fld>
            <a:endParaRPr lang="en-AU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111C98-E7BA-4ADC-8390-18AD81D97AFE}" type="slidenum">
              <a:rPr lang="en-AU" smtClean="0">
                <a:solidFill>
                  <a:srgbClr val="000000"/>
                </a:solidFill>
                <a:latin typeface="Arial"/>
                <a:cs typeface="Arial"/>
              </a:rPr>
              <a:pPr/>
              <a:t>‹#›</a:t>
            </a:fld>
            <a:endParaRPr lang="en-AU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880535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8925" y="765175"/>
            <a:ext cx="2058988" cy="53609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765175"/>
            <a:ext cx="6029325" cy="53609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498041A-706F-41FD-BC57-8D35F51F3E59}" type="datetimeFigureOut">
              <a:rPr lang="en-AU" smtClean="0">
                <a:solidFill>
                  <a:srgbClr val="000000"/>
                </a:solidFill>
                <a:latin typeface="Arial"/>
                <a:cs typeface="Arial"/>
              </a:rPr>
              <a:pPr/>
              <a:t>16/04/2015</a:t>
            </a:fld>
            <a:endParaRPr lang="en-AU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111C98-E7BA-4ADC-8390-18AD81D97AFE}" type="slidenum">
              <a:rPr lang="en-AU" smtClean="0">
                <a:solidFill>
                  <a:srgbClr val="000000"/>
                </a:solidFill>
                <a:latin typeface="Arial"/>
                <a:cs typeface="Arial"/>
              </a:rPr>
              <a:pPr/>
              <a:t>‹#›</a:t>
            </a:fld>
            <a:endParaRPr lang="en-AU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94450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55F438-6CE7-6543-81C6-89725B774753}" type="datetimeFigureOut">
              <a:rPr lang="en-US" smtClean="0"/>
              <a:t>4/16/2015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AD2DDE-DBAB-1F4D-8BB3-5F981626EA9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59380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6597650"/>
            <a:ext cx="9144000" cy="260350"/>
          </a:xfrm>
          <a:prstGeom prst="rect">
            <a:avLst/>
          </a:prstGeom>
          <a:solidFill>
            <a:srgbClr val="94B0BE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/>
            <a:endParaRPr lang="en-AU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76517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AU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16113"/>
            <a:ext cx="8229600" cy="421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724525" y="6597650"/>
            <a:ext cx="2133600" cy="19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defTabSz="914400"/>
            <a:fld id="{6498041A-706F-41FD-BC57-8D35F51F3E59}" type="datetimeFigureOut">
              <a:rPr lang="en-AU" smtClean="0">
                <a:solidFill>
                  <a:srgbClr val="000000"/>
                </a:solidFill>
                <a:latin typeface="Arial"/>
                <a:cs typeface="Arial"/>
              </a:rPr>
              <a:pPr defTabSz="914400"/>
              <a:t>16/04/2015</a:t>
            </a:fld>
            <a:endParaRPr lang="en-AU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5288" y="6597650"/>
            <a:ext cx="5040312" cy="19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defTabSz="914400"/>
            <a:endParaRPr lang="en-AU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01013" y="6597650"/>
            <a:ext cx="585787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/>
            <a:fld id="{3C111C98-E7BA-4ADC-8390-18AD81D97AFE}" type="slidenum">
              <a:rPr lang="en-AU" smtClean="0">
                <a:solidFill>
                  <a:srgbClr val="000000"/>
                </a:solidFill>
                <a:latin typeface="Arial"/>
                <a:cs typeface="Arial"/>
              </a:rPr>
              <a:pPr defTabSz="914400"/>
              <a:t>‹#›</a:t>
            </a:fld>
            <a:endParaRPr lang="en-AU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333333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/>
            <a:endParaRPr lang="en-US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1033" name="Picture 9" descr="ANU_LOGO_WHITE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5888"/>
            <a:ext cx="1511300" cy="5254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953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emergencylaw.wordpress.com/" TargetMode="External"/><Relationship Id="rId2" Type="http://schemas.openxmlformats.org/officeDocument/2006/relationships/hyperlink" Target="mailto:michael.eburn@anu.edu.au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8313" y="4652963"/>
            <a:ext cx="8280400" cy="1557349"/>
          </a:xfrm>
        </p:spPr>
        <p:txBody>
          <a:bodyPr/>
          <a:lstStyle/>
          <a:p>
            <a:r>
              <a:rPr lang="en-AU" dirty="0" smtClean="0"/>
              <a:t>Dr Michael Eburn</a:t>
            </a:r>
          </a:p>
          <a:p>
            <a:r>
              <a:rPr lang="en-AU" dirty="0" smtClean="0"/>
              <a:t>Associate Professor, ANU College of Law and</a:t>
            </a:r>
          </a:p>
          <a:p>
            <a:r>
              <a:rPr lang="en-AU" dirty="0" smtClean="0"/>
              <a:t>Barrister (ACT)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8313" y="1701354"/>
            <a:ext cx="8207375" cy="1077218"/>
          </a:xfrm>
        </p:spPr>
        <p:txBody>
          <a:bodyPr/>
          <a:lstStyle/>
          <a:p>
            <a:r>
              <a:rPr lang="en-AU" dirty="0" smtClean="0"/>
              <a:t>Questions about liability:</a:t>
            </a:r>
            <a:br>
              <a:rPr lang="en-AU" dirty="0" smtClean="0"/>
            </a:br>
            <a:endParaRPr lang="en-A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468313" y="2843693"/>
            <a:ext cx="8207375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Presentation to the </a:t>
            </a:r>
            <a:r>
              <a:rPr lang="en-AU" sz="2400" dirty="0" err="1" smtClean="0"/>
              <a:t>Canobolas</a:t>
            </a:r>
            <a:r>
              <a:rPr lang="en-AU" sz="2400" dirty="0" smtClean="0"/>
              <a:t> Zone, </a:t>
            </a:r>
            <a:br>
              <a:rPr lang="en-AU" sz="2400" dirty="0" smtClean="0"/>
            </a:br>
            <a:r>
              <a:rPr lang="en-AU" sz="2400" dirty="0" smtClean="0"/>
              <a:t>NSW Rural Fire Service</a:t>
            </a:r>
            <a:br>
              <a:rPr lang="en-AU" sz="2400" dirty="0" smtClean="0"/>
            </a:br>
            <a:r>
              <a:rPr lang="en-AU" sz="2400" dirty="0" smtClean="0"/>
              <a:t>16 April 2015</a:t>
            </a: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3611868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8600" y="444500"/>
            <a:ext cx="6134100" cy="596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467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600" y="101600"/>
            <a:ext cx="7658100" cy="664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534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0" y="0"/>
            <a:ext cx="69702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069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2900" y="698500"/>
            <a:ext cx="5918200" cy="544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299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Liability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Means, in my world, an obligation imposed by law – one is liable if one has to pay money, or go to goal.</a:t>
            </a:r>
          </a:p>
          <a:p>
            <a:r>
              <a:rPr lang="en-AU" dirty="0"/>
              <a:t>The law can impose other remedies – orders to do, or not do, something.  </a:t>
            </a:r>
          </a:p>
          <a:p>
            <a:r>
              <a:rPr lang="en-AU" dirty="0"/>
              <a:t>Liability is not being asked hard questions</a:t>
            </a:r>
            <a:r>
              <a:rPr lang="en-AU" dirty="0" smtClean="0"/>
              <a:t>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0296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Liability</a:t>
            </a:r>
            <a:endParaRPr lang="en-AU" dirty="0"/>
          </a:p>
        </p:txBody>
      </p:sp>
      <p:sp>
        <p:nvSpPr>
          <p:cNvPr id="4" name="TextBox 3"/>
          <p:cNvSpPr txBox="1"/>
          <p:nvPr/>
        </p:nvSpPr>
        <p:spPr>
          <a:xfrm>
            <a:off x="586129" y="1937334"/>
            <a:ext cx="1742101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AU" sz="2800" dirty="0" smtClean="0"/>
              <a:t>Civil law</a:t>
            </a:r>
            <a:endParaRPr lang="en-A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131883" y="1937334"/>
            <a:ext cx="2322361" cy="52322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AU" sz="2800" dirty="0" smtClean="0"/>
              <a:t>Criminal  law</a:t>
            </a:r>
            <a:endParaRPr lang="en-A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6078803" y="1937334"/>
            <a:ext cx="2354925" cy="52322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AU" sz="2800" dirty="0" smtClean="0"/>
              <a:t>Coronial law</a:t>
            </a:r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2488773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600" y="101600"/>
            <a:ext cx="7658100" cy="664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433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2900" y="698500"/>
            <a:ext cx="5918200" cy="544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07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Liability</a:t>
            </a:r>
            <a:endParaRPr lang="en-AU" dirty="0"/>
          </a:p>
        </p:txBody>
      </p:sp>
      <p:sp>
        <p:nvSpPr>
          <p:cNvPr id="4" name="TextBox 3"/>
          <p:cNvSpPr txBox="1"/>
          <p:nvPr/>
        </p:nvSpPr>
        <p:spPr>
          <a:xfrm>
            <a:off x="586129" y="1937334"/>
            <a:ext cx="1742101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AU" sz="2800" dirty="0" smtClean="0"/>
              <a:t>Civil law</a:t>
            </a:r>
            <a:endParaRPr lang="en-A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131883" y="1937334"/>
            <a:ext cx="2322361" cy="52322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AU" sz="2800" dirty="0" smtClean="0"/>
              <a:t>Criminal  law</a:t>
            </a:r>
            <a:endParaRPr lang="en-A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6078803" y="1937334"/>
            <a:ext cx="2354925" cy="52322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AU" sz="2800" dirty="0" smtClean="0"/>
              <a:t>Coronial law</a:t>
            </a:r>
            <a:endParaRPr lang="en-A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3327023"/>
            <a:ext cx="2017561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AU" sz="2800" dirty="0" smtClean="0"/>
              <a:t>Negligence</a:t>
            </a:r>
            <a:endParaRPr lang="en-AU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627161" y="3327023"/>
            <a:ext cx="1899047" cy="52322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AU" sz="2800" dirty="0" smtClean="0"/>
              <a:t>Traffic law</a:t>
            </a:r>
            <a:endParaRPr lang="en-AU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4526208" y="3327023"/>
            <a:ext cx="1172256" cy="52322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AU" sz="2800" dirty="0" smtClean="0"/>
              <a:t>WHS</a:t>
            </a:r>
            <a:endParaRPr lang="en-AU" sz="2800" dirty="0"/>
          </a:p>
        </p:txBody>
      </p:sp>
      <p:cxnSp>
        <p:nvCxnSpPr>
          <p:cNvPr id="11" name="Straight Arrow Connector 10"/>
          <p:cNvCxnSpPr>
            <a:stCxn id="4" idx="2"/>
          </p:cNvCxnSpPr>
          <p:nvPr/>
        </p:nvCxnSpPr>
        <p:spPr>
          <a:xfrm>
            <a:off x="1457180" y="2460554"/>
            <a:ext cx="8140" cy="86646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5" idx="2"/>
            <a:endCxn id="8" idx="0"/>
          </p:cNvCxnSpPr>
          <p:nvPr/>
        </p:nvCxnSpPr>
        <p:spPr>
          <a:xfrm flipH="1">
            <a:off x="3576685" y="2460554"/>
            <a:ext cx="716379" cy="86646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5" idx="2"/>
            <a:endCxn id="9" idx="0"/>
          </p:cNvCxnSpPr>
          <p:nvPr/>
        </p:nvCxnSpPr>
        <p:spPr>
          <a:xfrm>
            <a:off x="4293064" y="2460554"/>
            <a:ext cx="819272" cy="86646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5731027" y="1417638"/>
            <a:ext cx="48844" cy="411760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078803" y="3327023"/>
            <a:ext cx="2607997" cy="2677656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AU" sz="2800" dirty="0" smtClean="0"/>
              <a:t>Also Royal Commissions, Parliamentary Inquiries and other post event procedures </a:t>
            </a:r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2783809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86129" y="1937334"/>
            <a:ext cx="1742101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AU" sz="2800" dirty="0" smtClean="0"/>
              <a:t>Civil law</a:t>
            </a:r>
            <a:endParaRPr lang="en-A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131883" y="1937334"/>
            <a:ext cx="2322361" cy="52322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AU" sz="2800" dirty="0" smtClean="0"/>
              <a:t>Criminal  law</a:t>
            </a:r>
            <a:endParaRPr lang="en-A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6078803" y="1937334"/>
            <a:ext cx="2354925" cy="52322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AU" sz="2800" dirty="0" smtClean="0"/>
              <a:t>Coronial law</a:t>
            </a:r>
            <a:endParaRPr lang="en-A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3327023"/>
            <a:ext cx="2017561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AU" sz="2800" dirty="0" smtClean="0"/>
              <a:t>Negligence</a:t>
            </a:r>
            <a:endParaRPr lang="en-AU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627161" y="3327023"/>
            <a:ext cx="1899047" cy="52322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AU" sz="2800" dirty="0" smtClean="0"/>
              <a:t>Traffic law</a:t>
            </a:r>
            <a:endParaRPr lang="en-AU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4526208" y="3327023"/>
            <a:ext cx="1172256" cy="52322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AU" sz="2800" dirty="0" smtClean="0"/>
              <a:t>WHS</a:t>
            </a:r>
            <a:endParaRPr lang="en-AU" sz="2800" dirty="0"/>
          </a:p>
        </p:txBody>
      </p:sp>
      <p:cxnSp>
        <p:nvCxnSpPr>
          <p:cNvPr id="11" name="Straight Arrow Connector 10"/>
          <p:cNvCxnSpPr>
            <a:stCxn id="4" idx="2"/>
          </p:cNvCxnSpPr>
          <p:nvPr/>
        </p:nvCxnSpPr>
        <p:spPr>
          <a:xfrm>
            <a:off x="1457180" y="2460554"/>
            <a:ext cx="8140" cy="86646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5" idx="2"/>
            <a:endCxn id="8" idx="0"/>
          </p:cNvCxnSpPr>
          <p:nvPr/>
        </p:nvCxnSpPr>
        <p:spPr>
          <a:xfrm flipH="1">
            <a:off x="3576685" y="2460554"/>
            <a:ext cx="716379" cy="86646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5" idx="2"/>
            <a:endCxn id="9" idx="0"/>
          </p:cNvCxnSpPr>
          <p:nvPr/>
        </p:nvCxnSpPr>
        <p:spPr>
          <a:xfrm>
            <a:off x="4293064" y="2460554"/>
            <a:ext cx="819272" cy="86646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5731027" y="1417638"/>
            <a:ext cx="48844" cy="411760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078803" y="3327023"/>
            <a:ext cx="2607997" cy="2677656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AU" sz="2800" dirty="0" smtClean="0"/>
              <a:t>Also Royal Commissions, Parliamentary Inquiries and other post event procedures </a:t>
            </a:r>
            <a:endParaRPr lang="en-AU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320431" y="1078523"/>
            <a:ext cx="2227384" cy="34163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AU" dirty="0" smtClean="0"/>
              <a:t>Employment, volunteer</a:t>
            </a:r>
            <a:r>
              <a:rPr lang="en-AU" smtClean="0"/>
              <a:t>, RFS and </a:t>
            </a:r>
            <a:r>
              <a:rPr lang="en-AU" dirty="0" smtClean="0"/>
              <a:t>insurance law</a:t>
            </a:r>
          </a:p>
          <a:p>
            <a:endParaRPr lang="en-AU" dirty="0"/>
          </a:p>
          <a:p>
            <a:endParaRPr lang="en-AU" dirty="0" smtClean="0"/>
          </a:p>
          <a:p>
            <a:endParaRPr lang="en-AU" dirty="0"/>
          </a:p>
          <a:p>
            <a:endParaRPr lang="en-AU" dirty="0" smtClean="0"/>
          </a:p>
          <a:p>
            <a:endParaRPr lang="en-AU" dirty="0"/>
          </a:p>
          <a:p>
            <a:endParaRPr lang="en-AU" dirty="0" smtClean="0"/>
          </a:p>
          <a:p>
            <a:endParaRPr lang="en-AU" dirty="0"/>
          </a:p>
          <a:p>
            <a:endParaRPr lang="en-AU" dirty="0" smtClean="0"/>
          </a:p>
          <a:p>
            <a:endParaRPr lang="en-AU" dirty="0"/>
          </a:p>
        </p:txBody>
      </p:sp>
      <p:sp>
        <p:nvSpPr>
          <p:cNvPr id="12" name="TextBox 11"/>
          <p:cNvSpPr txBox="1"/>
          <p:nvPr/>
        </p:nvSpPr>
        <p:spPr>
          <a:xfrm>
            <a:off x="320431" y="461108"/>
            <a:ext cx="222738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AU" dirty="0" smtClean="0"/>
              <a:t>Compensation</a:t>
            </a:r>
            <a:endParaRPr lang="en-AU" dirty="0"/>
          </a:p>
        </p:txBody>
      </p:sp>
      <p:sp>
        <p:nvSpPr>
          <p:cNvPr id="18" name="TextBox 17"/>
          <p:cNvSpPr txBox="1"/>
          <p:nvPr/>
        </p:nvSpPr>
        <p:spPr>
          <a:xfrm>
            <a:off x="3179371" y="461108"/>
            <a:ext cx="2227384" cy="36933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AU" dirty="0" smtClean="0"/>
              <a:t>Deterrence</a:t>
            </a:r>
            <a:endParaRPr lang="en-AU" dirty="0"/>
          </a:p>
        </p:txBody>
      </p:sp>
      <p:sp>
        <p:nvSpPr>
          <p:cNvPr id="19" name="TextBox 18"/>
          <p:cNvSpPr txBox="1"/>
          <p:nvPr/>
        </p:nvSpPr>
        <p:spPr>
          <a:xfrm>
            <a:off x="6206344" y="461108"/>
            <a:ext cx="2227384" cy="369332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AU" dirty="0" smtClean="0"/>
              <a:t>Fact Finding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21946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8" grpId="0" animBg="1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Thank you for your attention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AU" dirty="0" smtClean="0"/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b="1" dirty="0" smtClean="0"/>
              <a:t>Dr Michael Eburn</a:t>
            </a:r>
          </a:p>
          <a:p>
            <a:pPr marL="0" indent="0">
              <a:buNone/>
            </a:pPr>
            <a:r>
              <a:rPr lang="en-AU" dirty="0" smtClean="0"/>
              <a:t>P: (02) 6125 6424</a:t>
            </a:r>
          </a:p>
          <a:p>
            <a:pPr marL="0" indent="0">
              <a:buNone/>
            </a:pPr>
            <a:r>
              <a:rPr lang="en-AU" dirty="0" smtClean="0"/>
              <a:t>E: </a:t>
            </a:r>
            <a:r>
              <a:rPr lang="en-AU" dirty="0" smtClean="0">
                <a:hlinkClick r:id="rId2"/>
              </a:rPr>
              <a:t>michael.eburn@anu.edu.au</a:t>
            </a:r>
            <a:endParaRPr lang="en-AU" dirty="0" smtClean="0"/>
          </a:p>
          <a:p>
            <a:pPr marL="0" indent="0">
              <a:buNone/>
            </a:pPr>
            <a:r>
              <a:rPr lang="en-AU" dirty="0" smtClean="0"/>
              <a:t>Blog</a:t>
            </a:r>
            <a:r>
              <a:rPr lang="en-AU" dirty="0"/>
              <a:t>: </a:t>
            </a:r>
            <a:r>
              <a:rPr lang="en-AU" dirty="0">
                <a:hlinkClick r:id="rId3"/>
              </a:rPr>
              <a:t>https://emergencylaw.wordpress.com</a:t>
            </a:r>
            <a:r>
              <a:rPr lang="en-AU" dirty="0" smtClean="0">
                <a:hlinkClick r:id="rId3"/>
              </a:rPr>
              <a:t>/</a:t>
            </a:r>
            <a:endParaRPr lang="en-AU" dirty="0" smtClean="0"/>
          </a:p>
          <a:p>
            <a:pPr marL="0" indent="0">
              <a:buNone/>
            </a:pPr>
            <a:endParaRPr lang="en-AU" dirty="0" smtClean="0"/>
          </a:p>
        </p:txBody>
      </p:sp>
    </p:spTree>
    <p:extLst>
      <p:ext uri="{BB962C8B-B14F-4D97-AF65-F5344CB8AC3E}">
        <p14:creationId xmlns:p14="http://schemas.microsoft.com/office/powerpoint/2010/main" val="318367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ANU">
  <a:themeElements>
    <a:clrScheme name="ANUPowerpointTemplate2010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NUPowerpointTemplate2010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NUPowerpointTemplate2010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UPowerpointTemplate2010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UPowerpointTemplate2010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UPowerpointTemplate2010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UPowerpointTemplate2010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UPowerpointTemplate2010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UPowerpointTemplate2010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UPowerpointTemplate2010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UPowerpointTemplate2010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UPowerpointTemplate2010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UPowerpointTemplate2010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UPowerpointTemplate2010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164</Words>
  <Application>Microsoft Office PowerPoint</Application>
  <PresentationFormat>On-screen Show (4:3)</PresentationFormat>
  <Paragraphs>46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Office Theme</vt:lpstr>
      <vt:lpstr>ANU</vt:lpstr>
      <vt:lpstr>Questions about liability: </vt:lpstr>
      <vt:lpstr>PowerPoint Presentation</vt:lpstr>
      <vt:lpstr>PowerPoint Presentation</vt:lpstr>
      <vt:lpstr>PowerPoint Presentation</vt:lpstr>
      <vt:lpstr>PowerPoint Presentation</vt:lpstr>
      <vt:lpstr>Liability</vt:lpstr>
      <vt:lpstr>Liability</vt:lpstr>
      <vt:lpstr>PowerPoint Presentation</vt:lpstr>
      <vt:lpstr>PowerPoint Presentation</vt:lpstr>
      <vt:lpstr>Liability</vt:lpstr>
      <vt:lpstr>PowerPoint Presentation</vt:lpstr>
      <vt:lpstr>Thank you for your attention</vt:lpstr>
    </vt:vector>
  </TitlesOfParts>
  <Company>The Australian National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Eburn</dc:creator>
  <cp:lastModifiedBy>Michael Eburn</cp:lastModifiedBy>
  <cp:revision>6</cp:revision>
  <dcterms:created xsi:type="dcterms:W3CDTF">2015-04-13T09:49:45Z</dcterms:created>
  <dcterms:modified xsi:type="dcterms:W3CDTF">2015-04-16T08:19:53Z</dcterms:modified>
</cp:coreProperties>
</file>