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4"/>
  </p:notesMasterIdLst>
  <p:sldIdLst>
    <p:sldId id="265" r:id="rId2"/>
    <p:sldId id="266" r:id="rId3"/>
  </p:sldIdLst>
  <p:sldSz cx="9144000" cy="6858000" type="screen4x3"/>
  <p:notesSz cx="6858000" cy="9144000"/>
  <p:defaultTextStyle>
    <a:defPPr>
      <a:defRPr lang="en-A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27688"/>
    <a:srgbClr val="5E889D"/>
    <a:srgbClr val="94B0BE"/>
    <a:srgbClr val="4E3721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/>
    <p:restoredTop sz="99391" autoAdjust="0"/>
  </p:normalViewPr>
  <p:slideViewPr>
    <p:cSldViewPr>
      <p:cViewPr varScale="1">
        <p:scale>
          <a:sx n="94" d="100"/>
          <a:sy n="94" d="100"/>
        </p:scale>
        <p:origin x="1528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A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AU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A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ACB16CB-CD02-49FC-BDF3-67B394DE205F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84877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w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4652963"/>
            <a:ext cx="9144000" cy="2205037"/>
          </a:xfrm>
          <a:prstGeom prst="rect">
            <a:avLst/>
          </a:prstGeom>
          <a:solidFill>
            <a:srgbClr val="94B0B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68313" y="4652963"/>
            <a:ext cx="8280400" cy="519112"/>
          </a:xfrm>
        </p:spPr>
        <p:txBody>
          <a:bodyPr>
            <a:spAutoFit/>
          </a:bodyPr>
          <a:lstStyle>
            <a:lvl1pPr marL="0" indent="0">
              <a:buFontTx/>
              <a:buNone/>
              <a:defRPr sz="2800"/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AU" noProof="0" smtClean="0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algn="l">
              <a:defRPr/>
            </a:lvl1pPr>
          </a:lstStyle>
          <a:p>
            <a:endParaRPr lang="en-AU"/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AU" smtClean="0"/>
              <a:t>Footer text goes in here</a:t>
            </a:r>
            <a:endParaRPr lang="en-AU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62A7AD82-F461-44BE-94DD-871E42EA6917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8200" name="Rectangle 8"/>
          <p:cNvSpPr>
            <a:spLocks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solidFill>
            <a:srgbClr val="3333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8201" name="Picture 9" descr="ANU_LOGO_WHIT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15888"/>
            <a:ext cx="1511300" cy="52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1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68313" y="1919288"/>
            <a:ext cx="8207375" cy="641350"/>
          </a:xfr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AU" noProof="0" smtClean="0"/>
          </a:p>
        </p:txBody>
      </p:sp>
    </p:spTree>
    <p:extLst>
      <p:ext uri="{BB962C8B-B14F-4D97-AF65-F5344CB8AC3E}">
        <p14:creationId xmlns:p14="http://schemas.microsoft.com/office/powerpoint/2010/main" val="789503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Footer text goes in here</a:t>
            </a: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32DC63-BF72-4143-B721-9CD45CAD5F53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31780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Footer text goes in here</a:t>
            </a: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528219-0DC8-415A-9E8F-741C729033E6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70194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16113"/>
            <a:ext cx="4038600" cy="4210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16113"/>
            <a:ext cx="4038600" cy="4210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Footer text goes in here</a:t>
            </a:r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AEE6BF-3074-4765-869F-D021AD32957A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37942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Footer text goes in here</a:t>
            </a:r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1F8D5A-3D2E-418B-B345-2211B2424679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2961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Footer text goes in here</a:t>
            </a:r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68BD5F-F6DD-4F39-BC8F-666BB322C733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24145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Footer text goes in here</a:t>
            </a:r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E0613E-3735-484E-B0D0-453FC6107EA6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08473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Footer text goes in here</a:t>
            </a:r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E9F30E-FD33-42EA-97C3-01DFA8D5A916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61983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Footer text goes in here</a:t>
            </a:r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06FBF0-4F57-4B2F-A1B9-BCE6746A8BB6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7810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Footer text goes in here</a:t>
            </a: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941E4B-589D-42F8-890C-E9AE02706688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02947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8925" y="765175"/>
            <a:ext cx="2058988" cy="53609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765175"/>
            <a:ext cx="6029325" cy="53609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Footer text goes in here</a:t>
            </a: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011218-4351-4A50-B1B7-E89560B1E3E6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66216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6597650"/>
            <a:ext cx="9144000" cy="260350"/>
          </a:xfrm>
          <a:prstGeom prst="rect">
            <a:avLst/>
          </a:prstGeom>
          <a:solidFill>
            <a:srgbClr val="94B0B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76517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AU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16113"/>
            <a:ext cx="8229600" cy="421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724525" y="6597650"/>
            <a:ext cx="2133600" cy="19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A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95288" y="6597650"/>
            <a:ext cx="5040312" cy="19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r>
              <a:rPr lang="en-AU" smtClean="0"/>
              <a:t>Footer text goes in here</a:t>
            </a:r>
            <a:endParaRPr lang="en-A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101013" y="6597650"/>
            <a:ext cx="585787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8A7F530-2DD0-4577-9C97-D0E612A220B0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solidFill>
            <a:srgbClr val="3333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33" name="Picture 9" descr="ANU_LOGO_WHITE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15888"/>
            <a:ext cx="1511300" cy="52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8324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27688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27688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27688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27688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27688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27688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27688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27688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27688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68313" y="4652963"/>
            <a:ext cx="8280400" cy="1224951"/>
          </a:xfrm>
        </p:spPr>
        <p:txBody>
          <a:bodyPr/>
          <a:lstStyle/>
          <a:p>
            <a:r>
              <a:rPr lang="en-AU" sz="1600" b="1" dirty="0" smtClean="0"/>
              <a:t>Associate Professor Dr Michael Eburn</a:t>
            </a:r>
          </a:p>
          <a:p>
            <a:r>
              <a:rPr lang="en-AU" sz="1600" dirty="0" smtClean="0"/>
              <a:t>ANU College of Law</a:t>
            </a:r>
          </a:p>
          <a:p>
            <a:r>
              <a:rPr lang="en-AU" sz="1600" dirty="0" smtClean="0"/>
              <a:t>The Australian National University</a:t>
            </a:r>
          </a:p>
          <a:p>
            <a:r>
              <a:rPr lang="en-AU" sz="1600" dirty="0" smtClean="0"/>
              <a:t>CANBERRA</a:t>
            </a:r>
            <a:endParaRPr lang="en-AU" sz="1600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468313" y="1639798"/>
            <a:ext cx="8207375" cy="1200329"/>
          </a:xfrm>
        </p:spPr>
        <p:txBody>
          <a:bodyPr/>
          <a:lstStyle/>
          <a:p>
            <a:r>
              <a:rPr lang="en-AU" dirty="0"/>
              <a:t>Paramedic registration – legal implications for the </a:t>
            </a:r>
            <a:r>
              <a:rPr lang="en-AU" dirty="0" smtClean="0"/>
              <a:t>practitioner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767841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/>
          <a:lstStyle/>
          <a:p>
            <a:pPr marL="0" lvl="1" indent="0">
              <a:buNone/>
            </a:pPr>
            <a:r>
              <a:rPr lang="en-AU" sz="3200" dirty="0" smtClean="0">
                <a:solidFill>
                  <a:srgbClr val="0070C0"/>
                </a:solidFill>
                <a:ea typeface="+mn-ea"/>
              </a:rPr>
              <a:t>1. Who is a paramedic and what do they do?</a:t>
            </a:r>
          </a:p>
          <a:p>
            <a:pPr lvl="1"/>
            <a:r>
              <a:rPr lang="en-AU" dirty="0"/>
              <a:t>Anyone and anything?</a:t>
            </a:r>
          </a:p>
          <a:p>
            <a:pPr marL="0" lvl="1" indent="0">
              <a:buNone/>
            </a:pPr>
            <a:r>
              <a:rPr lang="en-AU" sz="3200" dirty="0" smtClean="0">
                <a:solidFill>
                  <a:srgbClr val="0070C0"/>
                </a:solidFill>
              </a:rPr>
              <a:t>2. Professional </a:t>
            </a:r>
            <a:r>
              <a:rPr lang="en-AU" sz="3200" dirty="0">
                <a:solidFill>
                  <a:srgbClr val="0070C0"/>
                </a:solidFill>
              </a:rPr>
              <a:t>responsibilities</a:t>
            </a:r>
          </a:p>
          <a:p>
            <a:pPr lvl="1"/>
            <a:r>
              <a:rPr lang="en-AU" dirty="0"/>
              <a:t>Good for you; good for your patient;</a:t>
            </a:r>
          </a:p>
          <a:p>
            <a:pPr marL="0" lvl="1" indent="0">
              <a:buNone/>
            </a:pPr>
            <a:r>
              <a:rPr lang="en-AU" sz="3200" dirty="0" smtClean="0">
                <a:solidFill>
                  <a:srgbClr val="0070C0"/>
                </a:solidFill>
                <a:ea typeface="+mn-ea"/>
              </a:rPr>
              <a:t>3. Discipline </a:t>
            </a:r>
            <a:endParaRPr lang="en-AU" sz="3200" dirty="0">
              <a:solidFill>
                <a:srgbClr val="0070C0"/>
              </a:solidFill>
              <a:ea typeface="+mn-ea"/>
            </a:endParaRPr>
          </a:p>
          <a:p>
            <a:pPr lvl="1"/>
            <a:r>
              <a:rPr lang="en-AU" dirty="0" smtClean="0"/>
              <a:t>Your boss </a:t>
            </a:r>
            <a:r>
              <a:rPr lang="en-AU" i="1" dirty="0" smtClean="0"/>
              <a:t>v</a:t>
            </a:r>
            <a:r>
              <a:rPr lang="en-AU" dirty="0" smtClean="0"/>
              <a:t> your peers;</a:t>
            </a:r>
          </a:p>
          <a:p>
            <a:pPr marL="0" lvl="1" indent="0">
              <a:buNone/>
            </a:pPr>
            <a:r>
              <a:rPr lang="en-AU" sz="3200" dirty="0" smtClean="0">
                <a:solidFill>
                  <a:srgbClr val="0070C0"/>
                </a:solidFill>
                <a:ea typeface="+mn-ea"/>
              </a:rPr>
              <a:t>4. Freedom </a:t>
            </a:r>
            <a:r>
              <a:rPr lang="en-AU" sz="3200" dirty="0">
                <a:solidFill>
                  <a:srgbClr val="0070C0"/>
                </a:solidFill>
                <a:ea typeface="+mn-ea"/>
              </a:rPr>
              <a:t>of movement</a:t>
            </a:r>
          </a:p>
          <a:p>
            <a:pPr lvl="1"/>
            <a:r>
              <a:rPr lang="en-AU" dirty="0" smtClean="0"/>
              <a:t>But not if you’re not good enough;</a:t>
            </a:r>
          </a:p>
          <a:p>
            <a:pPr marL="0" lvl="1" indent="0">
              <a:buNone/>
            </a:pPr>
            <a:r>
              <a:rPr lang="en-AU" sz="3200" dirty="0" smtClean="0">
                <a:solidFill>
                  <a:srgbClr val="0070C0"/>
                </a:solidFill>
                <a:ea typeface="+mn-ea"/>
              </a:rPr>
              <a:t>5. Liability</a:t>
            </a:r>
            <a:endParaRPr lang="en-AU" sz="3200" dirty="0">
              <a:solidFill>
                <a:srgbClr val="0070C0"/>
              </a:solidFill>
              <a:ea typeface="+mn-ea"/>
            </a:endParaRPr>
          </a:p>
          <a:p>
            <a:pPr lvl="1">
              <a:buFontTx/>
              <a:buChar char="–"/>
            </a:pPr>
            <a:r>
              <a:rPr lang="en-AU" dirty="0"/>
              <a:t>Vicarious liability still applies, but insurance may </a:t>
            </a:r>
            <a:r>
              <a:rPr lang="en-AU" dirty="0" smtClean="0"/>
              <a:t>be </a:t>
            </a:r>
            <a:r>
              <a:rPr lang="en-AU" dirty="0"/>
              <a:t>required. </a:t>
            </a:r>
          </a:p>
          <a:p>
            <a:endParaRPr lang="en-AU" dirty="0" smtClean="0"/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2DC63-BF72-4143-B721-9CD45CAD5F53}" type="slidenum">
              <a:rPr lang="en-AU" smtClean="0"/>
              <a:pPr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01928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ANU">
  <a:themeElements>
    <a:clrScheme name="ANUPowerpointTemplate2010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NUPowerpointTemplate2010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ANUPowerpointTemplate2010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UPowerpointTemplate2010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UPowerpointTemplate2010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UPowerpointTemplate2010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UPowerpointTemplate2010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UPowerpointTemplate2010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UPowerpointTemplate2010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UPowerpointTemplate2010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UPowerpointTemplate2010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UPowerpointTemplate2010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UPowerpointTemplate2010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UPowerpointTemplate2010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ANU" id="{C9728854-CD32-4740-B61D-970215E72779}" vid="{3497830E-55CF-48F1-8604-801B3605296B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335</TotalTime>
  <Words>88</Words>
  <Application>Microsoft Macintosh PowerPoint</Application>
  <PresentationFormat>On-screen Show (4:3)</PresentationFormat>
  <Paragraphs>16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4" baseType="lpstr">
      <vt:lpstr>Arial</vt:lpstr>
      <vt:lpstr>ANU</vt:lpstr>
      <vt:lpstr>Paramedic registration – legal implications for the practitioner</vt:lpstr>
      <vt:lpstr>PowerPoint Presentation</vt:lpstr>
    </vt:vector>
  </TitlesOfParts>
  <Company>The Australian National University</Company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u4031391</dc:creator>
  <cp:lastModifiedBy>Michael Eburn</cp:lastModifiedBy>
  <cp:revision>45</cp:revision>
  <dcterms:created xsi:type="dcterms:W3CDTF">2010-10-19T05:25:31Z</dcterms:created>
  <dcterms:modified xsi:type="dcterms:W3CDTF">2017-04-25T10:23:26Z</dcterms:modified>
</cp:coreProperties>
</file>