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65" r:id="rId2"/>
    <p:sldId id="310" r:id="rId3"/>
    <p:sldId id="312" r:id="rId4"/>
    <p:sldId id="313" r:id="rId5"/>
    <p:sldId id="311" r:id="rId6"/>
    <p:sldId id="314" r:id="rId7"/>
    <p:sldId id="315" r:id="rId8"/>
    <p:sldId id="316" r:id="rId9"/>
    <p:sldId id="319" r:id="rId10"/>
    <p:sldId id="321" r:id="rId11"/>
    <p:sldId id="322" r:id="rId12"/>
    <p:sldId id="327" r:id="rId13"/>
    <p:sldId id="317" r:id="rId14"/>
    <p:sldId id="318" r:id="rId15"/>
    <p:sldId id="326" r:id="rId16"/>
    <p:sldId id="324" r:id="rId17"/>
    <p:sldId id="325" r:id="rId18"/>
    <p:sldId id="330" r:id="rId19"/>
    <p:sldId id="328" r:id="rId20"/>
    <p:sldId id="331" r:id="rId21"/>
    <p:sldId id="340" r:id="rId22"/>
    <p:sldId id="339" r:id="rId23"/>
    <p:sldId id="332" r:id="rId24"/>
    <p:sldId id="333" r:id="rId25"/>
    <p:sldId id="334" r:id="rId26"/>
    <p:sldId id="335" r:id="rId27"/>
    <p:sldId id="336" r:id="rId28"/>
    <p:sldId id="341" r:id="rId29"/>
    <p:sldId id="342" r:id="rId30"/>
    <p:sldId id="309" r:id="rId31"/>
  </p:sldIdLst>
  <p:sldSz cx="9144000" cy="6858000" type="screen4x3"/>
  <p:notesSz cx="6808788" cy="9940925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688"/>
    <a:srgbClr val="5E889D"/>
    <a:srgbClr val="94B0BE"/>
    <a:srgbClr val="4E3721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22"/>
    <p:restoredTop sz="99391" autoAdjust="0"/>
  </p:normalViewPr>
  <p:slideViewPr>
    <p:cSldViewPr>
      <p:cViewPr varScale="1">
        <p:scale>
          <a:sx n="109" d="100"/>
          <a:sy n="109" d="100"/>
        </p:scale>
        <p:origin x="-3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F4F5D-5FDD-48B9-A8A6-BBDB3970AB68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1B3EA-B462-4299-8058-7B483D8717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455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475" cy="4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737" y="0"/>
            <a:ext cx="2950475" cy="4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79" y="4721940"/>
            <a:ext cx="5447030" cy="447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154"/>
            <a:ext cx="2950475" cy="4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737" y="9442154"/>
            <a:ext cx="2950475" cy="4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CB16CB-CD02-49FC-BDF3-67B394DE205F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487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AU" noProof="0" smtClean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endParaRPr lang="en-A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2A7AD82-F461-44BE-94DD-871E42EA6917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8201" name="Picture 9" descr="ANU_LOGO_WH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smtClean="0"/>
          </a:p>
        </p:txBody>
      </p:sp>
    </p:spTree>
    <p:extLst>
      <p:ext uri="{BB962C8B-B14F-4D97-AF65-F5344CB8AC3E}">
        <p14:creationId xmlns:p14="http://schemas.microsoft.com/office/powerpoint/2010/main" val="78950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2DC63-BF72-4143-B721-9CD45CAD5F5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178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28219-0DC8-415A-9E8F-741C729033E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19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EE6BF-3074-4765-869F-D021AD32957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794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F8D5A-3D2E-418B-B345-2211B242467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96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8BD5F-F6DD-4F39-BC8F-666BB322C73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41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0613E-3735-484E-B0D0-453FC6107EA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847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9F30E-FD33-42EA-97C3-01DFA8D5A91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198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6FBF0-4F57-4B2F-A1B9-BCE6746A8BB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81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41E4B-589D-42F8-890C-E9AE02706688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294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1218-4351-4A50-B1B7-E89560B1E3E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621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AU" smtClean="0"/>
              <a:t>Footer text goes in here</a:t>
            </a: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7F530-2DD0-4577-9C97-D0E612A220B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32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lii.org/" TargetMode="External"/><Relationship Id="rId2" Type="http://schemas.openxmlformats.org/officeDocument/2006/relationships/hyperlink" Target="https://www.newcastle.gov.uk/your-council-and-democracy/legal-advice/bylaws/cycling-and-vehicles-on-the-town-moor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c.net.au/7.30/content/2017/s4601010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lii.org/uk/legis/num_act/1947/ukpga_19470041_en.html" TargetMode="External"/><Relationship Id="rId2" Type="http://schemas.openxmlformats.org/officeDocument/2006/relationships/hyperlink" Target="http://www.bailii.org/uk/legis/num_act/2004/ukpga_200436_en_1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ailii.org/uk/legis/num_act/1998/ukpga_19980042_en_1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eburn@northumbria.ac.uk" TargetMode="External"/><Relationship Id="rId2" Type="http://schemas.openxmlformats.org/officeDocument/2006/relationships/hyperlink" Target="mailto:michael.eburn@anu.edu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8313" y="4652963"/>
            <a:ext cx="8280400" cy="1520416"/>
          </a:xfrm>
        </p:spPr>
        <p:txBody>
          <a:bodyPr/>
          <a:lstStyle/>
          <a:p>
            <a:r>
              <a:rPr lang="en-AU" sz="1600" b="1" dirty="0" smtClean="0"/>
              <a:t>Dr Michael </a:t>
            </a:r>
            <a:r>
              <a:rPr lang="en-AU" sz="1600" b="1" dirty="0" err="1" smtClean="0"/>
              <a:t>Eburn</a:t>
            </a:r>
            <a:endParaRPr lang="en-AU" sz="1600" b="1" dirty="0" smtClean="0"/>
          </a:p>
          <a:p>
            <a:r>
              <a:rPr lang="en-AU" sz="1600" dirty="0"/>
              <a:t>Associate </a:t>
            </a:r>
            <a:r>
              <a:rPr lang="en-AU" sz="1600" dirty="0" smtClean="0"/>
              <a:t>Professor</a:t>
            </a:r>
            <a:r>
              <a:rPr lang="en-AU" sz="1600" dirty="0"/>
              <a:t>			</a:t>
            </a:r>
            <a:r>
              <a:rPr lang="en-AU" sz="1600" dirty="0" smtClean="0"/>
              <a:t>	Visiting </a:t>
            </a:r>
            <a:r>
              <a:rPr lang="en-AU" sz="1600" dirty="0"/>
              <a:t>Scholar</a:t>
            </a:r>
          </a:p>
          <a:p>
            <a:r>
              <a:rPr lang="en-AU" sz="1600" dirty="0" smtClean="0"/>
              <a:t>ANU College of Law</a:t>
            </a:r>
            <a:r>
              <a:rPr lang="en-AU" sz="1600" dirty="0"/>
              <a:t>				</a:t>
            </a:r>
            <a:r>
              <a:rPr lang="en-AU" sz="1600" dirty="0" smtClean="0"/>
              <a:t>Disaster </a:t>
            </a:r>
            <a:r>
              <a:rPr lang="en-AU" sz="1600" dirty="0"/>
              <a:t>and Development Network</a:t>
            </a:r>
            <a:endParaRPr lang="en-AU" sz="1600" dirty="0" smtClean="0"/>
          </a:p>
          <a:p>
            <a:r>
              <a:rPr lang="en-AU" sz="1600" dirty="0" smtClean="0"/>
              <a:t>The Australian National University</a:t>
            </a:r>
            <a:r>
              <a:rPr lang="en-AU" sz="1600" dirty="0"/>
              <a:t>		Northumbria University</a:t>
            </a:r>
          </a:p>
          <a:p>
            <a:r>
              <a:rPr lang="en-AU" sz="1600" dirty="0" smtClean="0"/>
              <a:t>CANBERRA				NEWCASTLE-UPON-TYNE</a:t>
            </a:r>
            <a:endParaRPr lang="en-AU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8313" y="1928718"/>
            <a:ext cx="8207375" cy="646331"/>
          </a:xfrm>
        </p:spPr>
        <p:txBody>
          <a:bodyPr/>
          <a:lstStyle/>
          <a:p>
            <a:pPr algn="ctr"/>
            <a:r>
              <a:rPr lang="en-GB" b="1" dirty="0" smtClean="0"/>
              <a:t>Disasters </a:t>
            </a:r>
            <a:r>
              <a:rPr lang="en-GB" b="1" dirty="0"/>
              <a:t>and </a:t>
            </a:r>
            <a:r>
              <a:rPr lang="en-GB" b="1" dirty="0" smtClean="0"/>
              <a:t>Law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7678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‘law’?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is it different from other rules?</a:t>
            </a:r>
          </a:p>
          <a:p>
            <a:pPr lvl="1"/>
            <a:r>
              <a:rPr lang="en-GB" dirty="0" smtClean="0"/>
              <a:t>Rules of custom?</a:t>
            </a:r>
          </a:p>
          <a:p>
            <a:pPr lvl="1"/>
            <a:r>
              <a:rPr lang="en-GB" dirty="0" smtClean="0"/>
              <a:t>Rules of the game?</a:t>
            </a:r>
          </a:p>
          <a:p>
            <a:pPr lvl="1"/>
            <a:r>
              <a:rPr lang="en-GB" dirty="0" smtClean="0"/>
              <a:t>Rules of institutions – </a:t>
            </a:r>
            <a:r>
              <a:rPr lang="en-GB" dirty="0" err="1" smtClean="0"/>
              <a:t>eg</a:t>
            </a:r>
            <a:r>
              <a:rPr lang="en-GB" dirty="0" smtClean="0"/>
              <a:t> Northumbria </a:t>
            </a:r>
            <a:r>
              <a:rPr lang="en-GB" dirty="0" err="1" smtClean="0"/>
              <a:t>Uni</a:t>
            </a:r>
            <a:r>
              <a:rPr lang="en-GB" dirty="0" smtClean="0"/>
              <a:t>?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1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Laws about laws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Rules to let us recognise </a:t>
            </a:r>
            <a:r>
              <a:rPr lang="en-GB" dirty="0" smtClean="0"/>
              <a:t>law:</a:t>
            </a:r>
            <a:endParaRPr lang="en-GB" dirty="0" smtClean="0"/>
          </a:p>
          <a:p>
            <a:pPr lvl="1"/>
            <a:r>
              <a:rPr lang="en-GB" dirty="0" smtClean="0"/>
              <a:t>Who can make law?</a:t>
            </a:r>
          </a:p>
          <a:p>
            <a:pPr lvl="1"/>
            <a:r>
              <a:rPr lang="en-GB" dirty="0" smtClean="0"/>
              <a:t>What do laws look like – the form of law?</a:t>
            </a:r>
          </a:p>
          <a:p>
            <a:r>
              <a:rPr lang="en-GB" dirty="0" smtClean="0"/>
              <a:t>Rules about applying </a:t>
            </a:r>
            <a:r>
              <a:rPr lang="en-GB" dirty="0" smtClean="0"/>
              <a:t>law:</a:t>
            </a:r>
            <a:endParaRPr lang="en-GB" dirty="0" smtClean="0"/>
          </a:p>
          <a:p>
            <a:pPr lvl="1"/>
            <a:r>
              <a:rPr lang="en-GB" dirty="0" smtClean="0"/>
              <a:t>Legal </a:t>
            </a:r>
            <a:r>
              <a:rPr lang="en-GB" dirty="0" smtClean="0"/>
              <a:t>procedure;</a:t>
            </a:r>
            <a:endParaRPr lang="en-GB" dirty="0" smtClean="0"/>
          </a:p>
          <a:p>
            <a:pPr lvl="1"/>
            <a:r>
              <a:rPr lang="en-GB" dirty="0" smtClean="0"/>
              <a:t>Rules of </a:t>
            </a:r>
            <a:r>
              <a:rPr lang="en-GB" dirty="0" smtClean="0"/>
              <a:t>interpretation;</a:t>
            </a:r>
            <a:endParaRPr lang="en-GB" dirty="0" smtClean="0"/>
          </a:p>
          <a:p>
            <a:pPr lvl="1"/>
            <a:r>
              <a:rPr lang="en-GB" dirty="0" smtClean="0"/>
              <a:t>What’s acceptable evidence and </a:t>
            </a:r>
            <a:r>
              <a:rPr lang="en-GB" dirty="0" smtClean="0"/>
              <a:t>proof.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108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Consider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707904" y="908720"/>
            <a:ext cx="5184576" cy="5217443"/>
          </a:xfrm>
        </p:spPr>
        <p:txBody>
          <a:bodyPr/>
          <a:lstStyle/>
          <a:p>
            <a:pPr marL="0" indent="0">
              <a:buNone/>
            </a:pPr>
            <a:r>
              <a:rPr lang="en-GB" i="1" dirty="0"/>
              <a:t>Bylaws for the regulation of Cycling and Vehicles on the Town </a:t>
            </a:r>
            <a:r>
              <a:rPr lang="en-GB" i="1" dirty="0" smtClean="0"/>
              <a:t>Moor</a:t>
            </a:r>
          </a:p>
          <a:p>
            <a:pPr marL="0" indent="0">
              <a:buNone/>
            </a:pPr>
            <a:r>
              <a:rPr lang="en-GB" sz="1800" dirty="0"/>
              <a:t>2.(1) No person shall, except in case of emergency or with the consent of the Council or the stewards committee, ride or drive a mechanically propelled vehicle on the Town Moor, except on a road or on any part of the Town Moor where there is a right of way for that class of vehicle</a:t>
            </a:r>
            <a:r>
              <a:rPr lang="en-GB" sz="1800" dirty="0" smtClean="0"/>
              <a:t>.</a:t>
            </a:r>
          </a:p>
          <a:p>
            <a:pPr marL="0" indent="0">
              <a:buNone/>
            </a:pPr>
            <a:r>
              <a:rPr lang="en-GB" sz="1800" dirty="0" smtClean="0"/>
              <a:t>(</a:t>
            </a:r>
            <a:r>
              <a:rPr lang="en-GB" sz="1800" dirty="0" smtClean="0">
                <a:hlinkClick r:id="rId2"/>
              </a:rPr>
              <a:t>https</a:t>
            </a:r>
            <a:r>
              <a:rPr lang="en-GB" sz="1800" dirty="0">
                <a:hlinkClick r:id="rId2"/>
              </a:rPr>
              <a:t>://</a:t>
            </a:r>
            <a:r>
              <a:rPr lang="en-GB" sz="1800" dirty="0" smtClean="0">
                <a:hlinkClick r:id="rId2"/>
              </a:rPr>
              <a:t>www.newcastle.gov.uk/your-council-and-democracy/legal-advice/bylaws/cycling-and-vehicles-on-the-town-moor</a:t>
            </a:r>
            <a:r>
              <a:rPr lang="en-GB" sz="1800" dirty="0" smtClean="0"/>
              <a:t>)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UK law - </a:t>
            </a:r>
            <a:r>
              <a:rPr lang="en-GB" sz="1800" dirty="0">
                <a:hlinkClick r:id="rId3"/>
              </a:rPr>
              <a:t>http://www.bailii.org</a:t>
            </a:r>
            <a:r>
              <a:rPr lang="en-GB" sz="1800" dirty="0" smtClean="0">
                <a:hlinkClick r:id="rId3"/>
              </a:rPr>
              <a:t>/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4</a:t>
            </a:fld>
            <a:endParaRPr lang="en-AU"/>
          </a:p>
        </p:txBody>
      </p:sp>
      <p:pic>
        <p:nvPicPr>
          <p:cNvPr id="1026" name="Picture 2" descr="http://images.campgroundsigns.com/img/md/K/no-motorized-vehicles-in-the-park-sign-k2-037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47258"/>
            <a:ext cx="313378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32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laws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Prohibit </a:t>
            </a:r>
            <a:r>
              <a:rPr lang="en-GB" sz="2800" dirty="0" smtClean="0"/>
              <a:t>conduct (crime</a:t>
            </a:r>
            <a:r>
              <a:rPr lang="en-GB" sz="2800" dirty="0" smtClean="0"/>
              <a:t>);</a:t>
            </a:r>
            <a:endParaRPr lang="en-GB" sz="2800" dirty="0" smtClean="0"/>
          </a:p>
          <a:p>
            <a:r>
              <a:rPr lang="en-GB" sz="2800" dirty="0" smtClean="0"/>
              <a:t>Allow </a:t>
            </a:r>
            <a:r>
              <a:rPr lang="en-GB" sz="2800" dirty="0" smtClean="0"/>
              <a:t>conduct (permits, licences, authorities, property law</a:t>
            </a:r>
            <a:r>
              <a:rPr lang="en-GB" sz="2800" dirty="0" smtClean="0"/>
              <a:t>);</a:t>
            </a:r>
            <a:endParaRPr lang="en-GB" sz="2800" dirty="0" smtClean="0"/>
          </a:p>
          <a:p>
            <a:r>
              <a:rPr lang="en-GB" sz="2800" dirty="0" smtClean="0"/>
              <a:t>Formalise </a:t>
            </a:r>
            <a:r>
              <a:rPr lang="en-GB" sz="2800" dirty="0" smtClean="0"/>
              <a:t>relationships (contracts, marriage, civil unions</a:t>
            </a:r>
            <a:r>
              <a:rPr lang="en-GB" sz="2800" dirty="0" smtClean="0"/>
              <a:t>);</a:t>
            </a:r>
            <a:endParaRPr lang="en-GB" sz="2800" dirty="0" smtClean="0"/>
          </a:p>
          <a:p>
            <a:r>
              <a:rPr lang="en-GB" sz="2800" dirty="0" smtClean="0"/>
              <a:t>Adjust </a:t>
            </a:r>
            <a:r>
              <a:rPr lang="en-GB" sz="2800" dirty="0" smtClean="0"/>
              <a:t>rights and interests (tort law, family law</a:t>
            </a:r>
            <a:r>
              <a:rPr lang="en-GB" sz="2800" dirty="0" smtClean="0"/>
              <a:t>);</a:t>
            </a:r>
            <a:endParaRPr lang="en-GB" sz="2800" dirty="0" smtClean="0"/>
          </a:p>
          <a:p>
            <a:r>
              <a:rPr lang="en-GB" sz="2800" dirty="0" smtClean="0"/>
              <a:t>Regulate </a:t>
            </a:r>
            <a:r>
              <a:rPr lang="en-GB" sz="2800" dirty="0" smtClean="0"/>
              <a:t>government (administrative law, constitutional law).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002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does law affect vulnerability?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6</a:t>
            </a:fld>
            <a:endParaRPr lang="en-AU"/>
          </a:p>
        </p:txBody>
      </p:sp>
      <p:pic>
        <p:nvPicPr>
          <p:cNvPr id="2050" name="Picture 2" descr="Image result for houses in flood prone are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9113"/>
            <a:ext cx="8640960" cy="486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9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3074" name="Picture 2" descr="Image result for houses near bush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2957"/>
            <a:ext cx="7416824" cy="556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697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4100" name="Picture 4" descr="Image result for earthquake fault l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3"/>
            <a:ext cx="7785052" cy="583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19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should lawmakers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“Our society and therefore our laws, reflect Western democratic values and capitalist philosophies</a:t>
            </a:r>
            <a:r>
              <a:rPr lang="en-AU" dirty="0" smtClean="0"/>
              <a:t>,</a:t>
            </a:r>
            <a:r>
              <a:rPr lang="en-AU" dirty="0"/>
              <a:t> which inevitably influence the choice and development of government environmental policies and thus the scope and content of environmental law.”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1800" dirty="0" smtClean="0"/>
              <a:t>(</a:t>
            </a:r>
            <a:r>
              <a:rPr lang="en-GB" sz="1800" dirty="0"/>
              <a:t>Bates, </a:t>
            </a:r>
            <a:r>
              <a:rPr lang="en-GB" sz="1800" dirty="0" smtClean="0"/>
              <a:t>G., </a:t>
            </a:r>
            <a:r>
              <a:rPr lang="en-GB" sz="1800" i="1" dirty="0" smtClean="0"/>
              <a:t>Environmental </a:t>
            </a:r>
            <a:r>
              <a:rPr lang="en-GB" sz="1800" i="1" dirty="0"/>
              <a:t>Law in </a:t>
            </a:r>
            <a:r>
              <a:rPr lang="en-GB" sz="1800" i="1" dirty="0" smtClean="0"/>
              <a:t>Australia</a:t>
            </a:r>
            <a:r>
              <a:rPr lang="en-GB" sz="1800" dirty="0" smtClean="0"/>
              <a:t> (9th </a:t>
            </a:r>
            <a:r>
              <a:rPr lang="en-GB" sz="1800" dirty="0" err="1" smtClean="0"/>
              <a:t>ed</a:t>
            </a:r>
            <a:r>
              <a:rPr lang="en-GB" sz="1800" dirty="0" smtClean="0"/>
              <a:t>, 2016, Lexis/Nexis),</a:t>
            </a:r>
            <a:r>
              <a:rPr lang="en-AU" sz="1800" dirty="0" smtClean="0"/>
              <a:t>[</a:t>
            </a:r>
            <a:r>
              <a:rPr lang="en-AU" sz="1800" dirty="0"/>
              <a:t>1.3]).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029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should lawmakers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“Our society and therefore our laws, reflect </a:t>
            </a:r>
            <a:r>
              <a:rPr lang="en-AU" u="sng" dirty="0">
                <a:solidFill>
                  <a:srgbClr val="FF0000"/>
                </a:solidFill>
              </a:rPr>
              <a:t>Western democratic values and capitalist philosophies</a:t>
            </a:r>
            <a:r>
              <a:rPr lang="en-AU" dirty="0" smtClean="0"/>
              <a:t>,</a:t>
            </a:r>
            <a:r>
              <a:rPr lang="en-AU" dirty="0"/>
              <a:t> which inevitably influence the choice and development of government environmental policies and thus the scope and content of environmental law.”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1800" dirty="0" smtClean="0"/>
              <a:t>(</a:t>
            </a:r>
            <a:r>
              <a:rPr lang="en-GB" sz="1800" dirty="0"/>
              <a:t>Bates, </a:t>
            </a:r>
            <a:r>
              <a:rPr lang="en-GB" sz="1800" dirty="0" smtClean="0"/>
              <a:t>G., </a:t>
            </a:r>
            <a:r>
              <a:rPr lang="en-GB" sz="1800" i="1" dirty="0" smtClean="0"/>
              <a:t>Environmental </a:t>
            </a:r>
            <a:r>
              <a:rPr lang="en-GB" sz="1800" i="1" dirty="0"/>
              <a:t>Law in </a:t>
            </a:r>
            <a:r>
              <a:rPr lang="en-GB" sz="1800" i="1" dirty="0" smtClean="0"/>
              <a:t>Australia</a:t>
            </a:r>
            <a:r>
              <a:rPr lang="en-GB" sz="1800" dirty="0" smtClean="0"/>
              <a:t> (9th </a:t>
            </a:r>
            <a:r>
              <a:rPr lang="en-GB" sz="1800" dirty="0" err="1" smtClean="0"/>
              <a:t>ed</a:t>
            </a:r>
            <a:r>
              <a:rPr lang="en-GB" sz="1800" dirty="0" smtClean="0"/>
              <a:t>, 2016, Lexis/Nexis),</a:t>
            </a:r>
            <a:r>
              <a:rPr lang="en-AU" sz="1800" dirty="0" smtClean="0"/>
              <a:t>[</a:t>
            </a:r>
            <a:r>
              <a:rPr lang="en-AU" sz="1800" dirty="0"/>
              <a:t>1.3]).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208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217442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“… environmental law in reality is not so much about blanket protection of ‘the environment’ as </a:t>
            </a:r>
            <a:r>
              <a:rPr lang="en-AU" dirty="0" smtClean="0"/>
              <a:t>about enabling </a:t>
            </a:r>
            <a:r>
              <a:rPr lang="en-AU" dirty="0"/>
              <a:t>decisions to be made that reflect a balance, or, better an integration, between different environments that are the concern of governments.</a:t>
            </a:r>
            <a:br>
              <a:rPr lang="en-AU" dirty="0"/>
            </a:br>
            <a:r>
              <a:rPr lang="en-AU" dirty="0"/>
              <a:t>These environments include the natural environment, the built or urban environment, the cultural environment and the economic, social, health and work environments</a:t>
            </a:r>
            <a:r>
              <a:rPr lang="en-AU" dirty="0" smtClean="0"/>
              <a:t>…” </a:t>
            </a:r>
            <a:r>
              <a:rPr lang="en-AU" sz="1800" dirty="0"/>
              <a:t>([</a:t>
            </a:r>
            <a:r>
              <a:rPr lang="en-AU" sz="1800" dirty="0" smtClean="0"/>
              <a:t>1.4]).</a:t>
            </a:r>
            <a:endParaRPr lang="en-AU" sz="1800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130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217442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“… environmental law in reality is not so much about blanket protection of ‘the environment’ as </a:t>
            </a:r>
            <a:r>
              <a:rPr lang="en-AU" dirty="0" smtClean="0"/>
              <a:t>about </a:t>
            </a:r>
            <a:r>
              <a:rPr lang="en-AU" u="sng" dirty="0" smtClean="0">
                <a:solidFill>
                  <a:srgbClr val="FF0000"/>
                </a:solidFill>
              </a:rPr>
              <a:t>enabling </a:t>
            </a:r>
            <a:r>
              <a:rPr lang="en-AU" u="sng" dirty="0">
                <a:solidFill>
                  <a:srgbClr val="FF0000"/>
                </a:solidFill>
              </a:rPr>
              <a:t>decisions to be made that reflect a balance</a:t>
            </a:r>
            <a:r>
              <a:rPr lang="en-AU" dirty="0"/>
              <a:t>, or, better an integration, </a:t>
            </a:r>
            <a:r>
              <a:rPr lang="en-AU" u="sng" dirty="0">
                <a:solidFill>
                  <a:srgbClr val="FF0000"/>
                </a:solidFill>
              </a:rPr>
              <a:t>between different environments that are the concern of governments</a:t>
            </a:r>
            <a:r>
              <a:rPr lang="en-AU" dirty="0"/>
              <a:t>.</a:t>
            </a:r>
            <a:br>
              <a:rPr lang="en-AU" dirty="0"/>
            </a:br>
            <a:r>
              <a:rPr lang="en-AU" dirty="0"/>
              <a:t>These environments include the natural environment, the built or urban environment, the cultural environment and the economic, social, health and work environments</a:t>
            </a:r>
            <a:r>
              <a:rPr lang="en-AU" dirty="0" smtClean="0"/>
              <a:t>…” </a:t>
            </a:r>
            <a:r>
              <a:rPr lang="en-AU" sz="1800" dirty="0"/>
              <a:t>([</a:t>
            </a:r>
            <a:r>
              <a:rPr lang="en-AU" sz="1800" dirty="0" smtClean="0"/>
              <a:t>1.4]).</a:t>
            </a:r>
            <a:endParaRPr lang="en-AU" sz="1800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729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Bushfire-ravaged towns should not be rebuilt, </a:t>
            </a:r>
            <a:r>
              <a:rPr lang="en-GB" dirty="0" smtClean="0"/>
              <a:t>says </a:t>
            </a:r>
            <a:r>
              <a:rPr lang="en-GB" dirty="0" smtClean="0"/>
              <a:t>planning </a:t>
            </a:r>
            <a:r>
              <a:rPr lang="en-GB" dirty="0" smtClean="0"/>
              <a:t>expert…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‘</a:t>
            </a:r>
            <a:r>
              <a:rPr lang="en-GB" dirty="0"/>
              <a:t>I think governments have a responsibility to prevent people from doing extreme harm or potential harm to themselves</a:t>
            </a:r>
            <a:r>
              <a:rPr lang="en-GB" dirty="0" smtClean="0"/>
              <a:t>’.</a:t>
            </a:r>
            <a:br>
              <a:rPr lang="en-GB" dirty="0" smtClean="0"/>
            </a:br>
            <a:r>
              <a:rPr lang="en-GB" sz="2000" dirty="0" smtClean="0"/>
              <a:t>(Associate </a:t>
            </a:r>
            <a:r>
              <a:rPr lang="en-GB" sz="2000" dirty="0"/>
              <a:t>Professor Michael Buxton, Planning and Environment, RMIT University, </a:t>
            </a:r>
            <a:r>
              <a:rPr lang="en-GB" sz="2000" dirty="0" smtClean="0"/>
              <a:t>Melbourne, 6 January 2017</a:t>
            </a:r>
            <a:br>
              <a:rPr lang="en-GB" sz="2000" dirty="0" smtClean="0"/>
            </a:br>
            <a:r>
              <a:rPr lang="en-GB" sz="2000" dirty="0" smtClean="0">
                <a:hlinkClick r:id="rId2"/>
              </a:rPr>
              <a:t>http</a:t>
            </a:r>
            <a:r>
              <a:rPr lang="en-GB" sz="2000" dirty="0">
                <a:hlinkClick r:id="rId2"/>
              </a:rPr>
              <a:t>://</a:t>
            </a:r>
            <a:r>
              <a:rPr lang="en-GB" sz="2000" dirty="0" smtClean="0">
                <a:hlinkClick r:id="rId2"/>
              </a:rPr>
              <a:t>www.abc.net.au/7.30/content/2017/s4601010.htm</a:t>
            </a:r>
            <a:r>
              <a:rPr lang="en-GB" sz="2000" dirty="0" smtClean="0"/>
              <a:t>).</a:t>
            </a:r>
          </a:p>
          <a:p>
            <a:r>
              <a:rPr lang="en-GB" dirty="0"/>
              <a:t>Do they?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158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should lawmakers do?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14</a:t>
            </a:fld>
            <a:endParaRPr lang="en-AU"/>
          </a:p>
        </p:txBody>
      </p:sp>
      <p:pic>
        <p:nvPicPr>
          <p:cNvPr id="5" name="Picture 4" descr="Risk matrix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7"/>
            <a:ext cx="5715000" cy="4410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952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15</a:t>
            </a:fld>
            <a:endParaRPr lang="en-AU"/>
          </a:p>
        </p:txBody>
      </p:sp>
      <p:pic>
        <p:nvPicPr>
          <p:cNvPr id="2050" name="Picture 2" descr="Image result for farming volca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52841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2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16</a:t>
            </a:fld>
            <a:endParaRPr lang="en-AU"/>
          </a:p>
        </p:txBody>
      </p:sp>
      <p:pic>
        <p:nvPicPr>
          <p:cNvPr id="1026" name="Picture 2" descr="Image result for just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10089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how does law </a:t>
            </a:r>
            <a:r>
              <a:rPr lang="en-GB" i="1" dirty="0" smtClean="0"/>
              <a:t>aid</a:t>
            </a:r>
            <a:r>
              <a:rPr lang="en-GB" dirty="0" smtClean="0"/>
              <a:t> resilience?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Planning laws </a:t>
            </a:r>
            <a:r>
              <a:rPr lang="en-GB" i="1" dirty="0" smtClean="0"/>
              <a:t>do</a:t>
            </a:r>
            <a:r>
              <a:rPr lang="en-GB" dirty="0" smtClean="0"/>
              <a:t> exist.</a:t>
            </a:r>
          </a:p>
          <a:p>
            <a:r>
              <a:rPr lang="en-GB" dirty="0" smtClean="0"/>
              <a:t>Laws create and empower responders:</a:t>
            </a:r>
          </a:p>
          <a:p>
            <a:pPr lvl="1"/>
            <a:r>
              <a:rPr lang="en-GB" i="1" dirty="0" smtClean="0">
                <a:hlinkClick r:id="rId2"/>
              </a:rPr>
              <a:t>Civil Contingencies Act 2004 </a:t>
            </a:r>
            <a:r>
              <a:rPr lang="en-GB" dirty="0" smtClean="0"/>
              <a:t>(UK);</a:t>
            </a:r>
          </a:p>
          <a:p>
            <a:pPr lvl="1"/>
            <a:r>
              <a:rPr lang="en-GB" i="1" dirty="0" smtClean="0">
                <a:hlinkClick r:id="rId3"/>
              </a:rPr>
              <a:t>Fire Services Act 1947 </a:t>
            </a:r>
            <a:r>
              <a:rPr lang="en-GB" dirty="0" smtClean="0"/>
              <a:t>(UK).</a:t>
            </a:r>
          </a:p>
          <a:p>
            <a:r>
              <a:rPr lang="en-GB" dirty="0" smtClean="0"/>
              <a:t>And citizens:</a:t>
            </a:r>
          </a:p>
          <a:p>
            <a:pPr lvl="1"/>
            <a:r>
              <a:rPr lang="en-GB" i="1" dirty="0" smtClean="0">
                <a:hlinkClick r:id="rId4"/>
              </a:rPr>
              <a:t>Human Rights Act 1998</a:t>
            </a:r>
            <a:r>
              <a:rPr lang="en-GB" i="1" dirty="0" smtClean="0"/>
              <a:t> </a:t>
            </a:r>
            <a:r>
              <a:rPr lang="en-GB" dirty="0" smtClean="0"/>
              <a:t>(UK)?</a:t>
            </a:r>
          </a:p>
          <a:p>
            <a:r>
              <a:rPr lang="en-GB" dirty="0" smtClean="0"/>
              <a:t>Can be used to hold others to account.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485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18</a:t>
            </a:fld>
            <a:endParaRPr lang="en-AU"/>
          </a:p>
        </p:txBody>
      </p:sp>
      <p:pic>
        <p:nvPicPr>
          <p:cNvPr id="3074" name="Picture 2" descr="Image result for look beyond what you s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15" y="1387624"/>
            <a:ext cx="8486657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56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</a:t>
            </a:r>
            <a:r>
              <a:rPr lang="en-GB" dirty="0" smtClean="0"/>
              <a:t>eyond </a:t>
            </a:r>
            <a:r>
              <a:rPr lang="en-GB" dirty="0"/>
              <a:t>the UK (and Australia)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Law reflects </a:t>
            </a:r>
            <a:r>
              <a:rPr lang="en-GB" dirty="0"/>
              <a:t>the values and </a:t>
            </a:r>
            <a:r>
              <a:rPr lang="en-GB" dirty="0" smtClean="0"/>
              <a:t>philosophies of the dominant culture.</a:t>
            </a:r>
          </a:p>
          <a:p>
            <a:r>
              <a:rPr lang="en-GB" dirty="0" smtClean="0"/>
              <a:t>Respect for law is also culturally determined.</a:t>
            </a:r>
          </a:p>
          <a:p>
            <a:r>
              <a:rPr lang="en-GB" dirty="0" smtClean="0"/>
              <a:t>How you see risk depends on who you are and where you are.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224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20</a:t>
            </a:fld>
            <a:endParaRPr lang="en-AU"/>
          </a:p>
        </p:txBody>
      </p:sp>
      <p:pic>
        <p:nvPicPr>
          <p:cNvPr id="4098" name="Picture 2" descr="http://1.bp.blogspot.com/-5Myr-KLuPwQ/VJ4krfEGppI/AAAAAAAAA2s/Lc45dwx5RNE/s1600/Intermis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" y="476672"/>
            <a:ext cx="9139081" cy="60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111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International law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Law between states.</a:t>
            </a:r>
          </a:p>
          <a:p>
            <a:r>
              <a:rPr lang="en-GB" sz="2800" dirty="0" smtClean="0"/>
              <a:t>Sources of international law:</a:t>
            </a:r>
          </a:p>
          <a:p>
            <a:pPr marL="457200" lvl="1" indent="0">
              <a:buNone/>
            </a:pPr>
            <a:r>
              <a:rPr lang="en-GB" sz="2400" dirty="0" smtClean="0"/>
              <a:t>a</a:t>
            </a:r>
            <a:r>
              <a:rPr lang="en-GB" sz="2400" dirty="0"/>
              <a:t>. international </a:t>
            </a:r>
            <a:r>
              <a:rPr lang="en-GB" sz="2400" dirty="0" smtClean="0"/>
              <a:t>conventions…</a:t>
            </a:r>
          </a:p>
          <a:p>
            <a:pPr marL="457200" lvl="1" indent="0">
              <a:buNone/>
            </a:pPr>
            <a:r>
              <a:rPr lang="en-GB" sz="2400" dirty="0" smtClean="0"/>
              <a:t>b</a:t>
            </a:r>
            <a:r>
              <a:rPr lang="en-GB" sz="2400" dirty="0"/>
              <a:t>. international custom, as evidence of a general practice accepted as law</a:t>
            </a:r>
            <a:r>
              <a:rPr lang="en-GB" sz="2400" dirty="0" smtClean="0"/>
              <a:t>;</a:t>
            </a:r>
            <a:endParaRPr lang="en-GB" sz="2400" dirty="0"/>
          </a:p>
          <a:p>
            <a:pPr marL="457200" lvl="1" indent="0">
              <a:buNone/>
            </a:pPr>
            <a:r>
              <a:rPr lang="en-GB" sz="2400" dirty="0"/>
              <a:t>c. the general principles of law recognized by civilized </a:t>
            </a:r>
            <a:r>
              <a:rPr lang="en-GB" sz="2400" dirty="0" smtClean="0"/>
              <a:t>nations;</a:t>
            </a:r>
          </a:p>
          <a:p>
            <a:pPr marL="457200" lvl="1" indent="0">
              <a:buNone/>
            </a:pPr>
            <a:r>
              <a:rPr lang="en-GB" sz="2400" dirty="0" smtClean="0"/>
              <a:t>d</a:t>
            </a:r>
            <a:r>
              <a:rPr lang="en-GB" sz="2400" dirty="0"/>
              <a:t>. </a:t>
            </a:r>
            <a:r>
              <a:rPr lang="en-GB" sz="2400" dirty="0" smtClean="0"/>
              <a:t>… judicial </a:t>
            </a:r>
            <a:r>
              <a:rPr lang="en-GB" sz="2400" dirty="0"/>
              <a:t>decisions and the teachings of the most highly qualified publicists of the various </a:t>
            </a:r>
            <a:r>
              <a:rPr lang="en-GB" sz="2400" dirty="0" smtClean="0"/>
              <a:t>nations…</a:t>
            </a:r>
            <a:br>
              <a:rPr lang="en-GB" sz="2400" dirty="0" smtClean="0"/>
            </a:br>
            <a:r>
              <a:rPr lang="en-GB" sz="2400" dirty="0"/>
              <a:t>(</a:t>
            </a:r>
            <a:r>
              <a:rPr lang="en-GB" sz="2400" i="1" dirty="0"/>
              <a:t>Statute of the International Court of Justice</a:t>
            </a:r>
            <a:r>
              <a:rPr lang="en-GB" sz="2400" dirty="0"/>
              <a:t>, Art. 38</a:t>
            </a:r>
            <a:r>
              <a:rPr lang="en-GB" sz="2400" dirty="0" smtClean="0"/>
              <a:t>).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890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International law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Is </a:t>
            </a:r>
            <a:r>
              <a:rPr lang="en-GB" dirty="0" smtClean="0"/>
              <a:t>unlike domestic </a:t>
            </a:r>
            <a:r>
              <a:rPr lang="en-GB" dirty="0" smtClean="0"/>
              <a:t>law:</a:t>
            </a:r>
            <a:endParaRPr lang="en-GB" dirty="0" smtClean="0"/>
          </a:p>
          <a:p>
            <a:pPr lvl="1"/>
            <a:r>
              <a:rPr lang="en-GB" dirty="0" smtClean="0"/>
              <a:t>It does not </a:t>
            </a:r>
            <a:r>
              <a:rPr lang="en-GB" dirty="0" smtClean="0"/>
              <a:t>(</a:t>
            </a:r>
            <a:r>
              <a:rPr lang="en-GB" dirty="0" smtClean="0"/>
              <a:t>usually) </a:t>
            </a:r>
            <a:r>
              <a:rPr lang="en-GB" dirty="0"/>
              <a:t>contain explicit </a:t>
            </a:r>
            <a:r>
              <a:rPr lang="en-GB" dirty="0" smtClean="0"/>
              <a:t>requirements;</a:t>
            </a:r>
            <a:endParaRPr lang="en-GB" dirty="0" smtClean="0"/>
          </a:p>
          <a:p>
            <a:pPr lvl="1"/>
            <a:r>
              <a:rPr lang="en-GB" dirty="0" smtClean="0"/>
              <a:t>Enforcement depends on political will and ‘disapproval</a:t>
            </a:r>
            <a:r>
              <a:rPr lang="en-GB" dirty="0" smtClean="0"/>
              <a:t>’;</a:t>
            </a:r>
            <a:endParaRPr lang="en-GB" dirty="0" smtClean="0"/>
          </a:p>
          <a:p>
            <a:pPr lvl="1"/>
            <a:r>
              <a:rPr lang="en-GB" dirty="0" smtClean="0"/>
              <a:t>At UN level, there is no ‘legislature’; </a:t>
            </a:r>
          </a:p>
          <a:p>
            <a:pPr lvl="1"/>
            <a:r>
              <a:rPr lang="en-GB" dirty="0" smtClean="0"/>
              <a:t>Distinction between ‘hard’ and ‘soft’ law – </a:t>
            </a:r>
            <a:r>
              <a:rPr lang="en-GB" dirty="0" err="1" smtClean="0"/>
              <a:t>eg</a:t>
            </a:r>
            <a:r>
              <a:rPr lang="en-GB" dirty="0"/>
              <a:t> </a:t>
            </a:r>
            <a:r>
              <a:rPr lang="en-GB" i="1" dirty="0"/>
              <a:t>Sendai Framework for Disaster Risk </a:t>
            </a:r>
            <a:r>
              <a:rPr lang="en-GB" i="1" dirty="0" smtClean="0"/>
              <a:t>Reduction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836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Does international law really help?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International law works best when state interests coincide –areas such as ‘… diplomatic privileges, territorial jurisdiction, extradition, wide fields of maritime law, arbitral procedure, and so forth’.</a:t>
            </a:r>
          </a:p>
          <a:p>
            <a:r>
              <a:rPr lang="en-GB" sz="2800" dirty="0" smtClean="0"/>
              <a:t>‘Where there is neither community of interests nor balance of power, there is no international law’.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200" dirty="0" smtClean="0"/>
              <a:t>Hans J. Morgenthau, ‘Positivism, Functionalism, and International Law’ (1940) 34(2)</a:t>
            </a:r>
            <a:r>
              <a:rPr lang="en-GB" sz="1200" i="1" dirty="0" smtClean="0"/>
              <a:t>The American Journal of International Law</a:t>
            </a:r>
            <a:r>
              <a:rPr lang="en-GB" sz="1200" dirty="0"/>
              <a:t> </a:t>
            </a:r>
            <a:r>
              <a:rPr lang="en-GB" sz="1200" dirty="0" smtClean="0"/>
              <a:t>260-284.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597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does DRR/IDR sit?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‘With natural disasters, the interests of both the victim and assisting states converge on maintaining as much sovereignty as possible – a convergence that does not stimulate the robust development of international law.’</a:t>
            </a:r>
            <a:br>
              <a:rPr lang="en-GB" dirty="0" smtClean="0"/>
            </a:br>
            <a:r>
              <a:rPr lang="en-GB" sz="1200" dirty="0"/>
              <a:t>David </a:t>
            </a:r>
            <a:r>
              <a:rPr lang="en-GB" sz="1200" dirty="0" err="1"/>
              <a:t>Fidler</a:t>
            </a:r>
            <a:r>
              <a:rPr lang="en-GB" sz="1200" dirty="0"/>
              <a:t>, </a:t>
            </a:r>
            <a:r>
              <a:rPr lang="en-GB" sz="1200" dirty="0" smtClean="0"/>
              <a:t>‘Disaster </a:t>
            </a:r>
            <a:r>
              <a:rPr lang="en-GB" sz="1200" dirty="0"/>
              <a:t>Relief and Governance after the Indian Ocean Tsunami: What Role for International Law</a:t>
            </a:r>
            <a:r>
              <a:rPr lang="en-GB" sz="1200" dirty="0" smtClean="0"/>
              <a:t>?’ </a:t>
            </a:r>
            <a:r>
              <a:rPr lang="en-GB" sz="1200" dirty="0"/>
              <a:t>(2005) 6(2) </a:t>
            </a:r>
            <a:r>
              <a:rPr lang="en-GB" sz="1200" i="1" dirty="0"/>
              <a:t>Melbourne Journal of International Law </a:t>
            </a:r>
            <a:r>
              <a:rPr lang="en-GB" sz="1200" dirty="0"/>
              <a:t>458-473.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681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IDL sovereignty is the driving force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UNGA Resolution 46/182 on</a:t>
            </a:r>
            <a:br>
              <a:rPr lang="en-US" dirty="0"/>
            </a:br>
            <a:r>
              <a:rPr lang="en-AU" i="1" dirty="0"/>
              <a:t>Strengthening of the coordination of humanitarian emergency assistance of the United Nations</a:t>
            </a:r>
          </a:p>
          <a:p>
            <a:pPr marL="457200" lvl="1" indent="0">
              <a:buNone/>
            </a:pPr>
            <a:r>
              <a:rPr lang="en-US" dirty="0"/>
              <a:t>“The sovereignty, territorial integrity and national unity of States must be fully respected in accordance with the Charter of the United Nations.”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629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Sendai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Doesn’t mention sovereignty but </a:t>
            </a:r>
            <a:r>
              <a:rPr lang="en-GB" dirty="0"/>
              <a:t>does say ‘Each State has the primary responsibility to prevent and reduce disaster </a:t>
            </a:r>
            <a:r>
              <a:rPr lang="en-GB" dirty="0" smtClean="0"/>
              <a:t>risk…’ [19(a) Guiding Principles]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87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International Law Commission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3246"/>
            <a:ext cx="8229600" cy="4426074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‘</a:t>
            </a:r>
            <a:r>
              <a:rPr lang="mr-IN" dirty="0" smtClean="0"/>
              <a:t>…</a:t>
            </a:r>
            <a:r>
              <a:rPr lang="en-AU" dirty="0" smtClean="0"/>
              <a:t> </a:t>
            </a:r>
            <a:r>
              <a:rPr lang="en-US" dirty="0" smtClean="0"/>
              <a:t>reaffirms </a:t>
            </a:r>
            <a:r>
              <a:rPr lang="en-US" dirty="0"/>
              <a:t>the primary role of the affected State in the provision of disaster relief assistance, which is a core element </a:t>
            </a:r>
            <a:r>
              <a:rPr lang="en-US" dirty="0" smtClean="0"/>
              <a:t>of </a:t>
            </a:r>
            <a:r>
              <a:rPr lang="en-US" dirty="0"/>
              <a:t>the draft articles. The reference to sovereignty, and the primary role of the affected State, provides the background against which the entire set of draft articles is to be </a:t>
            </a:r>
            <a:r>
              <a:rPr lang="en-US" dirty="0" smtClean="0"/>
              <a:t>understood.’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(</a:t>
            </a:r>
            <a:r>
              <a:rPr lang="en-US" sz="1200" i="1" dirty="0"/>
              <a:t>Draft Articles on the Protection of Persons in the Event of Disasters</a:t>
            </a:r>
            <a:r>
              <a:rPr lang="en-US" sz="1200" dirty="0"/>
              <a:t>, </a:t>
            </a:r>
            <a:r>
              <a:rPr lang="en-US" sz="1200" dirty="0" smtClean="0"/>
              <a:t>Commentary, Preamble [6] </a:t>
            </a:r>
            <a:r>
              <a:rPr lang="en-US" sz="1200" dirty="0"/>
              <a:t>(2016)).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610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Declarations like Sendai are helpful.</a:t>
            </a:r>
          </a:p>
          <a:p>
            <a:pPr lvl="1"/>
            <a:r>
              <a:rPr lang="en-GB" dirty="0" smtClean="0"/>
              <a:t>Point in a common direction and policy goals.</a:t>
            </a:r>
          </a:p>
          <a:p>
            <a:pPr lvl="1"/>
            <a:r>
              <a:rPr lang="en-AU" dirty="0" smtClean="0"/>
              <a:t>May </a:t>
            </a:r>
            <a:r>
              <a:rPr lang="en-AU" dirty="0"/>
              <a:t>be a tool for diplomacy</a:t>
            </a:r>
            <a:r>
              <a:rPr lang="en-AU" dirty="0" smtClean="0"/>
              <a:t>.</a:t>
            </a:r>
          </a:p>
          <a:p>
            <a:pPr lvl="1"/>
            <a:r>
              <a:rPr lang="en-AU" dirty="0" smtClean="0"/>
              <a:t>Encourage compliance as states want to be seen to be good citizens.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91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Concluding comments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Don’t </a:t>
            </a:r>
            <a:r>
              <a:rPr lang="en-GB" dirty="0"/>
              <a:t>let </a:t>
            </a:r>
            <a:r>
              <a:rPr lang="en-GB" dirty="0" smtClean="0"/>
              <a:t>‘faith </a:t>
            </a:r>
            <a:r>
              <a:rPr lang="en-GB" dirty="0"/>
              <a:t>in and commitment to the promise of </a:t>
            </a:r>
            <a:r>
              <a:rPr lang="en-GB" dirty="0" smtClean="0"/>
              <a:t>… law’* </a:t>
            </a:r>
            <a:r>
              <a:rPr lang="en-GB" dirty="0" smtClean="0"/>
              <a:t>be misplaced</a:t>
            </a:r>
            <a:r>
              <a:rPr lang="en-GB" dirty="0" smtClean="0"/>
              <a:t>.</a:t>
            </a:r>
            <a:r>
              <a:rPr lang="en-GB" dirty="0"/>
              <a:t/>
            </a:r>
            <a:br>
              <a:rPr lang="en-GB" dirty="0"/>
            </a:br>
            <a:r>
              <a:rPr lang="en-GB" sz="1400" dirty="0"/>
              <a:t>*(Alan Boyle and Christine </a:t>
            </a:r>
            <a:r>
              <a:rPr lang="en-GB" sz="1400" dirty="0" err="1"/>
              <a:t>Chinkin</a:t>
            </a:r>
            <a:r>
              <a:rPr lang="en-GB" sz="1400" dirty="0"/>
              <a:t>, </a:t>
            </a:r>
            <a:r>
              <a:rPr lang="en-GB" sz="1400" i="1" dirty="0"/>
              <a:t>The Making of International Law </a:t>
            </a:r>
            <a:r>
              <a:rPr lang="en-GB" sz="1400" dirty="0"/>
              <a:t>(Oxford, 2007, p. 12). </a:t>
            </a:r>
            <a:endParaRPr lang="en-GB" dirty="0" smtClean="0"/>
          </a:p>
          <a:p>
            <a:pPr lvl="0"/>
            <a:r>
              <a:rPr lang="en-GB" dirty="0" smtClean="0"/>
              <a:t>Relying on law </a:t>
            </a:r>
            <a:r>
              <a:rPr lang="en-AU" dirty="0" smtClean="0"/>
              <a:t>can </a:t>
            </a:r>
            <a:r>
              <a:rPr lang="en-AU" dirty="0"/>
              <a:t>lead to a focus on </a:t>
            </a:r>
            <a:r>
              <a:rPr lang="en-AU" dirty="0" smtClean="0"/>
              <a:t>compliance rather than outcome.</a:t>
            </a:r>
            <a:endParaRPr lang="en-AU" dirty="0"/>
          </a:p>
          <a:p>
            <a:r>
              <a:rPr lang="en-GB" dirty="0" smtClean="0"/>
              <a:t>The law is not </a:t>
            </a:r>
            <a:r>
              <a:rPr lang="en-GB" i="1" dirty="0" smtClean="0"/>
              <a:t>the</a:t>
            </a:r>
            <a:r>
              <a:rPr lang="en-GB" dirty="0" smtClean="0"/>
              <a:t> problem …</a:t>
            </a:r>
          </a:p>
          <a:p>
            <a:r>
              <a:rPr lang="en-GB" dirty="0" smtClean="0"/>
              <a:t>Nor is it the solution … </a:t>
            </a:r>
          </a:p>
          <a:p>
            <a:r>
              <a:rPr lang="en-GB" dirty="0" smtClean="0"/>
              <a:t>It’s a tool to help achieve an outcome.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752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 Comments?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 you for your attention.</a:t>
            </a:r>
          </a:p>
          <a:p>
            <a:pPr marL="1257300" lvl="1" indent="0">
              <a:buNone/>
            </a:pPr>
            <a:r>
              <a:rPr lang="en-GB" sz="2000" dirty="0" smtClean="0"/>
              <a:t>Dr Michael </a:t>
            </a:r>
            <a:r>
              <a:rPr lang="en-GB" sz="2000" dirty="0" err="1" smtClean="0"/>
              <a:t>Eburn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>Australian National University, College of Law and </a:t>
            </a:r>
            <a:br>
              <a:rPr lang="en-GB" sz="2000" dirty="0" smtClean="0"/>
            </a:br>
            <a:r>
              <a:rPr lang="en-GB" sz="2000" dirty="0"/>
              <a:t>Northumbria </a:t>
            </a:r>
            <a:r>
              <a:rPr lang="en-GB" sz="2000" dirty="0" smtClean="0"/>
              <a:t>University, Disaster and Development Network</a:t>
            </a:r>
          </a:p>
          <a:p>
            <a:pPr marL="1257300" lvl="1" indent="0">
              <a:buNone/>
            </a:pPr>
            <a:endParaRPr lang="en-GB" sz="2000" dirty="0"/>
          </a:p>
          <a:p>
            <a:pPr marL="1257300" lvl="1" indent="0">
              <a:buNone/>
            </a:pPr>
            <a:r>
              <a:rPr lang="en-GB" sz="2000" dirty="0" smtClean="0"/>
              <a:t>E: </a:t>
            </a:r>
            <a:r>
              <a:rPr lang="en-GB" sz="2000" dirty="0" smtClean="0">
                <a:hlinkClick r:id="rId2"/>
              </a:rPr>
              <a:t>michael.eburn@anu.edu.au</a:t>
            </a:r>
            <a:endParaRPr lang="en-GB" sz="2000" dirty="0" smtClean="0"/>
          </a:p>
          <a:p>
            <a:pPr marL="1257300" lvl="1" indent="0">
              <a:buNone/>
            </a:pPr>
            <a:r>
              <a:rPr lang="en-GB" sz="2000" dirty="0" smtClean="0"/>
              <a:t>E: </a:t>
            </a:r>
            <a:r>
              <a:rPr lang="en-GB" sz="2000" dirty="0" smtClean="0">
                <a:hlinkClick r:id="rId3"/>
              </a:rPr>
              <a:t>michael.eburn@northumbria.ac.uk</a:t>
            </a:r>
            <a:endParaRPr lang="en-GB" sz="2000" dirty="0" smtClean="0"/>
          </a:p>
          <a:p>
            <a:pPr marL="1257300" lvl="1" indent="0">
              <a:buNone/>
            </a:pPr>
            <a:endParaRPr lang="en-GB" sz="2000" dirty="0"/>
          </a:p>
          <a:p>
            <a:pPr marL="1257300" lvl="1" indent="0">
              <a:buNone/>
            </a:pPr>
            <a:r>
              <a:rPr lang="en-GB" sz="2000" dirty="0" smtClean="0"/>
              <a:t>P: +61 2 6125 6424 (Australia)</a:t>
            </a:r>
          </a:p>
          <a:p>
            <a:pPr marL="1257300" lvl="1" indent="0">
              <a:buNone/>
            </a:pPr>
            <a:r>
              <a:rPr lang="en-GB" sz="2000" dirty="0" smtClean="0"/>
              <a:t>P: +44 737 621 6647 (UK)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DC63-BF72-4143-B721-9CD45CAD5F53}" type="slidenum">
              <a:rPr lang="en-AU" smtClean="0"/>
              <a:pPr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52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ANU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ANU" id="{C9728854-CD32-4740-B61D-970215E72779}" vid="{3497830E-55CF-48F1-8604-801B3605296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</TotalTime>
  <Words>968</Words>
  <Application>Microsoft Office PowerPoint</Application>
  <PresentationFormat>On-screen Show (4:3)</PresentationFormat>
  <Paragraphs>129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ANU</vt:lpstr>
      <vt:lpstr>Disasters and Law</vt:lpstr>
      <vt:lpstr>What is ‘law’?</vt:lpstr>
      <vt:lpstr>Laws about laws</vt:lpstr>
      <vt:lpstr>Consider</vt:lpstr>
      <vt:lpstr>What do laws do?</vt:lpstr>
      <vt:lpstr>How does law affect vulnerability?</vt:lpstr>
      <vt:lpstr>PowerPoint Presentation</vt:lpstr>
      <vt:lpstr>PowerPoint Presentation</vt:lpstr>
      <vt:lpstr>What should lawmakers do?</vt:lpstr>
      <vt:lpstr>What should lawmakers do?</vt:lpstr>
      <vt:lpstr>PowerPoint Presentation</vt:lpstr>
      <vt:lpstr>PowerPoint Presentation</vt:lpstr>
      <vt:lpstr>Bushfire-ravaged towns should not be rebuilt, says planning expert… </vt:lpstr>
      <vt:lpstr>What should lawmakers do?</vt:lpstr>
      <vt:lpstr>PowerPoint Presentation</vt:lpstr>
      <vt:lpstr>PowerPoint Presentation</vt:lpstr>
      <vt:lpstr>So how does law aid resilience?</vt:lpstr>
      <vt:lpstr>PowerPoint Presentation</vt:lpstr>
      <vt:lpstr>Beyond the UK (and Australia) …</vt:lpstr>
      <vt:lpstr>PowerPoint Presentation</vt:lpstr>
      <vt:lpstr>International law</vt:lpstr>
      <vt:lpstr>International law</vt:lpstr>
      <vt:lpstr>Does international law really help?</vt:lpstr>
      <vt:lpstr>Where does DRR/IDR sit?</vt:lpstr>
      <vt:lpstr>In IDL sovereignty is the driving force</vt:lpstr>
      <vt:lpstr>Sendai</vt:lpstr>
      <vt:lpstr>The International Law Commission</vt:lpstr>
      <vt:lpstr>So what…</vt:lpstr>
      <vt:lpstr>Concluding comments</vt:lpstr>
      <vt:lpstr>Questions? Comments?</vt:lpstr>
    </vt:vector>
  </TitlesOfParts>
  <Company>The Australian National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Michael Eburn</cp:lastModifiedBy>
  <cp:revision>99</cp:revision>
  <cp:lastPrinted>2017-02-28T14:28:55Z</cp:lastPrinted>
  <dcterms:created xsi:type="dcterms:W3CDTF">2010-10-19T05:25:31Z</dcterms:created>
  <dcterms:modified xsi:type="dcterms:W3CDTF">2017-03-02T17:08:59Z</dcterms:modified>
</cp:coreProperties>
</file>