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7"/>
  </p:notesMasterIdLst>
  <p:handoutMasterIdLst>
    <p:handoutMasterId r:id="rId28"/>
  </p:handoutMasterIdLst>
  <p:sldIdLst>
    <p:sldId id="265" r:id="rId2"/>
    <p:sldId id="267" r:id="rId3"/>
    <p:sldId id="266" r:id="rId4"/>
    <p:sldId id="268" r:id="rId5"/>
    <p:sldId id="269" r:id="rId6"/>
    <p:sldId id="270" r:id="rId7"/>
    <p:sldId id="284" r:id="rId8"/>
    <p:sldId id="285" r:id="rId9"/>
    <p:sldId id="300" r:id="rId10"/>
    <p:sldId id="291" r:id="rId11"/>
    <p:sldId id="274" r:id="rId12"/>
    <p:sldId id="279" r:id="rId13"/>
    <p:sldId id="273" r:id="rId14"/>
    <p:sldId id="275" r:id="rId15"/>
    <p:sldId id="276" r:id="rId16"/>
    <p:sldId id="278" r:id="rId17"/>
    <p:sldId id="282" r:id="rId18"/>
    <p:sldId id="304" r:id="rId19"/>
    <p:sldId id="305" r:id="rId20"/>
    <p:sldId id="306" r:id="rId21"/>
    <p:sldId id="307" r:id="rId22"/>
    <p:sldId id="301" r:id="rId23"/>
    <p:sldId id="308" r:id="rId24"/>
    <p:sldId id="310" r:id="rId25"/>
    <p:sldId id="309" r:id="rId26"/>
  </p:sldIdLst>
  <p:sldSz cx="9144000" cy="6858000" type="screen4x3"/>
  <p:notesSz cx="6808788" cy="9940925"/>
  <p:defaultTextStyle>
    <a:defPPr>
      <a:defRPr lang="en-A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7688"/>
    <a:srgbClr val="5E889D"/>
    <a:srgbClr val="94B0BE"/>
    <a:srgbClr val="4E3721"/>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22"/>
    <p:restoredTop sz="99391" autoAdjust="0"/>
  </p:normalViewPr>
  <p:slideViewPr>
    <p:cSldViewPr>
      <p:cViewPr>
        <p:scale>
          <a:sx n="117" d="100"/>
          <a:sy n="117" d="100"/>
        </p:scale>
        <p:origin x="-72" y="1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7046"/>
          </a:xfrm>
          <a:prstGeom prst="rect">
            <a:avLst/>
          </a:prstGeom>
        </p:spPr>
        <p:txBody>
          <a:bodyPr vert="horz" lIns="91440" tIns="45720" rIns="91440" bIns="45720" rtlCol="0"/>
          <a:lstStyle>
            <a:lvl1pPr algn="r">
              <a:defRPr sz="1200"/>
            </a:lvl1pPr>
          </a:lstStyle>
          <a:p>
            <a:fld id="{F35F4F5D-5FDD-48B9-A8A6-BBDB3970AB68}" type="datetimeFigureOut">
              <a:rPr lang="en-GB" smtClean="0"/>
              <a:t>23/02/2017</a:t>
            </a:fld>
            <a:endParaRPr lang="en-GB"/>
          </a:p>
        </p:txBody>
      </p:sp>
      <p:sp>
        <p:nvSpPr>
          <p:cNvPr id="4" name="Footer Placeholder 3"/>
          <p:cNvSpPr>
            <a:spLocks noGrp="1"/>
          </p:cNvSpPr>
          <p:nvPr>
            <p:ph type="ftr" sz="quarter" idx="2"/>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7046"/>
          </a:xfrm>
          <a:prstGeom prst="rect">
            <a:avLst/>
          </a:prstGeom>
        </p:spPr>
        <p:txBody>
          <a:bodyPr vert="horz" lIns="91440" tIns="45720" rIns="91440" bIns="45720" rtlCol="0" anchor="b"/>
          <a:lstStyle>
            <a:lvl1pPr algn="r">
              <a:defRPr sz="1200"/>
            </a:lvl1pPr>
          </a:lstStyle>
          <a:p>
            <a:fld id="{E581B3EA-B462-4299-8058-7B483D871762}" type="slidenum">
              <a:rPr lang="en-GB" smtClean="0"/>
              <a:t>‹#›</a:t>
            </a:fld>
            <a:endParaRPr lang="en-GB"/>
          </a:p>
        </p:txBody>
      </p:sp>
    </p:spTree>
    <p:extLst>
      <p:ext uri="{BB962C8B-B14F-4D97-AF65-F5344CB8AC3E}">
        <p14:creationId xmlns:p14="http://schemas.microsoft.com/office/powerpoint/2010/main" val="38174550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50475" cy="497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AU"/>
          </a:p>
        </p:txBody>
      </p:sp>
      <p:sp>
        <p:nvSpPr>
          <p:cNvPr id="3075" name="Rectangle 3"/>
          <p:cNvSpPr>
            <a:spLocks noGrp="1" noChangeArrowheads="1"/>
          </p:cNvSpPr>
          <p:nvPr>
            <p:ph type="dt" idx="1"/>
          </p:nvPr>
        </p:nvSpPr>
        <p:spPr bwMode="auto">
          <a:xfrm>
            <a:off x="3856737" y="0"/>
            <a:ext cx="2950475" cy="497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AU"/>
          </a:p>
        </p:txBody>
      </p:sp>
      <p:sp>
        <p:nvSpPr>
          <p:cNvPr id="3076" name="Rectangle 4"/>
          <p:cNvSpPr>
            <a:spLocks noGrp="1" noRot="1" noChangeAspect="1" noChangeArrowheads="1" noTextEdit="1"/>
          </p:cNvSpPr>
          <p:nvPr>
            <p:ph type="sldImg" idx="2"/>
          </p:nvPr>
        </p:nvSpPr>
        <p:spPr bwMode="auto">
          <a:xfrm>
            <a:off x="920750" y="746125"/>
            <a:ext cx="4967288" cy="3727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0879" y="4721940"/>
            <a:ext cx="5447030" cy="4473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3078" name="Rectangle 6"/>
          <p:cNvSpPr>
            <a:spLocks noGrp="1" noChangeArrowheads="1"/>
          </p:cNvSpPr>
          <p:nvPr>
            <p:ph type="ftr" sz="quarter" idx="4"/>
          </p:nvPr>
        </p:nvSpPr>
        <p:spPr bwMode="auto">
          <a:xfrm>
            <a:off x="0" y="9442154"/>
            <a:ext cx="2950475" cy="497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3079" name="Rectangle 7"/>
          <p:cNvSpPr>
            <a:spLocks noGrp="1" noChangeArrowheads="1"/>
          </p:cNvSpPr>
          <p:nvPr>
            <p:ph type="sldNum" sz="quarter" idx="5"/>
          </p:nvPr>
        </p:nvSpPr>
        <p:spPr bwMode="auto">
          <a:xfrm>
            <a:off x="3856737" y="9442154"/>
            <a:ext cx="2950475" cy="497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ACB16CB-CD02-49FC-BDF3-67B394DE205F}" type="slidenum">
              <a:rPr lang="en-AU"/>
              <a:pPr/>
              <a:t>‹#›</a:t>
            </a:fld>
            <a:endParaRPr lang="en-AU"/>
          </a:p>
        </p:txBody>
      </p:sp>
    </p:spTree>
    <p:extLst>
      <p:ext uri="{BB962C8B-B14F-4D97-AF65-F5344CB8AC3E}">
        <p14:creationId xmlns:p14="http://schemas.microsoft.com/office/powerpoint/2010/main" val="1084877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ACB16CB-CD02-49FC-BDF3-67B394DE205F}" type="slidenum">
              <a:rPr lang="en-AU" smtClean="0"/>
              <a:pPr/>
              <a:t>11</a:t>
            </a:fld>
            <a:endParaRPr lang="en-AU"/>
          </a:p>
        </p:txBody>
      </p:sp>
    </p:spTree>
    <p:extLst>
      <p:ext uri="{BB962C8B-B14F-4D97-AF65-F5344CB8AC3E}">
        <p14:creationId xmlns:p14="http://schemas.microsoft.com/office/powerpoint/2010/main" val="520738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ACB16CB-CD02-49FC-BDF3-67B394DE205F}" type="slidenum">
              <a:rPr lang="en-AU" smtClean="0"/>
              <a:pPr/>
              <a:t>12</a:t>
            </a:fld>
            <a:endParaRPr lang="en-AU"/>
          </a:p>
        </p:txBody>
      </p:sp>
    </p:spTree>
    <p:extLst>
      <p:ext uri="{BB962C8B-B14F-4D97-AF65-F5344CB8AC3E}">
        <p14:creationId xmlns:p14="http://schemas.microsoft.com/office/powerpoint/2010/main" val="1833433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Identified problems with: </a:t>
            </a:r>
          </a:p>
          <a:p>
            <a:pPr marL="171450" indent="-171450">
              <a:buFont typeface="Arial"/>
              <a:buChar char="•"/>
            </a:pPr>
            <a:r>
              <a:rPr lang="en-AU" dirty="0"/>
              <a:t>Initiation and </a:t>
            </a:r>
            <a:r>
              <a:rPr lang="en-AU" dirty="0" smtClean="0"/>
              <a:t>termination</a:t>
            </a:r>
          </a:p>
          <a:p>
            <a:pPr marL="171450" indent="-171450">
              <a:buFont typeface="Arial"/>
              <a:buChar char="•"/>
            </a:pPr>
            <a:r>
              <a:rPr lang="en-AU" dirty="0"/>
              <a:t>Goods and equipment </a:t>
            </a:r>
            <a:endParaRPr lang="en-AU" dirty="0" smtClean="0"/>
          </a:p>
          <a:p>
            <a:pPr marL="171450" indent="-171450">
              <a:buFont typeface="Arial"/>
              <a:buChar char="•"/>
            </a:pPr>
            <a:r>
              <a:rPr lang="en-AU" dirty="0" smtClean="0"/>
              <a:t>Personnel</a:t>
            </a:r>
          </a:p>
          <a:p>
            <a:pPr marL="171450" indent="-171450">
              <a:buFont typeface="Arial"/>
              <a:buChar char="•"/>
            </a:pPr>
            <a:r>
              <a:rPr lang="en-AU" dirty="0"/>
              <a:t>Transport and movement </a:t>
            </a:r>
            <a:endParaRPr lang="en-AU" dirty="0" smtClean="0"/>
          </a:p>
          <a:p>
            <a:pPr marL="171450" indent="-171450">
              <a:buFont typeface="Arial"/>
              <a:buChar char="•"/>
            </a:pPr>
            <a:r>
              <a:rPr lang="en-AU" dirty="0" smtClean="0"/>
              <a:t>Operations</a:t>
            </a:r>
          </a:p>
          <a:p>
            <a:pPr marL="171450" indent="-171450">
              <a:buFont typeface="Arial"/>
              <a:buChar char="•"/>
            </a:pPr>
            <a:r>
              <a:rPr lang="en-AU" dirty="0"/>
              <a:t>Quality and </a:t>
            </a:r>
            <a:r>
              <a:rPr lang="en-AU" dirty="0" smtClean="0"/>
              <a:t>accountability</a:t>
            </a:r>
          </a:p>
          <a:p>
            <a:pPr marL="171450" indent="-171450">
              <a:buFont typeface="Arial"/>
              <a:buChar char="•"/>
            </a:pPr>
            <a:r>
              <a:rPr lang="en-AU" dirty="0"/>
              <a:t>Coordination </a:t>
            </a:r>
            <a:endParaRPr lang="en-AU" dirty="0" smtClean="0"/>
          </a:p>
          <a:p>
            <a:pPr marL="171450" indent="-171450">
              <a:buFont typeface="Arial"/>
              <a:buChar char="•"/>
            </a:pPr>
            <a:r>
              <a:rPr lang="en-AU" dirty="0"/>
              <a:t>Involvement of militaries and mixed </a:t>
            </a:r>
            <a:r>
              <a:rPr lang="en-AU" dirty="0" smtClean="0"/>
              <a:t>situations of </a:t>
            </a:r>
            <a:r>
              <a:rPr lang="en-AU" dirty="0"/>
              <a:t>disaster and conflict</a:t>
            </a:r>
          </a:p>
          <a:p>
            <a:endParaRPr lang="en-AU" dirty="0"/>
          </a:p>
        </p:txBody>
      </p:sp>
      <p:sp>
        <p:nvSpPr>
          <p:cNvPr id="4" name="Slide Number Placeholder 3"/>
          <p:cNvSpPr>
            <a:spLocks noGrp="1"/>
          </p:cNvSpPr>
          <p:nvPr>
            <p:ph type="sldNum" sz="quarter" idx="10"/>
          </p:nvPr>
        </p:nvSpPr>
        <p:spPr/>
        <p:txBody>
          <a:bodyPr/>
          <a:lstStyle/>
          <a:p>
            <a:fld id="{CACB16CB-CD02-49FC-BDF3-67B394DE205F}" type="slidenum">
              <a:rPr lang="en-AU" smtClean="0"/>
              <a:pPr/>
              <a:t>13</a:t>
            </a:fld>
            <a:endParaRPr lang="en-AU"/>
          </a:p>
        </p:txBody>
      </p:sp>
    </p:spTree>
    <p:extLst>
      <p:ext uri="{BB962C8B-B14F-4D97-AF65-F5344CB8AC3E}">
        <p14:creationId xmlns:p14="http://schemas.microsoft.com/office/powerpoint/2010/main" val="1306183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spcBef>
                <a:spcPts val="0"/>
              </a:spcBef>
              <a:tabLst>
                <a:tab pos="273050" algn="l"/>
              </a:tabLst>
            </a:pPr>
            <a:r>
              <a:rPr lang="en-AU" dirty="0" smtClean="0"/>
              <a:t>One of the functions of the ILC is to suggest “progressive development of </a:t>
            </a:r>
            <a:r>
              <a:rPr lang="en-AU" dirty="0"/>
              <a:t>international</a:t>
            </a:r>
            <a:r>
              <a:rPr lang="en-AU" dirty="0" smtClean="0"/>
              <a:t> law” which means “the preparation of draft conventions on subjects which have not yet been regulated by international law or in regard to which the law has not yet been sufficiently developed in the practice of States.”</a:t>
            </a:r>
          </a:p>
          <a:p>
            <a:pPr indent="457200">
              <a:spcBef>
                <a:spcPts val="0"/>
              </a:spcBef>
            </a:pPr>
            <a:r>
              <a:rPr lang="en-AU" dirty="0" smtClean="0"/>
              <a:t>Some of the ILC articles are a codification but some represent a step forward or development of the law.   The commentary suggests that this is not new “</a:t>
            </a:r>
            <a:r>
              <a:rPr lang="en-AU" dirty="0"/>
              <a:t>The duty to cooperate is well established as a principle </a:t>
            </a:r>
            <a:r>
              <a:rPr lang="en-AU" dirty="0" smtClean="0"/>
              <a:t>of international </a:t>
            </a:r>
            <a:r>
              <a:rPr lang="en-AU" dirty="0"/>
              <a:t>law and can be found in numerous international </a:t>
            </a:r>
            <a:r>
              <a:rPr lang="en-AU" dirty="0" smtClean="0"/>
              <a:t>instruments” but if this is just a reflection of that duty it adds nothing.  It if adds something it is the ‘duty to cooperate’ with respect to disaster relief and to </a:t>
            </a:r>
            <a:r>
              <a:rPr lang="en-AU" dirty="0"/>
              <a:t>cooperate with ‘competent </a:t>
            </a:r>
            <a:r>
              <a:rPr lang="en-AU" dirty="0" smtClean="0"/>
              <a:t>intergovernmental organizations’ the Red Cross/Red Crescent movement and ‘relevant non-governmental organizations’.</a:t>
            </a:r>
          </a:p>
          <a:p>
            <a:pPr indent="457200">
              <a:spcBef>
                <a:spcPts val="0"/>
              </a:spcBef>
            </a:pPr>
            <a:r>
              <a:rPr lang="en-AU" dirty="0" smtClean="0"/>
              <a:t>With respect to the duty to reduce the risk of disasters </a:t>
            </a:r>
            <a:r>
              <a:rPr lang="en-AU" dirty="0"/>
              <a:t>the commentary says ‘An important legal foundation for draft article 11 [16] is the widespread practice </a:t>
            </a:r>
            <a:r>
              <a:rPr lang="en-AU" dirty="0" smtClean="0"/>
              <a:t>of States </a:t>
            </a:r>
            <a:r>
              <a:rPr lang="en-AU" dirty="0"/>
              <a:t>reflecting their commitment to reduce the risk of </a:t>
            </a:r>
            <a:r>
              <a:rPr lang="en-AU" dirty="0" smtClean="0"/>
              <a:t>disasters…’ but that decision to enter </a:t>
            </a:r>
            <a:r>
              <a:rPr lang="en-AU" dirty="0" err="1" smtClean="0"/>
              <a:t>agrements</a:t>
            </a:r>
            <a:r>
              <a:rPr lang="en-AU" dirty="0" smtClean="0"/>
              <a:t> or sign up to non-binding declarations such as the </a:t>
            </a:r>
            <a:r>
              <a:rPr lang="en-AU" i="1" dirty="0" smtClean="0"/>
              <a:t>Sendai Declaration</a:t>
            </a:r>
            <a:r>
              <a:rPr lang="en-AU" dirty="0" smtClean="0"/>
              <a:t> suggests such a duty is not a existing part of international law.  </a:t>
            </a:r>
          </a:p>
          <a:p>
            <a:pPr indent="457200">
              <a:spcBef>
                <a:spcPts val="0"/>
              </a:spcBef>
            </a:pPr>
            <a:r>
              <a:rPr lang="en-AU" dirty="0" smtClean="0"/>
              <a:t>As for the duty to seek assistance, this “was supported by a majority of the members of the Commission, but opposed by others, since in the view of those members, international law as it currently stands does not recognize such a duty…”</a:t>
            </a:r>
          </a:p>
        </p:txBody>
      </p:sp>
      <p:sp>
        <p:nvSpPr>
          <p:cNvPr id="4" name="Slide Number Placeholder 3"/>
          <p:cNvSpPr>
            <a:spLocks noGrp="1"/>
          </p:cNvSpPr>
          <p:nvPr>
            <p:ph type="sldNum" sz="quarter" idx="10"/>
          </p:nvPr>
        </p:nvSpPr>
        <p:spPr/>
        <p:txBody>
          <a:bodyPr/>
          <a:lstStyle/>
          <a:p>
            <a:fld id="{CACB16CB-CD02-49FC-BDF3-67B394DE205F}" type="slidenum">
              <a:rPr lang="en-AU" smtClean="0"/>
              <a:pPr/>
              <a:t>14</a:t>
            </a:fld>
            <a:endParaRPr lang="en-AU"/>
          </a:p>
        </p:txBody>
      </p:sp>
    </p:spTree>
    <p:extLst>
      <p:ext uri="{BB962C8B-B14F-4D97-AF65-F5344CB8AC3E}">
        <p14:creationId xmlns:p14="http://schemas.microsoft.com/office/powerpoint/2010/main" val="2548568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Even if they are statements of legally binding obligations, they are so vague as to be of little value.  </a:t>
            </a:r>
          </a:p>
          <a:p>
            <a:r>
              <a:rPr lang="en-AU" dirty="0" smtClean="0"/>
              <a:t>With respect to Art 11 the </a:t>
            </a:r>
            <a:r>
              <a:rPr lang="en-AU" dirty="0"/>
              <a:t>commentary says ‘While each State bears the same obligation, </a:t>
            </a:r>
            <a:r>
              <a:rPr lang="en-AU" dirty="0" smtClean="0"/>
              <a:t>the question </a:t>
            </a:r>
            <a:r>
              <a:rPr lang="en-AU" dirty="0"/>
              <a:t>of different levels of capacity among States to implement the obligation is </a:t>
            </a:r>
            <a:r>
              <a:rPr lang="en-AU" dirty="0" smtClean="0"/>
              <a:t>dealt with </a:t>
            </a:r>
            <a:r>
              <a:rPr lang="en-AU" dirty="0"/>
              <a:t>under the phrase “by taking the necessary and appropriate measures</a:t>
            </a:r>
            <a:r>
              <a:rPr lang="en-AU" dirty="0" smtClean="0"/>
              <a:t>”.”</a:t>
            </a:r>
          </a:p>
          <a:p>
            <a:r>
              <a:rPr lang="en-AU" dirty="0" smtClean="0"/>
              <a:t>And what is the implication if disaster strikes?</a:t>
            </a:r>
          </a:p>
          <a:p>
            <a:r>
              <a:rPr lang="en-AU" dirty="0" smtClean="0"/>
              <a:t>Commentary on Art 14 says:</a:t>
            </a:r>
          </a:p>
          <a:p>
            <a:pPr lvl="1"/>
            <a:r>
              <a:rPr lang="en-AU" dirty="0" smtClean="0"/>
              <a:t>“</a:t>
            </a:r>
            <a:r>
              <a:rPr lang="is-IS" dirty="0" smtClean="0"/>
              <a:t>… </a:t>
            </a:r>
            <a:r>
              <a:rPr lang="en-AU" dirty="0" smtClean="0"/>
              <a:t>the </a:t>
            </a:r>
            <a:r>
              <a:rPr lang="en-AU" dirty="0"/>
              <a:t>Commission considers that withholding consent to </a:t>
            </a:r>
            <a:r>
              <a:rPr lang="en-AU" dirty="0" smtClean="0"/>
              <a:t>external assistance </a:t>
            </a:r>
            <a:r>
              <a:rPr lang="en-AU" dirty="0"/>
              <a:t>is not arbitrary where a State is capable of providing, and willing to provide, </a:t>
            </a:r>
            <a:r>
              <a:rPr lang="en-AU" dirty="0" smtClean="0"/>
              <a:t>an adequate </a:t>
            </a:r>
            <a:r>
              <a:rPr lang="en-AU" dirty="0"/>
              <a:t>and effective response to a disaster on the basis of its </a:t>
            </a:r>
            <a:r>
              <a:rPr lang="en-AU" dirty="0" smtClean="0"/>
              <a:t>own resources</a:t>
            </a:r>
            <a:r>
              <a:rPr lang="en-AU" dirty="0"/>
              <a:t>. Second</a:t>
            </a:r>
            <a:r>
              <a:rPr lang="en-AU" dirty="0" smtClean="0"/>
              <a:t>, withholding </a:t>
            </a:r>
            <a:r>
              <a:rPr lang="en-AU" dirty="0"/>
              <a:t>consent to assistance from one external source is not arbitrary if an </a:t>
            </a:r>
            <a:r>
              <a:rPr lang="en-AU" dirty="0" smtClean="0"/>
              <a:t>affected State </a:t>
            </a:r>
            <a:r>
              <a:rPr lang="en-AU" dirty="0"/>
              <a:t>has accepted appropriate and sufficient assistance from elsewhere. Third, </a:t>
            </a:r>
            <a:r>
              <a:rPr lang="en-AU" dirty="0" smtClean="0"/>
              <a:t>the withholding </a:t>
            </a:r>
            <a:r>
              <a:rPr lang="en-AU" dirty="0"/>
              <a:t>of consent is not arbitrary if the relevant offer is not extended in </a:t>
            </a:r>
            <a:r>
              <a:rPr lang="en-AU" dirty="0" smtClean="0"/>
              <a:t>accordance with </a:t>
            </a:r>
            <a:r>
              <a:rPr lang="en-AU" dirty="0"/>
              <a:t>the present draft articles. In particular, draft article 7 [6] establishes that </a:t>
            </a:r>
            <a:r>
              <a:rPr lang="en-AU" dirty="0" smtClean="0"/>
              <a:t>humanitarian assistance </a:t>
            </a:r>
            <a:r>
              <a:rPr lang="en-AU" dirty="0"/>
              <a:t>must take place in accordance with principles of humanity, neutrality </a:t>
            </a:r>
            <a:r>
              <a:rPr lang="en-AU" dirty="0" smtClean="0"/>
              <a:t>and impartiality</a:t>
            </a:r>
            <a:r>
              <a:rPr lang="en-AU" dirty="0"/>
              <a:t>, and on the basis of non-</a:t>
            </a:r>
            <a:r>
              <a:rPr lang="en-AU" dirty="0" smtClean="0"/>
              <a:t>discrimination</a:t>
            </a:r>
            <a:r>
              <a:rPr lang="is-IS" dirty="0" smtClean="0"/>
              <a:t>…”</a:t>
            </a:r>
            <a:endParaRPr lang="en-AU" dirty="0"/>
          </a:p>
          <a:p>
            <a:r>
              <a:rPr lang="en-AU" dirty="0" smtClean="0"/>
              <a:t>But who’s to decide?</a:t>
            </a:r>
            <a:endParaRPr lang="is-IS" dirty="0" smtClean="0"/>
          </a:p>
        </p:txBody>
      </p:sp>
      <p:sp>
        <p:nvSpPr>
          <p:cNvPr id="4" name="Slide Number Placeholder 3"/>
          <p:cNvSpPr>
            <a:spLocks noGrp="1"/>
          </p:cNvSpPr>
          <p:nvPr>
            <p:ph type="sldNum" sz="quarter" idx="10"/>
          </p:nvPr>
        </p:nvSpPr>
        <p:spPr/>
        <p:txBody>
          <a:bodyPr/>
          <a:lstStyle/>
          <a:p>
            <a:fld id="{CACB16CB-CD02-49FC-BDF3-67B394DE205F}" type="slidenum">
              <a:rPr lang="en-AU" smtClean="0"/>
              <a:pPr/>
              <a:t>15</a:t>
            </a:fld>
            <a:endParaRPr lang="en-AU"/>
          </a:p>
        </p:txBody>
      </p:sp>
    </p:spTree>
    <p:extLst>
      <p:ext uri="{BB962C8B-B14F-4D97-AF65-F5344CB8AC3E}">
        <p14:creationId xmlns:p14="http://schemas.microsoft.com/office/powerpoint/2010/main" val="4013135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ACB16CB-CD02-49FC-BDF3-67B394DE205F}" type="slidenum">
              <a:rPr lang="en-AU" smtClean="0"/>
              <a:pPr/>
              <a:t>16</a:t>
            </a:fld>
            <a:endParaRPr lang="en-AU"/>
          </a:p>
        </p:txBody>
      </p:sp>
    </p:spTree>
    <p:extLst>
      <p:ext uri="{BB962C8B-B14F-4D97-AF65-F5344CB8AC3E}">
        <p14:creationId xmlns:p14="http://schemas.microsoft.com/office/powerpoint/2010/main" val="2052674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ACB16CB-CD02-49FC-BDF3-67B394DE205F}" type="slidenum">
              <a:rPr lang="en-AU" smtClean="0"/>
              <a:pPr/>
              <a:t>17</a:t>
            </a:fld>
            <a:endParaRPr lang="en-AU"/>
          </a:p>
        </p:txBody>
      </p:sp>
    </p:spTree>
    <p:extLst>
      <p:ext uri="{BB962C8B-B14F-4D97-AF65-F5344CB8AC3E}">
        <p14:creationId xmlns:p14="http://schemas.microsoft.com/office/powerpoint/2010/main" val="23240287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652963"/>
            <a:ext cx="9144000" cy="2205037"/>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8196" name="Rectangle 4"/>
          <p:cNvSpPr>
            <a:spLocks noGrp="1" noChangeArrowheads="1"/>
          </p:cNvSpPr>
          <p:nvPr>
            <p:ph type="subTitle" idx="1"/>
          </p:nvPr>
        </p:nvSpPr>
        <p:spPr>
          <a:xfrm>
            <a:off x="468313" y="4652963"/>
            <a:ext cx="8280400" cy="519112"/>
          </a:xfrm>
        </p:spPr>
        <p:txBody>
          <a:bodyPr>
            <a:spAutoFit/>
          </a:bodyPr>
          <a:lstStyle>
            <a:lvl1pPr marL="0" indent="0">
              <a:buFontTx/>
              <a:buNone/>
              <a:defRPr sz="2800"/>
            </a:lvl1pPr>
          </a:lstStyle>
          <a:p>
            <a:pPr lvl="0"/>
            <a:r>
              <a:rPr lang="en-US" noProof="0" smtClean="0"/>
              <a:t>Click to edit Master subtitle style</a:t>
            </a:r>
            <a:endParaRPr lang="en-AU" noProof="0" smtClean="0"/>
          </a:p>
        </p:txBody>
      </p:sp>
      <p:sp>
        <p:nvSpPr>
          <p:cNvPr id="8197" name="Rectangle 5"/>
          <p:cNvSpPr>
            <a:spLocks noGrp="1" noChangeArrowheads="1"/>
          </p:cNvSpPr>
          <p:nvPr>
            <p:ph type="dt" sz="half" idx="2"/>
          </p:nvPr>
        </p:nvSpPr>
        <p:spPr>
          <a:xfrm>
            <a:off x="457200" y="6245225"/>
            <a:ext cx="2133600" cy="476250"/>
          </a:xfrm>
        </p:spPr>
        <p:txBody>
          <a:bodyPr/>
          <a:lstStyle>
            <a:lvl1pPr algn="l">
              <a:defRPr/>
            </a:lvl1pPr>
          </a:lstStyle>
          <a:p>
            <a:endParaRPr lang="en-AU"/>
          </a:p>
        </p:txBody>
      </p:sp>
      <p:sp>
        <p:nvSpPr>
          <p:cNvPr id="8198" name="Rectangle 6"/>
          <p:cNvSpPr>
            <a:spLocks noGrp="1" noChangeArrowheads="1"/>
          </p:cNvSpPr>
          <p:nvPr>
            <p:ph type="ftr" sz="quarter" idx="3"/>
          </p:nvPr>
        </p:nvSpPr>
        <p:spPr>
          <a:xfrm>
            <a:off x="3124200" y="6245225"/>
            <a:ext cx="2895600" cy="476250"/>
          </a:xfrm>
        </p:spPr>
        <p:txBody>
          <a:bodyPr/>
          <a:lstStyle>
            <a:lvl1pPr algn="ctr">
              <a:defRPr/>
            </a:lvl1pPr>
          </a:lstStyle>
          <a:p>
            <a:r>
              <a:rPr lang="en-AU" smtClean="0"/>
              <a:t>Footer text goes in here</a:t>
            </a:r>
            <a:endParaRPr lang="en-AU"/>
          </a:p>
        </p:txBody>
      </p:sp>
      <p:sp>
        <p:nvSpPr>
          <p:cNvPr id="8199" name="Rectangle 7"/>
          <p:cNvSpPr>
            <a:spLocks noGrp="1" noChangeArrowheads="1"/>
          </p:cNvSpPr>
          <p:nvPr>
            <p:ph type="sldNum" sz="quarter" idx="4"/>
          </p:nvPr>
        </p:nvSpPr>
        <p:spPr>
          <a:xfrm>
            <a:off x="6553200" y="6245225"/>
            <a:ext cx="2133600" cy="476250"/>
          </a:xfrm>
        </p:spPr>
        <p:txBody>
          <a:bodyPr/>
          <a:lstStyle>
            <a:lvl1pPr>
              <a:defRPr/>
            </a:lvl1pPr>
          </a:lstStyle>
          <a:p>
            <a:fld id="{62A7AD82-F461-44BE-94DD-871E42EA6917}" type="slidenum">
              <a:rPr lang="en-AU" smtClean="0"/>
              <a:pPr/>
              <a:t>‹#›</a:t>
            </a:fld>
            <a:endParaRPr lang="en-AU"/>
          </a:p>
        </p:txBody>
      </p:sp>
      <p:sp>
        <p:nvSpPr>
          <p:cNvPr id="8200" name="Rectangle 8"/>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pic>
        <p:nvPicPr>
          <p:cNvPr id="8201" name="Picture 9" descr="ANU_LOGO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a:solidFill>
                  <a:srgbClr val="FFFFFF"/>
                </a:solidFill>
              </a14:hiddenFill>
            </a:ext>
          </a:extLst>
        </p:spPr>
      </p:pic>
      <p:sp>
        <p:nvSpPr>
          <p:cNvPr id="8195" name="Rectangle 3"/>
          <p:cNvSpPr>
            <a:spLocks noGrp="1" noChangeArrowheads="1"/>
          </p:cNvSpPr>
          <p:nvPr>
            <p:ph type="ctrTitle"/>
          </p:nvPr>
        </p:nvSpPr>
        <p:spPr>
          <a:xfrm>
            <a:off x="468313" y="1919288"/>
            <a:ext cx="8207375" cy="641350"/>
          </a:xfrm>
        </p:spPr>
        <p:txBody>
          <a:bodyPr>
            <a:spAutoFit/>
          </a:bodyPr>
          <a:lstStyle>
            <a:lvl1pPr>
              <a:defRPr>
                <a:solidFill>
                  <a:schemeClr val="tx1"/>
                </a:solidFill>
              </a:defRPr>
            </a:lvl1pPr>
          </a:lstStyle>
          <a:p>
            <a:pPr lvl="0"/>
            <a:r>
              <a:rPr lang="en-US" noProof="0" smtClean="0"/>
              <a:t>Click to edit Master title style</a:t>
            </a:r>
            <a:endParaRPr lang="en-AU" noProof="0" smtClean="0"/>
          </a:p>
        </p:txBody>
      </p:sp>
    </p:spTree>
    <p:extLst>
      <p:ext uri="{BB962C8B-B14F-4D97-AF65-F5344CB8AC3E}">
        <p14:creationId xmlns:p14="http://schemas.microsoft.com/office/powerpoint/2010/main" val="78950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1932DC63-BF72-4143-B721-9CD45CAD5F53}" type="slidenum">
              <a:rPr lang="en-AU" smtClean="0"/>
              <a:pPr/>
              <a:t>‹#›</a:t>
            </a:fld>
            <a:endParaRPr lang="en-AU"/>
          </a:p>
        </p:txBody>
      </p:sp>
    </p:spTree>
    <p:extLst>
      <p:ext uri="{BB962C8B-B14F-4D97-AF65-F5344CB8AC3E}">
        <p14:creationId xmlns:p14="http://schemas.microsoft.com/office/powerpoint/2010/main" val="153178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1F528219-0DC8-415A-9E8F-741C729033E6}" type="slidenum">
              <a:rPr lang="en-AU" smtClean="0"/>
              <a:pPr/>
              <a:t>‹#›</a:t>
            </a:fld>
            <a:endParaRPr lang="en-AU"/>
          </a:p>
        </p:txBody>
      </p:sp>
    </p:spTree>
    <p:extLst>
      <p:ext uri="{BB962C8B-B14F-4D97-AF65-F5344CB8AC3E}">
        <p14:creationId xmlns:p14="http://schemas.microsoft.com/office/powerpoint/2010/main" val="2370194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F8AEE6BF-3074-4765-869F-D021AD32957A}" type="slidenum">
              <a:rPr lang="en-AU" smtClean="0"/>
              <a:pPr/>
              <a:t>‹#›</a:t>
            </a:fld>
            <a:endParaRPr lang="en-AU"/>
          </a:p>
        </p:txBody>
      </p:sp>
    </p:spTree>
    <p:extLst>
      <p:ext uri="{BB962C8B-B14F-4D97-AF65-F5344CB8AC3E}">
        <p14:creationId xmlns:p14="http://schemas.microsoft.com/office/powerpoint/2010/main" val="4237942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AU"/>
          </a:p>
        </p:txBody>
      </p:sp>
      <p:sp>
        <p:nvSpPr>
          <p:cNvPr id="8" name="Footer Placeholder 7"/>
          <p:cNvSpPr>
            <a:spLocks noGrp="1"/>
          </p:cNvSpPr>
          <p:nvPr>
            <p:ph type="ftr" sz="quarter" idx="11"/>
          </p:nvPr>
        </p:nvSpPr>
        <p:spPr/>
        <p:txBody>
          <a:bodyPr/>
          <a:lstStyle>
            <a:lvl1pPr>
              <a:defRPr/>
            </a:lvl1pPr>
          </a:lstStyle>
          <a:p>
            <a:r>
              <a:rPr lang="en-AU" smtClean="0"/>
              <a:t>Footer text goes in here</a:t>
            </a:r>
            <a:endParaRPr lang="en-AU"/>
          </a:p>
        </p:txBody>
      </p:sp>
      <p:sp>
        <p:nvSpPr>
          <p:cNvPr id="9" name="Slide Number Placeholder 8"/>
          <p:cNvSpPr>
            <a:spLocks noGrp="1"/>
          </p:cNvSpPr>
          <p:nvPr>
            <p:ph type="sldNum" sz="quarter" idx="12"/>
          </p:nvPr>
        </p:nvSpPr>
        <p:spPr/>
        <p:txBody>
          <a:bodyPr/>
          <a:lstStyle>
            <a:lvl1pPr>
              <a:defRPr/>
            </a:lvl1pPr>
          </a:lstStyle>
          <a:p>
            <a:fld id="{971F8D5A-3D2E-418B-B345-2211B2424679}" type="slidenum">
              <a:rPr lang="en-AU" smtClean="0"/>
              <a:pPr/>
              <a:t>‹#›</a:t>
            </a:fld>
            <a:endParaRPr lang="en-AU"/>
          </a:p>
        </p:txBody>
      </p:sp>
    </p:spTree>
    <p:extLst>
      <p:ext uri="{BB962C8B-B14F-4D97-AF65-F5344CB8AC3E}">
        <p14:creationId xmlns:p14="http://schemas.microsoft.com/office/powerpoint/2010/main" val="52961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AU"/>
          </a:p>
        </p:txBody>
      </p:sp>
      <p:sp>
        <p:nvSpPr>
          <p:cNvPr id="4" name="Footer Placeholder 3"/>
          <p:cNvSpPr>
            <a:spLocks noGrp="1"/>
          </p:cNvSpPr>
          <p:nvPr>
            <p:ph type="ftr" sz="quarter" idx="11"/>
          </p:nvPr>
        </p:nvSpPr>
        <p:spPr/>
        <p:txBody>
          <a:bodyPr/>
          <a:lstStyle>
            <a:lvl1pPr>
              <a:defRPr/>
            </a:lvl1pPr>
          </a:lstStyle>
          <a:p>
            <a:r>
              <a:rPr lang="en-AU" smtClean="0"/>
              <a:t>Footer text goes in here</a:t>
            </a:r>
            <a:endParaRPr lang="en-AU"/>
          </a:p>
        </p:txBody>
      </p:sp>
      <p:sp>
        <p:nvSpPr>
          <p:cNvPr id="5" name="Slide Number Placeholder 4"/>
          <p:cNvSpPr>
            <a:spLocks noGrp="1"/>
          </p:cNvSpPr>
          <p:nvPr>
            <p:ph type="sldNum" sz="quarter" idx="12"/>
          </p:nvPr>
        </p:nvSpPr>
        <p:spPr/>
        <p:txBody>
          <a:bodyPr/>
          <a:lstStyle>
            <a:lvl1pPr>
              <a:defRPr/>
            </a:lvl1pPr>
          </a:lstStyle>
          <a:p>
            <a:fld id="{D268BD5F-F6DD-4F39-BC8F-666BB322C733}" type="slidenum">
              <a:rPr lang="en-AU" smtClean="0"/>
              <a:pPr/>
              <a:t>‹#›</a:t>
            </a:fld>
            <a:endParaRPr lang="en-AU"/>
          </a:p>
        </p:txBody>
      </p:sp>
    </p:spTree>
    <p:extLst>
      <p:ext uri="{BB962C8B-B14F-4D97-AF65-F5344CB8AC3E}">
        <p14:creationId xmlns:p14="http://schemas.microsoft.com/office/powerpoint/2010/main" val="824145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a:p>
        </p:txBody>
      </p:sp>
      <p:sp>
        <p:nvSpPr>
          <p:cNvPr id="3" name="Footer Placeholder 2"/>
          <p:cNvSpPr>
            <a:spLocks noGrp="1"/>
          </p:cNvSpPr>
          <p:nvPr>
            <p:ph type="ftr" sz="quarter" idx="11"/>
          </p:nvPr>
        </p:nvSpPr>
        <p:spPr/>
        <p:txBody>
          <a:bodyPr/>
          <a:lstStyle>
            <a:lvl1pPr>
              <a:defRPr/>
            </a:lvl1pPr>
          </a:lstStyle>
          <a:p>
            <a:r>
              <a:rPr lang="en-AU" smtClean="0"/>
              <a:t>Footer text goes in here</a:t>
            </a:r>
            <a:endParaRPr lang="en-AU"/>
          </a:p>
        </p:txBody>
      </p:sp>
      <p:sp>
        <p:nvSpPr>
          <p:cNvPr id="4" name="Slide Number Placeholder 3"/>
          <p:cNvSpPr>
            <a:spLocks noGrp="1"/>
          </p:cNvSpPr>
          <p:nvPr>
            <p:ph type="sldNum" sz="quarter" idx="12"/>
          </p:nvPr>
        </p:nvSpPr>
        <p:spPr/>
        <p:txBody>
          <a:bodyPr/>
          <a:lstStyle>
            <a:lvl1pPr>
              <a:defRPr/>
            </a:lvl1pPr>
          </a:lstStyle>
          <a:p>
            <a:fld id="{A5E0613E-3735-484E-B0D0-453FC6107EA6}" type="slidenum">
              <a:rPr lang="en-AU" smtClean="0"/>
              <a:pPr/>
              <a:t>‹#›</a:t>
            </a:fld>
            <a:endParaRPr lang="en-AU"/>
          </a:p>
        </p:txBody>
      </p:sp>
    </p:spTree>
    <p:extLst>
      <p:ext uri="{BB962C8B-B14F-4D97-AF65-F5344CB8AC3E}">
        <p14:creationId xmlns:p14="http://schemas.microsoft.com/office/powerpoint/2010/main" val="1708473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68E9F30E-FD33-42EA-97C3-01DFA8D5A916}" type="slidenum">
              <a:rPr lang="en-AU" smtClean="0"/>
              <a:pPr/>
              <a:t>‹#›</a:t>
            </a:fld>
            <a:endParaRPr lang="en-AU"/>
          </a:p>
        </p:txBody>
      </p:sp>
    </p:spTree>
    <p:extLst>
      <p:ext uri="{BB962C8B-B14F-4D97-AF65-F5344CB8AC3E}">
        <p14:creationId xmlns:p14="http://schemas.microsoft.com/office/powerpoint/2010/main" val="2561983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5306FBF0-4F57-4B2F-A1B9-BCE6746A8BB6}" type="slidenum">
              <a:rPr lang="en-AU" smtClean="0"/>
              <a:pPr/>
              <a:t>‹#›</a:t>
            </a:fld>
            <a:endParaRPr lang="en-AU"/>
          </a:p>
        </p:txBody>
      </p:sp>
    </p:spTree>
    <p:extLst>
      <p:ext uri="{BB962C8B-B14F-4D97-AF65-F5344CB8AC3E}">
        <p14:creationId xmlns:p14="http://schemas.microsoft.com/office/powerpoint/2010/main" val="24781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FE941E4B-589D-42F8-890C-E9AE02706688}" type="slidenum">
              <a:rPr lang="en-AU" smtClean="0"/>
              <a:pPr/>
              <a:t>‹#›</a:t>
            </a:fld>
            <a:endParaRPr lang="en-AU"/>
          </a:p>
        </p:txBody>
      </p:sp>
    </p:spTree>
    <p:extLst>
      <p:ext uri="{BB962C8B-B14F-4D97-AF65-F5344CB8AC3E}">
        <p14:creationId xmlns:p14="http://schemas.microsoft.com/office/powerpoint/2010/main" val="1902947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765175"/>
            <a:ext cx="2058988" cy="536098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765175"/>
            <a:ext cx="6029325" cy="53609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B0011218-4351-4A50-B1B7-E89560B1E3E6}" type="slidenum">
              <a:rPr lang="en-AU" smtClean="0"/>
              <a:pPr/>
              <a:t>‹#›</a:t>
            </a:fld>
            <a:endParaRPr lang="en-AU"/>
          </a:p>
        </p:txBody>
      </p:sp>
    </p:spTree>
    <p:extLst>
      <p:ext uri="{BB962C8B-B14F-4D97-AF65-F5344CB8AC3E}">
        <p14:creationId xmlns:p14="http://schemas.microsoft.com/office/powerpoint/2010/main" val="2066216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597650"/>
            <a:ext cx="9144000" cy="260350"/>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1026" name="Rectangle 2"/>
          <p:cNvSpPr>
            <a:spLocks noGrp="1" noChangeArrowheads="1"/>
          </p:cNvSpPr>
          <p:nvPr>
            <p:ph type="title"/>
          </p:nvPr>
        </p:nvSpPr>
        <p:spPr bwMode="auto">
          <a:xfrm>
            <a:off x="468313" y="7651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1027" name="Rectangle 3"/>
          <p:cNvSpPr>
            <a:spLocks noGrp="1" noChangeArrowheads="1"/>
          </p:cNvSpPr>
          <p:nvPr>
            <p:ph type="body" idx="1"/>
          </p:nvPr>
        </p:nvSpPr>
        <p:spPr bwMode="auto">
          <a:xfrm>
            <a:off x="457200" y="1916113"/>
            <a:ext cx="8229600" cy="421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8" name="Rectangle 4"/>
          <p:cNvSpPr>
            <a:spLocks noGrp="1" noChangeArrowheads="1"/>
          </p:cNvSpPr>
          <p:nvPr>
            <p:ph type="dt" sz="half" idx="2"/>
          </p:nvPr>
        </p:nvSpPr>
        <p:spPr bwMode="auto">
          <a:xfrm>
            <a:off x="5724525" y="6597650"/>
            <a:ext cx="2133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AU"/>
          </a:p>
        </p:txBody>
      </p:sp>
      <p:sp>
        <p:nvSpPr>
          <p:cNvPr id="1029" name="Rectangle 5"/>
          <p:cNvSpPr>
            <a:spLocks noGrp="1" noChangeArrowheads="1"/>
          </p:cNvSpPr>
          <p:nvPr>
            <p:ph type="ftr" sz="quarter" idx="3"/>
          </p:nvPr>
        </p:nvSpPr>
        <p:spPr bwMode="auto">
          <a:xfrm>
            <a:off x="395288" y="6597650"/>
            <a:ext cx="5040312"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r>
              <a:rPr lang="en-AU" smtClean="0"/>
              <a:t>Footer text goes in here</a:t>
            </a:r>
            <a:endParaRPr lang="en-AU"/>
          </a:p>
        </p:txBody>
      </p:sp>
      <p:sp>
        <p:nvSpPr>
          <p:cNvPr id="1030" name="Rectangle 6"/>
          <p:cNvSpPr>
            <a:spLocks noGrp="1" noChangeArrowheads="1"/>
          </p:cNvSpPr>
          <p:nvPr>
            <p:ph type="sldNum" sz="quarter" idx="4"/>
          </p:nvPr>
        </p:nvSpPr>
        <p:spPr bwMode="auto">
          <a:xfrm>
            <a:off x="8101013" y="6597650"/>
            <a:ext cx="585787"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8A7F530-2DD0-4577-9C97-D0E612A220B0}" type="slidenum">
              <a:rPr lang="en-AU" smtClean="0"/>
              <a:pPr/>
              <a:t>‹#›</a:t>
            </a:fld>
            <a:endParaRPr lang="en-AU"/>
          </a:p>
        </p:txBody>
      </p:sp>
      <p:sp>
        <p:nvSpPr>
          <p:cNvPr id="1031" name="Rectangle 7"/>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pic>
        <p:nvPicPr>
          <p:cNvPr id="1033" name="Picture 9" descr="ANU_LOGO_WHIT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3241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fontAlgn="base" hangingPunct="1">
        <a:spcBef>
          <a:spcPct val="0"/>
        </a:spcBef>
        <a:spcAft>
          <a:spcPct val="0"/>
        </a:spcAft>
        <a:defRPr sz="3600">
          <a:solidFill>
            <a:srgbClr val="527688"/>
          </a:solidFill>
          <a:latin typeface="+mj-lt"/>
          <a:ea typeface="+mj-ea"/>
          <a:cs typeface="+mj-cs"/>
        </a:defRPr>
      </a:lvl1pPr>
      <a:lvl2pPr algn="l" rtl="0" eaLnBrk="1" fontAlgn="base" hangingPunct="1">
        <a:spcBef>
          <a:spcPct val="0"/>
        </a:spcBef>
        <a:spcAft>
          <a:spcPct val="0"/>
        </a:spcAft>
        <a:defRPr sz="3600">
          <a:solidFill>
            <a:srgbClr val="527688"/>
          </a:solidFill>
          <a:latin typeface="Arial" charset="0"/>
          <a:cs typeface="Arial" charset="0"/>
        </a:defRPr>
      </a:lvl2pPr>
      <a:lvl3pPr algn="l" rtl="0" eaLnBrk="1" fontAlgn="base" hangingPunct="1">
        <a:spcBef>
          <a:spcPct val="0"/>
        </a:spcBef>
        <a:spcAft>
          <a:spcPct val="0"/>
        </a:spcAft>
        <a:defRPr sz="3600">
          <a:solidFill>
            <a:srgbClr val="527688"/>
          </a:solidFill>
          <a:latin typeface="Arial" charset="0"/>
          <a:cs typeface="Arial" charset="0"/>
        </a:defRPr>
      </a:lvl3pPr>
      <a:lvl4pPr algn="l" rtl="0" eaLnBrk="1" fontAlgn="base" hangingPunct="1">
        <a:spcBef>
          <a:spcPct val="0"/>
        </a:spcBef>
        <a:spcAft>
          <a:spcPct val="0"/>
        </a:spcAft>
        <a:defRPr sz="3600">
          <a:solidFill>
            <a:srgbClr val="527688"/>
          </a:solidFill>
          <a:latin typeface="Arial" charset="0"/>
          <a:cs typeface="Arial" charset="0"/>
        </a:defRPr>
      </a:lvl4pPr>
      <a:lvl5pPr algn="l" rtl="0" eaLnBrk="1" fontAlgn="base" hangingPunct="1">
        <a:spcBef>
          <a:spcPct val="0"/>
        </a:spcBef>
        <a:spcAft>
          <a:spcPct val="0"/>
        </a:spcAft>
        <a:defRPr sz="3600">
          <a:solidFill>
            <a:srgbClr val="527688"/>
          </a:solidFill>
          <a:latin typeface="Arial" charset="0"/>
          <a:cs typeface="Arial" charset="0"/>
        </a:defRPr>
      </a:lvl5pPr>
      <a:lvl6pPr marL="457200" algn="l" rtl="0" eaLnBrk="1" fontAlgn="base" hangingPunct="1">
        <a:spcBef>
          <a:spcPct val="0"/>
        </a:spcBef>
        <a:spcAft>
          <a:spcPct val="0"/>
        </a:spcAft>
        <a:defRPr sz="3600">
          <a:solidFill>
            <a:srgbClr val="527688"/>
          </a:solidFill>
          <a:latin typeface="Arial" charset="0"/>
          <a:cs typeface="Arial" charset="0"/>
        </a:defRPr>
      </a:lvl6pPr>
      <a:lvl7pPr marL="914400" algn="l" rtl="0" eaLnBrk="1" fontAlgn="base" hangingPunct="1">
        <a:spcBef>
          <a:spcPct val="0"/>
        </a:spcBef>
        <a:spcAft>
          <a:spcPct val="0"/>
        </a:spcAft>
        <a:defRPr sz="3600">
          <a:solidFill>
            <a:srgbClr val="527688"/>
          </a:solidFill>
          <a:latin typeface="Arial" charset="0"/>
          <a:cs typeface="Arial" charset="0"/>
        </a:defRPr>
      </a:lvl7pPr>
      <a:lvl8pPr marL="1371600" algn="l" rtl="0" eaLnBrk="1" fontAlgn="base" hangingPunct="1">
        <a:spcBef>
          <a:spcPct val="0"/>
        </a:spcBef>
        <a:spcAft>
          <a:spcPct val="0"/>
        </a:spcAft>
        <a:defRPr sz="3600">
          <a:solidFill>
            <a:srgbClr val="527688"/>
          </a:solidFill>
          <a:latin typeface="Arial" charset="0"/>
          <a:cs typeface="Arial" charset="0"/>
        </a:defRPr>
      </a:lvl8pPr>
      <a:lvl9pPr marL="1828800" algn="l" rtl="0" eaLnBrk="1" fontAlgn="base" hangingPunct="1">
        <a:spcBef>
          <a:spcPct val="0"/>
        </a:spcBef>
        <a:spcAft>
          <a:spcPct val="0"/>
        </a:spcAft>
        <a:defRPr sz="3600">
          <a:solidFill>
            <a:srgbClr val="527688"/>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michael.eburn@northumbria.ac.uk" TargetMode="External"/><Relationship Id="rId2" Type="http://schemas.openxmlformats.org/officeDocument/2006/relationships/hyperlink" Target="mailto:michael.eburn@anu.edu.a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68313" y="4652963"/>
            <a:ext cx="8280400" cy="1520416"/>
          </a:xfrm>
        </p:spPr>
        <p:txBody>
          <a:bodyPr/>
          <a:lstStyle/>
          <a:p>
            <a:r>
              <a:rPr lang="en-AU" sz="1600" b="1" dirty="0" smtClean="0"/>
              <a:t>Dr Michael </a:t>
            </a:r>
            <a:r>
              <a:rPr lang="en-AU" sz="1600" b="1" dirty="0" err="1" smtClean="0"/>
              <a:t>Eburn</a:t>
            </a:r>
            <a:endParaRPr lang="en-AU" sz="1600" b="1" dirty="0" smtClean="0"/>
          </a:p>
          <a:p>
            <a:r>
              <a:rPr lang="en-AU" sz="1600" dirty="0"/>
              <a:t>Associate </a:t>
            </a:r>
            <a:r>
              <a:rPr lang="en-AU" sz="1600" dirty="0" smtClean="0"/>
              <a:t>Professor</a:t>
            </a:r>
            <a:r>
              <a:rPr lang="en-AU" sz="1600" dirty="0"/>
              <a:t>			</a:t>
            </a:r>
            <a:r>
              <a:rPr lang="en-AU" sz="1600" dirty="0" smtClean="0"/>
              <a:t>	Visiting </a:t>
            </a:r>
            <a:r>
              <a:rPr lang="en-AU" sz="1600" dirty="0"/>
              <a:t>Scholar</a:t>
            </a:r>
          </a:p>
          <a:p>
            <a:r>
              <a:rPr lang="en-AU" sz="1600" dirty="0" smtClean="0"/>
              <a:t>ANU College of Law</a:t>
            </a:r>
            <a:r>
              <a:rPr lang="en-AU" sz="1600" dirty="0"/>
              <a:t>				</a:t>
            </a:r>
            <a:r>
              <a:rPr lang="en-AU" sz="1600" dirty="0" smtClean="0"/>
              <a:t>Disaster </a:t>
            </a:r>
            <a:r>
              <a:rPr lang="en-AU" sz="1600" dirty="0"/>
              <a:t>and Development Network</a:t>
            </a:r>
            <a:endParaRPr lang="en-AU" sz="1600" dirty="0" smtClean="0"/>
          </a:p>
          <a:p>
            <a:r>
              <a:rPr lang="en-AU" sz="1600" dirty="0" smtClean="0"/>
              <a:t>The Australian National University</a:t>
            </a:r>
            <a:r>
              <a:rPr lang="en-AU" sz="1600" dirty="0"/>
              <a:t>		Northumbria University</a:t>
            </a:r>
          </a:p>
          <a:p>
            <a:r>
              <a:rPr lang="en-AU" sz="1600" dirty="0" smtClean="0"/>
              <a:t>CANBERRA				NEWCASTLE-UPON-TYNE</a:t>
            </a:r>
            <a:endParaRPr lang="en-AU" sz="1600" dirty="0"/>
          </a:p>
        </p:txBody>
      </p:sp>
      <p:sp>
        <p:nvSpPr>
          <p:cNvPr id="3" name="Title 2"/>
          <p:cNvSpPr>
            <a:spLocks noGrp="1"/>
          </p:cNvSpPr>
          <p:nvPr>
            <p:ph type="ctrTitle"/>
          </p:nvPr>
        </p:nvSpPr>
        <p:spPr>
          <a:xfrm>
            <a:off x="468313" y="820723"/>
            <a:ext cx="8207375" cy="2862322"/>
          </a:xfrm>
        </p:spPr>
        <p:txBody>
          <a:bodyPr/>
          <a:lstStyle/>
          <a:p>
            <a:pPr algn="ctr"/>
            <a:r>
              <a:rPr lang="en-GB" b="1" dirty="0"/>
              <a:t>Recognising the l</a:t>
            </a:r>
            <a:r>
              <a:rPr lang="en-GB" b="1" dirty="0" smtClean="0"/>
              <a:t>imits </a:t>
            </a:r>
            <a:r>
              <a:rPr lang="en-GB" b="1" dirty="0"/>
              <a:t>of International </a:t>
            </a:r>
            <a:r>
              <a:rPr lang="en-GB" b="1" dirty="0" smtClean="0"/>
              <a:t>Law </a:t>
            </a:r>
            <a:r>
              <a:rPr lang="en-GB" b="1" dirty="0"/>
              <a:t>in </a:t>
            </a:r>
            <a:r>
              <a:rPr lang="en-GB" b="1" dirty="0" smtClean="0"/>
              <a:t/>
            </a:r>
            <a:br>
              <a:rPr lang="en-GB" b="1" dirty="0" smtClean="0"/>
            </a:br>
            <a:r>
              <a:rPr lang="en-GB" b="1" dirty="0" smtClean="0"/>
              <a:t>Disaster </a:t>
            </a:r>
            <a:r>
              <a:rPr lang="en-GB" b="1" dirty="0"/>
              <a:t>Risk Reduction (DRR) – </a:t>
            </a:r>
            <a:r>
              <a:rPr lang="en-GB" b="1" dirty="0" smtClean="0"/>
              <a:t/>
            </a:r>
            <a:br>
              <a:rPr lang="en-GB" b="1" dirty="0" smtClean="0"/>
            </a:br>
            <a:r>
              <a:rPr lang="en-GB" i="1" dirty="0" smtClean="0"/>
              <a:t>why </a:t>
            </a:r>
            <a:r>
              <a:rPr lang="en-GB" i="1" dirty="0"/>
              <a:t>it is part of the problem, and only part of the solution.</a:t>
            </a:r>
          </a:p>
        </p:txBody>
      </p:sp>
    </p:spTree>
    <p:extLst>
      <p:ext uri="{BB962C8B-B14F-4D97-AF65-F5344CB8AC3E}">
        <p14:creationId xmlns:p14="http://schemas.microsoft.com/office/powerpoint/2010/main" val="27678415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64704"/>
            <a:ext cx="8805664" cy="1143000"/>
          </a:xfrm>
        </p:spPr>
        <p:txBody>
          <a:bodyPr/>
          <a:lstStyle/>
          <a:p>
            <a:r>
              <a:rPr lang="en-GB" dirty="0" smtClean="0"/>
              <a:t>Historically, little (not no) </a:t>
            </a:r>
            <a:r>
              <a:rPr lang="en-GB" dirty="0" smtClean="0"/>
              <a:t>interest </a:t>
            </a:r>
            <a:r>
              <a:rPr lang="en-GB" dirty="0" smtClean="0"/>
              <a:t>by </a:t>
            </a:r>
            <a:r>
              <a:rPr lang="en-GB" dirty="0" smtClean="0"/>
              <a:t>the </a:t>
            </a:r>
            <a:r>
              <a:rPr lang="en-GB" dirty="0" smtClean="0"/>
              <a:t>international </a:t>
            </a:r>
            <a:r>
              <a:rPr lang="en-GB" dirty="0" smtClean="0"/>
              <a:t>community </a:t>
            </a:r>
            <a:r>
              <a:rPr lang="en-GB" dirty="0" smtClean="0"/>
              <a:t>in DRR</a:t>
            </a:r>
            <a:endParaRPr lang="en-GB" dirty="0"/>
          </a:p>
        </p:txBody>
      </p:sp>
      <p:sp>
        <p:nvSpPr>
          <p:cNvPr id="3" name="Content Placeholder 2"/>
          <p:cNvSpPr>
            <a:spLocks noGrp="1"/>
          </p:cNvSpPr>
          <p:nvPr>
            <p:ph idx="1"/>
          </p:nvPr>
        </p:nvSpPr>
        <p:spPr/>
        <p:txBody>
          <a:bodyPr/>
          <a:lstStyle/>
          <a:p>
            <a:r>
              <a:rPr lang="en-GB" sz="3000" dirty="0" smtClean="0"/>
              <a:t>1927 </a:t>
            </a:r>
            <a:r>
              <a:rPr lang="en-GB" sz="3000" i="1" dirty="0"/>
              <a:t>Convention and Statute Establishing the </a:t>
            </a:r>
            <a:r>
              <a:rPr lang="en-GB" sz="3000" i="1" dirty="0" smtClean="0"/>
              <a:t>International Relief Union </a:t>
            </a:r>
            <a:r>
              <a:rPr lang="en-GB" sz="3000" dirty="0" smtClean="0"/>
              <a:t>(entered into force 27 December 1932). The IRU provided assistance following earthquakes </a:t>
            </a:r>
            <a:r>
              <a:rPr lang="en-GB" sz="3000" dirty="0"/>
              <a:t>in </a:t>
            </a:r>
            <a:r>
              <a:rPr lang="en-GB" sz="3000" dirty="0" smtClean="0"/>
              <a:t>1934 (India &amp; Nepal) </a:t>
            </a:r>
            <a:r>
              <a:rPr lang="en-GB" sz="3000" dirty="0"/>
              <a:t>and 1935 </a:t>
            </a:r>
            <a:r>
              <a:rPr lang="en-GB" sz="3000" dirty="0" smtClean="0"/>
              <a:t>(in what is now Pakistan).  </a:t>
            </a:r>
          </a:p>
          <a:p>
            <a:r>
              <a:rPr lang="en-GB" sz="3000" dirty="0" smtClean="0"/>
              <a:t>1984 Draft </a:t>
            </a:r>
            <a:r>
              <a:rPr lang="en-GB" sz="3000" i="1" dirty="0"/>
              <a:t>Convention on Expediting the Delivery of Emergency Assistance </a:t>
            </a:r>
            <a:r>
              <a:rPr lang="en-GB" sz="3000" dirty="0" smtClean="0"/>
              <a:t>was not adopted.</a:t>
            </a:r>
            <a:endParaRPr lang="en-GB" sz="30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a:t>
            </a:fld>
            <a:endParaRPr lang="en-AU"/>
          </a:p>
        </p:txBody>
      </p:sp>
    </p:spTree>
    <p:extLst>
      <p:ext uri="{BB962C8B-B14F-4D97-AF65-F5344CB8AC3E}">
        <p14:creationId xmlns:p14="http://schemas.microsoft.com/office/powerpoint/2010/main" val="2719892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Since 2004</a:t>
            </a:r>
            <a:endParaRPr lang="en-GB" dirty="0"/>
          </a:p>
        </p:txBody>
      </p:sp>
      <p:sp>
        <p:nvSpPr>
          <p:cNvPr id="3" name="Content Placeholder 2"/>
          <p:cNvSpPr>
            <a:spLocks noGrp="1"/>
          </p:cNvSpPr>
          <p:nvPr>
            <p:ph idx="1"/>
          </p:nvPr>
        </p:nvSpPr>
        <p:spPr/>
        <p:txBody>
          <a:bodyPr/>
          <a:lstStyle/>
          <a:p>
            <a:r>
              <a:rPr lang="en-GB" sz="2400" dirty="0" smtClean="0"/>
              <a:t>Massive increase in the number of books and academics working on international disaster law.</a:t>
            </a:r>
          </a:p>
          <a:p>
            <a:r>
              <a:rPr lang="en-GB" sz="2400" dirty="0" smtClean="0"/>
              <a:t>Increase in international law instruments:</a:t>
            </a:r>
          </a:p>
          <a:p>
            <a:pPr lvl="1"/>
            <a:r>
              <a:rPr lang="en-GB" sz="2000" i="1" dirty="0"/>
              <a:t>Hyogo Framework for Action 2005-2015</a:t>
            </a:r>
            <a:r>
              <a:rPr lang="en-GB" sz="2000" dirty="0"/>
              <a:t>; </a:t>
            </a:r>
            <a:endParaRPr lang="en-GB" sz="2000" dirty="0" smtClean="0"/>
          </a:p>
          <a:p>
            <a:pPr lvl="1"/>
            <a:r>
              <a:rPr lang="en-GB" sz="2000" dirty="0" smtClean="0"/>
              <a:t>IFRC’s </a:t>
            </a:r>
            <a:r>
              <a:rPr lang="en-GB" sz="2000" i="1" dirty="0" smtClean="0"/>
              <a:t>Guidelines </a:t>
            </a:r>
            <a:r>
              <a:rPr lang="en-GB" sz="2000" i="1" dirty="0"/>
              <a:t>for the Domestic Facilitation and Regulation of International Disaster Relief and Initial Recovery Assistance</a:t>
            </a:r>
            <a:r>
              <a:rPr lang="en-GB" sz="2000" dirty="0"/>
              <a:t> (2008); </a:t>
            </a:r>
            <a:endParaRPr lang="en-GB" sz="2000" dirty="0" smtClean="0"/>
          </a:p>
          <a:p>
            <a:pPr lvl="1"/>
            <a:r>
              <a:rPr lang="en-GB" sz="2000" i="1" dirty="0"/>
              <a:t>S</a:t>
            </a:r>
            <a:r>
              <a:rPr lang="en-GB" sz="2000" i="1" dirty="0" smtClean="0"/>
              <a:t>endai </a:t>
            </a:r>
            <a:r>
              <a:rPr lang="en-GB" sz="2000" i="1" dirty="0"/>
              <a:t>Framework for DRR 2015-2030</a:t>
            </a:r>
            <a:r>
              <a:rPr lang="en-GB" sz="2000" dirty="0"/>
              <a:t>; </a:t>
            </a:r>
            <a:endParaRPr lang="en-GB" sz="2000" dirty="0" smtClean="0"/>
          </a:p>
          <a:p>
            <a:pPr lvl="1"/>
            <a:r>
              <a:rPr lang="en-GB" sz="2000" i="1" dirty="0" smtClean="0"/>
              <a:t>Framework </a:t>
            </a:r>
            <a:r>
              <a:rPr lang="en-GB" sz="2000" i="1" dirty="0"/>
              <a:t>Convention on Climate Change</a:t>
            </a:r>
            <a:r>
              <a:rPr lang="en-GB" sz="2000" dirty="0"/>
              <a:t> (2016</a:t>
            </a:r>
            <a:r>
              <a:rPr lang="en-GB" sz="2000" dirty="0" smtClean="0"/>
              <a:t>); </a:t>
            </a:r>
          </a:p>
          <a:p>
            <a:pPr lvl="1"/>
            <a:r>
              <a:rPr lang="en-GB" sz="2000" dirty="0" smtClean="0"/>
              <a:t>ILC’s </a:t>
            </a:r>
            <a:r>
              <a:rPr lang="en-GB" sz="2000" i="1" dirty="0"/>
              <a:t>Draft Articles on the Protection of Persons in the event of Disasters</a:t>
            </a:r>
            <a:r>
              <a:rPr lang="en-GB" sz="2000" dirty="0"/>
              <a:t> (2016</a:t>
            </a:r>
            <a:r>
              <a:rPr lang="en-GB" sz="2000" dirty="0" smtClean="0"/>
              <a:t>).</a:t>
            </a:r>
            <a:endParaRPr lang="en-GB" sz="20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3</a:t>
            </a:fld>
            <a:endParaRPr lang="en-AU"/>
          </a:p>
        </p:txBody>
      </p:sp>
    </p:spTree>
    <p:extLst>
      <p:ext uri="{BB962C8B-B14F-4D97-AF65-F5344CB8AC3E}">
        <p14:creationId xmlns:p14="http://schemas.microsoft.com/office/powerpoint/2010/main" val="3458295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changed?</a:t>
            </a:r>
            <a:endParaRPr lang="en-GB" dirty="0"/>
          </a:p>
        </p:txBody>
      </p:sp>
      <p:sp>
        <p:nvSpPr>
          <p:cNvPr id="3" name="Content Placeholder 2"/>
          <p:cNvSpPr>
            <a:spLocks noGrp="1"/>
          </p:cNvSpPr>
          <p:nvPr>
            <p:ph idx="1"/>
          </p:nvPr>
        </p:nvSpPr>
        <p:spPr/>
        <p:txBody>
          <a:bodyPr/>
          <a:lstStyle/>
          <a:p>
            <a:r>
              <a:rPr lang="en-GB" dirty="0" smtClean="0"/>
              <a:t>2004 Indian Ocean tsunami?</a:t>
            </a:r>
          </a:p>
          <a:p>
            <a:r>
              <a:rPr lang="en-GB" dirty="0" smtClean="0"/>
              <a:t>Growth in size of the NGO sector leading to pressure on governments both pre- and post disaster?</a:t>
            </a:r>
          </a:p>
          <a:p>
            <a:r>
              <a:rPr lang="en-GB" dirty="0" smtClean="0"/>
              <a:t>The increase in demands for international assistance and recognition that prevention is better (and cheaper) than cure?</a:t>
            </a:r>
            <a:endParaRPr lang="en-GB"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4</a:t>
            </a:fld>
            <a:endParaRPr lang="en-AU"/>
          </a:p>
        </p:txBody>
      </p:sp>
    </p:spTree>
    <p:extLst>
      <p:ext uri="{BB962C8B-B14F-4D97-AF65-F5344CB8AC3E}">
        <p14:creationId xmlns:p14="http://schemas.microsoft.com/office/powerpoint/2010/main" val="1243624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NGOs, ‘civil society’ and academics…</a:t>
            </a:r>
            <a:endParaRPr lang="en-GB" dirty="0"/>
          </a:p>
        </p:txBody>
      </p:sp>
      <p:sp>
        <p:nvSpPr>
          <p:cNvPr id="3" name="Content Placeholder 2"/>
          <p:cNvSpPr>
            <a:spLocks noGrp="1"/>
          </p:cNvSpPr>
          <p:nvPr>
            <p:ph idx="1"/>
          </p:nvPr>
        </p:nvSpPr>
        <p:spPr/>
        <p:txBody>
          <a:bodyPr/>
          <a:lstStyle/>
          <a:p>
            <a:r>
              <a:rPr lang="en-GB" sz="3000" dirty="0"/>
              <a:t>H</a:t>
            </a:r>
            <a:r>
              <a:rPr lang="en-GB" sz="3000" dirty="0" smtClean="0"/>
              <a:t>ave a more direct input into the creation of international law than they do domestic law. </a:t>
            </a:r>
          </a:p>
          <a:p>
            <a:r>
              <a:rPr lang="en-GB" sz="3000" dirty="0" smtClean="0"/>
              <a:t>The ICJ is to consider ‘the </a:t>
            </a:r>
            <a:r>
              <a:rPr lang="en-GB" sz="3000" dirty="0"/>
              <a:t>teachings of the most highly qualified publicists of the various nations, as subsidiary means for the determination of rules of </a:t>
            </a:r>
            <a:r>
              <a:rPr lang="en-GB" sz="3000" dirty="0" smtClean="0"/>
              <a:t>law’ </a:t>
            </a:r>
            <a:br>
              <a:rPr lang="en-GB" sz="3000" dirty="0" smtClean="0"/>
            </a:br>
            <a:r>
              <a:rPr lang="en-GB" sz="1400" dirty="0" smtClean="0"/>
              <a:t>(</a:t>
            </a:r>
            <a:r>
              <a:rPr lang="en-GB" sz="1400" i="1" dirty="0" smtClean="0"/>
              <a:t>Statute of the International Court of Justice</a:t>
            </a:r>
            <a:r>
              <a:rPr lang="en-GB" sz="1400" dirty="0" smtClean="0"/>
              <a:t>, Art. 38).</a:t>
            </a:r>
          </a:p>
          <a:p>
            <a:pPr>
              <a:buSzPts val="3000"/>
              <a:buFont typeface="Arial"/>
              <a:buChar char="•"/>
            </a:pPr>
            <a:r>
              <a:rPr lang="en-GB" sz="3000" dirty="0" smtClean="0"/>
              <a:t>Greater </a:t>
            </a:r>
            <a:r>
              <a:rPr lang="en-GB" sz="3000" dirty="0"/>
              <a:t>‘faith in and commitment to the promise of international </a:t>
            </a:r>
            <a:r>
              <a:rPr lang="en-GB" sz="3000" dirty="0" smtClean="0"/>
              <a:t>law’? </a:t>
            </a:r>
            <a:r>
              <a:rPr lang="en-GB" sz="3000" dirty="0"/>
              <a:t/>
            </a:r>
            <a:br>
              <a:rPr lang="en-GB" sz="3000" dirty="0"/>
            </a:br>
            <a:r>
              <a:rPr lang="en-GB" sz="1200" dirty="0"/>
              <a:t>(Alan Boyle and Christine </a:t>
            </a:r>
            <a:r>
              <a:rPr lang="en-GB" sz="1200" dirty="0" err="1"/>
              <a:t>Chinkin</a:t>
            </a:r>
            <a:r>
              <a:rPr lang="en-GB" sz="1200" dirty="0"/>
              <a:t>, The Making of International Law (Oxford, 2007, p. 12). </a:t>
            </a:r>
          </a:p>
          <a:p>
            <a:endParaRPr lang="en-GB" sz="30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5</a:t>
            </a:fld>
            <a:endParaRPr lang="en-AU"/>
          </a:p>
        </p:txBody>
      </p:sp>
    </p:spTree>
    <p:extLst>
      <p:ext uri="{BB962C8B-B14F-4D97-AF65-F5344CB8AC3E}">
        <p14:creationId xmlns:p14="http://schemas.microsoft.com/office/powerpoint/2010/main" val="565874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Does international law really help?</a:t>
            </a:r>
            <a:endParaRPr lang="en-GB" dirty="0"/>
          </a:p>
        </p:txBody>
      </p:sp>
      <p:sp>
        <p:nvSpPr>
          <p:cNvPr id="3" name="Content Placeholder 2"/>
          <p:cNvSpPr>
            <a:spLocks noGrp="1"/>
          </p:cNvSpPr>
          <p:nvPr>
            <p:ph idx="1"/>
          </p:nvPr>
        </p:nvSpPr>
        <p:spPr/>
        <p:txBody>
          <a:bodyPr/>
          <a:lstStyle/>
          <a:p>
            <a:r>
              <a:rPr lang="en-GB" sz="2800" dirty="0" smtClean="0"/>
              <a:t>International law works best when state interests coincide –areas such as ‘… diplomatic privileges, territorial jurisdiction, extradition, wide fields of maritime law, arbitral procedure, and so forth’.</a:t>
            </a:r>
          </a:p>
          <a:p>
            <a:r>
              <a:rPr lang="en-GB" sz="2800" dirty="0" smtClean="0"/>
              <a:t>‘Where there is neither community of interests nor balance of power, there is no international law’.</a:t>
            </a:r>
            <a:r>
              <a:rPr lang="en-GB" dirty="0" smtClean="0"/>
              <a:t/>
            </a:r>
            <a:br>
              <a:rPr lang="en-GB" dirty="0" smtClean="0"/>
            </a:br>
            <a:r>
              <a:rPr lang="en-GB" sz="1200" dirty="0" smtClean="0"/>
              <a:t>Hans J. Morgenthau, ‘Positivism, Functionalism, and International Law’ (1940) 34(2)</a:t>
            </a:r>
            <a:r>
              <a:rPr lang="en-GB" sz="1200" i="1" dirty="0" smtClean="0"/>
              <a:t>The American Journal of International Law</a:t>
            </a:r>
            <a:r>
              <a:rPr lang="en-GB" sz="1200" dirty="0"/>
              <a:t> </a:t>
            </a:r>
            <a:r>
              <a:rPr lang="en-GB" sz="1200" dirty="0" smtClean="0"/>
              <a:t>260-284.</a:t>
            </a:r>
            <a:endParaRPr lang="en-GB" dirty="0" smtClean="0"/>
          </a:p>
        </p:txBody>
      </p:sp>
      <p:sp>
        <p:nvSpPr>
          <p:cNvPr id="4" name="Slide Number Placeholder 3"/>
          <p:cNvSpPr>
            <a:spLocks noGrp="1"/>
          </p:cNvSpPr>
          <p:nvPr>
            <p:ph type="sldNum" sz="quarter" idx="12"/>
          </p:nvPr>
        </p:nvSpPr>
        <p:spPr/>
        <p:txBody>
          <a:bodyPr/>
          <a:lstStyle/>
          <a:p>
            <a:fld id="{1932DC63-BF72-4143-B721-9CD45CAD5F53}" type="slidenum">
              <a:rPr lang="en-AU" smtClean="0"/>
              <a:pPr/>
              <a:t>6</a:t>
            </a:fld>
            <a:endParaRPr lang="en-AU"/>
          </a:p>
        </p:txBody>
      </p:sp>
    </p:spTree>
    <p:extLst>
      <p:ext uri="{BB962C8B-B14F-4D97-AF65-F5344CB8AC3E}">
        <p14:creationId xmlns:p14="http://schemas.microsoft.com/office/powerpoint/2010/main" val="1112715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 does DRR/IDR sit?</a:t>
            </a:r>
            <a:endParaRPr lang="en-GB" dirty="0"/>
          </a:p>
        </p:txBody>
      </p:sp>
      <p:sp>
        <p:nvSpPr>
          <p:cNvPr id="3" name="Content Placeholder 2"/>
          <p:cNvSpPr>
            <a:spLocks noGrp="1"/>
          </p:cNvSpPr>
          <p:nvPr>
            <p:ph idx="1"/>
          </p:nvPr>
        </p:nvSpPr>
        <p:spPr/>
        <p:txBody>
          <a:bodyPr/>
          <a:lstStyle/>
          <a:p>
            <a:pPr marL="0" indent="0">
              <a:buNone/>
            </a:pPr>
            <a:r>
              <a:rPr lang="en-GB" dirty="0" smtClean="0"/>
              <a:t>‘With natural disasters, the interests of both the victim and assisting states converge on maintaining as much sovereignty as possible – a convergence that does not stimulate the robust development of international law.’</a:t>
            </a:r>
            <a:br>
              <a:rPr lang="en-GB" dirty="0" smtClean="0"/>
            </a:br>
            <a:r>
              <a:rPr lang="en-GB" sz="1200" dirty="0"/>
              <a:t>David </a:t>
            </a:r>
            <a:r>
              <a:rPr lang="en-GB" sz="1200" dirty="0" err="1"/>
              <a:t>Fidler</a:t>
            </a:r>
            <a:r>
              <a:rPr lang="en-GB" sz="1200" dirty="0"/>
              <a:t>, </a:t>
            </a:r>
            <a:r>
              <a:rPr lang="en-GB" sz="1200" dirty="0" smtClean="0"/>
              <a:t>‘Disaster </a:t>
            </a:r>
            <a:r>
              <a:rPr lang="en-GB" sz="1200" dirty="0"/>
              <a:t>Relief and Governance after the Indian Ocean Tsunami: What Role for International Law</a:t>
            </a:r>
            <a:r>
              <a:rPr lang="en-GB" sz="1200" dirty="0" smtClean="0"/>
              <a:t>?’ </a:t>
            </a:r>
            <a:r>
              <a:rPr lang="en-GB" sz="1200" dirty="0"/>
              <a:t>(2005) 6(2) </a:t>
            </a:r>
            <a:r>
              <a:rPr lang="en-GB" sz="1200" i="1" dirty="0"/>
              <a:t>Melbourne Journal of International Law </a:t>
            </a:r>
            <a:r>
              <a:rPr lang="en-GB" sz="1200" dirty="0"/>
              <a:t>458-473.</a:t>
            </a:r>
          </a:p>
        </p:txBody>
      </p:sp>
      <p:sp>
        <p:nvSpPr>
          <p:cNvPr id="4" name="Slide Number Placeholder 3"/>
          <p:cNvSpPr>
            <a:spLocks noGrp="1"/>
          </p:cNvSpPr>
          <p:nvPr>
            <p:ph type="sldNum" sz="quarter" idx="12"/>
          </p:nvPr>
        </p:nvSpPr>
        <p:spPr/>
        <p:txBody>
          <a:bodyPr/>
          <a:lstStyle/>
          <a:p>
            <a:fld id="{1932DC63-BF72-4143-B721-9CD45CAD5F53}" type="slidenum">
              <a:rPr lang="en-AU" smtClean="0"/>
              <a:pPr/>
              <a:t>7</a:t>
            </a:fld>
            <a:endParaRPr lang="en-AU"/>
          </a:p>
        </p:txBody>
      </p:sp>
    </p:spTree>
    <p:extLst>
      <p:ext uri="{BB962C8B-B14F-4D97-AF65-F5344CB8AC3E}">
        <p14:creationId xmlns:p14="http://schemas.microsoft.com/office/powerpoint/2010/main" val="349591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IDL sovereignty is the driving force</a:t>
            </a:r>
            <a:endParaRPr lang="en-GB" dirty="0"/>
          </a:p>
        </p:txBody>
      </p:sp>
      <p:sp>
        <p:nvSpPr>
          <p:cNvPr id="3" name="Content Placeholder 2"/>
          <p:cNvSpPr>
            <a:spLocks noGrp="1"/>
          </p:cNvSpPr>
          <p:nvPr>
            <p:ph idx="1"/>
          </p:nvPr>
        </p:nvSpPr>
        <p:spPr/>
        <p:txBody>
          <a:bodyPr/>
          <a:lstStyle/>
          <a:p>
            <a:pPr marL="0" indent="0">
              <a:buNone/>
            </a:pPr>
            <a:r>
              <a:rPr lang="en-US" dirty="0"/>
              <a:t>UNGA Resolution 46/182 on</a:t>
            </a:r>
            <a:br>
              <a:rPr lang="en-US" dirty="0"/>
            </a:br>
            <a:r>
              <a:rPr lang="en-AU" i="1" dirty="0"/>
              <a:t>Strengthening of the coordination of humanitarian emergency assistance of the United Nations</a:t>
            </a:r>
          </a:p>
          <a:p>
            <a:pPr marL="457200" lvl="1" indent="0">
              <a:buNone/>
            </a:pPr>
            <a:r>
              <a:rPr lang="en-US" dirty="0"/>
              <a:t>“The sovereignty, territorial integrity and national unity of States must be fully respected in accordance with the Charter of the United Nations.”</a:t>
            </a:r>
          </a:p>
          <a:p>
            <a:endParaRPr lang="en-GB"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8</a:t>
            </a:fld>
            <a:endParaRPr lang="en-AU"/>
          </a:p>
        </p:txBody>
      </p:sp>
    </p:spTree>
    <p:extLst>
      <p:ext uri="{BB962C8B-B14F-4D97-AF65-F5344CB8AC3E}">
        <p14:creationId xmlns:p14="http://schemas.microsoft.com/office/powerpoint/2010/main" val="1466066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Sendai</a:t>
            </a:r>
            <a:endParaRPr lang="en-GB" dirty="0"/>
          </a:p>
        </p:txBody>
      </p:sp>
      <p:sp>
        <p:nvSpPr>
          <p:cNvPr id="3" name="Content Placeholder 2"/>
          <p:cNvSpPr>
            <a:spLocks noGrp="1"/>
          </p:cNvSpPr>
          <p:nvPr>
            <p:ph idx="1"/>
          </p:nvPr>
        </p:nvSpPr>
        <p:spPr/>
        <p:txBody>
          <a:bodyPr/>
          <a:lstStyle/>
          <a:p>
            <a:r>
              <a:rPr lang="en-GB" dirty="0" smtClean="0"/>
              <a:t>Doesn’t mention sovereignty but </a:t>
            </a:r>
            <a:r>
              <a:rPr lang="en-GB" dirty="0"/>
              <a:t>does say ‘Each State has the primary responsibility to prevent and reduce disaster </a:t>
            </a:r>
            <a:r>
              <a:rPr lang="en-GB" dirty="0" smtClean="0"/>
              <a:t>risk…’ [19(a) Guiding Principles]</a:t>
            </a:r>
            <a:endParaRPr lang="en-GB"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9</a:t>
            </a:fld>
            <a:endParaRPr lang="en-AU"/>
          </a:p>
        </p:txBody>
      </p:sp>
    </p:spTree>
    <p:extLst>
      <p:ext uri="{BB962C8B-B14F-4D97-AF65-F5344CB8AC3E}">
        <p14:creationId xmlns:p14="http://schemas.microsoft.com/office/powerpoint/2010/main" val="1259684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International Law Commission</a:t>
            </a:r>
            <a:endParaRPr lang="en-US" dirty="0"/>
          </a:p>
        </p:txBody>
      </p:sp>
      <p:sp>
        <p:nvSpPr>
          <p:cNvPr id="3" name="Content Placeholder 2"/>
          <p:cNvSpPr>
            <a:spLocks noGrp="1"/>
          </p:cNvSpPr>
          <p:nvPr>
            <p:ph idx="1"/>
          </p:nvPr>
        </p:nvSpPr>
        <p:spPr>
          <a:xfrm>
            <a:off x="457200" y="1883246"/>
            <a:ext cx="8229600" cy="4426074"/>
          </a:xfrm>
        </p:spPr>
        <p:txBody>
          <a:bodyPr/>
          <a:lstStyle/>
          <a:p>
            <a:pPr marL="0" indent="0">
              <a:buNone/>
            </a:pPr>
            <a:r>
              <a:rPr lang="en-AU" dirty="0" smtClean="0"/>
              <a:t>‘</a:t>
            </a:r>
            <a:r>
              <a:rPr lang="mr-IN" dirty="0" smtClean="0"/>
              <a:t>…</a:t>
            </a:r>
            <a:r>
              <a:rPr lang="en-AU" dirty="0" smtClean="0"/>
              <a:t> </a:t>
            </a:r>
            <a:r>
              <a:rPr lang="en-US" dirty="0" smtClean="0"/>
              <a:t>reaffirms </a:t>
            </a:r>
            <a:r>
              <a:rPr lang="en-US" dirty="0"/>
              <a:t>the primary role of the affected State in the provision of disaster relief assistance, which is a core element </a:t>
            </a:r>
            <a:r>
              <a:rPr lang="en-US" dirty="0" smtClean="0"/>
              <a:t>of </a:t>
            </a:r>
            <a:r>
              <a:rPr lang="en-US" dirty="0"/>
              <a:t>the draft articles. The reference to sovereignty, and the primary role of the affected State, provides the background against which the entire set of draft articles is to be </a:t>
            </a:r>
            <a:r>
              <a:rPr lang="en-US" dirty="0" smtClean="0"/>
              <a:t>understood.’</a:t>
            </a:r>
          </a:p>
          <a:p>
            <a:pPr marL="0" indent="0" fontAlgn="auto">
              <a:spcBef>
                <a:spcPts val="0"/>
              </a:spcBef>
              <a:spcAft>
                <a:spcPts val="0"/>
              </a:spcAft>
              <a:buNone/>
            </a:pPr>
            <a:r>
              <a:rPr lang="en-US" sz="1200" dirty="0"/>
              <a:t>(</a:t>
            </a:r>
            <a:r>
              <a:rPr lang="en-US" sz="1200" i="1" dirty="0"/>
              <a:t>Draft Articles on the Protection of Persons in the Event of Disasters</a:t>
            </a:r>
            <a:r>
              <a:rPr lang="en-US" sz="1200" dirty="0"/>
              <a:t>, </a:t>
            </a:r>
            <a:r>
              <a:rPr lang="en-US" sz="1200" dirty="0" smtClean="0"/>
              <a:t>Commentary, Preamble [6] </a:t>
            </a:r>
            <a:r>
              <a:rPr lang="en-US" sz="1200" dirty="0"/>
              <a:t>(2016)).</a:t>
            </a:r>
          </a:p>
        </p:txBody>
      </p:sp>
      <p:sp>
        <p:nvSpPr>
          <p:cNvPr id="4" name="Slide Number Placeholder 3"/>
          <p:cNvSpPr>
            <a:spLocks noGrp="1"/>
          </p:cNvSpPr>
          <p:nvPr>
            <p:ph type="sldNum" sz="quarter" idx="12"/>
          </p:nvPr>
        </p:nvSpPr>
        <p:spPr/>
        <p:txBody>
          <a:bodyPr/>
          <a:lstStyle/>
          <a:p>
            <a:fld id="{1932DC63-BF72-4143-B721-9CD45CAD5F53}" type="slidenum">
              <a:rPr lang="en-AU" smtClean="0"/>
              <a:pPr/>
              <a:t>10</a:t>
            </a:fld>
            <a:endParaRPr lang="en-AU"/>
          </a:p>
        </p:txBody>
      </p:sp>
    </p:spTree>
    <p:extLst>
      <p:ext uri="{BB962C8B-B14F-4D97-AF65-F5344CB8AC3E}">
        <p14:creationId xmlns:p14="http://schemas.microsoft.com/office/powerpoint/2010/main" val="39180311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International Disaster </a:t>
            </a:r>
            <a:r>
              <a:rPr lang="en-AU" i="1" u="sng" dirty="0" smtClean="0"/>
              <a:t>RESPONSE</a:t>
            </a:r>
            <a:r>
              <a:rPr lang="en-AU" dirty="0" smtClean="0"/>
              <a:t> law</a:t>
            </a:r>
            <a:endParaRPr lang="en-AU" dirty="0"/>
          </a:p>
        </p:txBody>
      </p:sp>
      <p:sp>
        <p:nvSpPr>
          <p:cNvPr id="3" name="Content Placeholder 2"/>
          <p:cNvSpPr>
            <a:spLocks noGrp="1"/>
          </p:cNvSpPr>
          <p:nvPr>
            <p:ph idx="1"/>
          </p:nvPr>
        </p:nvSpPr>
        <p:spPr/>
        <p:txBody>
          <a:bodyPr/>
          <a:lstStyle/>
          <a:p>
            <a:r>
              <a:rPr lang="en-AU" dirty="0" smtClean="0"/>
              <a:t>Responsibility for management of disaster response is vested with the government of the affected state (</a:t>
            </a:r>
            <a:r>
              <a:rPr lang="en-AU" dirty="0"/>
              <a:t>UN Resolution 46/</a:t>
            </a:r>
            <a:r>
              <a:rPr lang="en-AU" dirty="0" smtClean="0"/>
              <a:t>182).</a:t>
            </a:r>
          </a:p>
          <a:p>
            <a:r>
              <a:rPr lang="en-AU" dirty="0" smtClean="0"/>
              <a:t>Other states can only provide assistance with the consent of the affected states.  </a:t>
            </a:r>
          </a:p>
          <a:p>
            <a:r>
              <a:rPr lang="en-AU" dirty="0" smtClean="0"/>
              <a:t>Do states really refuse assistance? </a:t>
            </a:r>
          </a:p>
          <a:p>
            <a:r>
              <a:rPr lang="en-AU" dirty="0" smtClean="0"/>
              <a:t>Or is the bigger problem managing assistance from non-state actors?</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11</a:t>
            </a:fld>
            <a:endParaRPr lang="en-AU"/>
          </a:p>
        </p:txBody>
      </p:sp>
    </p:spTree>
    <p:extLst>
      <p:ext uri="{BB962C8B-B14F-4D97-AF65-F5344CB8AC3E}">
        <p14:creationId xmlns:p14="http://schemas.microsoft.com/office/powerpoint/2010/main" val="4134547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NGOs</a:t>
            </a:r>
            <a:endParaRPr lang="en-AU" dirty="0"/>
          </a:p>
        </p:txBody>
      </p:sp>
      <p:sp>
        <p:nvSpPr>
          <p:cNvPr id="3" name="Content Placeholder 2"/>
          <p:cNvSpPr>
            <a:spLocks noGrp="1"/>
          </p:cNvSpPr>
          <p:nvPr>
            <p:ph idx="1"/>
          </p:nvPr>
        </p:nvSpPr>
        <p:spPr/>
        <p:txBody>
          <a:bodyPr/>
          <a:lstStyle/>
          <a:p>
            <a:r>
              <a:rPr lang="en-AU" dirty="0" smtClean="0"/>
              <a:t>Are </a:t>
            </a:r>
            <a:r>
              <a:rPr lang="en-AU" dirty="0"/>
              <a:t>not the subjects of international </a:t>
            </a:r>
            <a:r>
              <a:rPr lang="en-AU" dirty="0" smtClean="0"/>
              <a:t>law.</a:t>
            </a:r>
            <a:endParaRPr lang="en-AU" dirty="0"/>
          </a:p>
          <a:p>
            <a:r>
              <a:rPr lang="en-AU" dirty="0" smtClean="0"/>
              <a:t>NGOs arise out of necessity</a:t>
            </a:r>
          </a:p>
          <a:p>
            <a:pPr lvl="1"/>
            <a:r>
              <a:rPr lang="en-AU" dirty="0" smtClean="0"/>
              <a:t>Tasmania Fires Can we Help;</a:t>
            </a:r>
          </a:p>
          <a:p>
            <a:pPr lvl="1"/>
            <a:r>
              <a:rPr lang="en-AU" dirty="0" smtClean="0"/>
              <a:t>Blaze Aid;</a:t>
            </a:r>
          </a:p>
          <a:p>
            <a:pPr lvl="1"/>
            <a:r>
              <a:rPr lang="en-AU" dirty="0" smtClean="0"/>
              <a:t>Christchurch Student Army.</a:t>
            </a:r>
          </a:p>
        </p:txBody>
      </p:sp>
      <p:sp>
        <p:nvSpPr>
          <p:cNvPr id="4" name="Slide Number Placeholder 3"/>
          <p:cNvSpPr>
            <a:spLocks noGrp="1"/>
          </p:cNvSpPr>
          <p:nvPr>
            <p:ph type="sldNum" sz="quarter" idx="12"/>
          </p:nvPr>
        </p:nvSpPr>
        <p:spPr/>
        <p:txBody>
          <a:bodyPr/>
          <a:lstStyle/>
          <a:p>
            <a:fld id="{1932DC63-BF72-4143-B721-9CD45CAD5F53}" type="slidenum">
              <a:rPr lang="en-AU" smtClean="0"/>
              <a:pPr/>
              <a:t>12</a:t>
            </a:fld>
            <a:endParaRPr lang="en-AU"/>
          </a:p>
        </p:txBody>
      </p:sp>
    </p:spTree>
    <p:extLst>
      <p:ext uri="{BB962C8B-B14F-4D97-AF65-F5344CB8AC3E}">
        <p14:creationId xmlns:p14="http://schemas.microsoft.com/office/powerpoint/2010/main" val="170830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Red </a:t>
            </a:r>
            <a:r>
              <a:rPr lang="en-AU" dirty="0"/>
              <a:t>Cross/Red Crescent IDRL </a:t>
            </a:r>
            <a:r>
              <a:rPr lang="en-AU" dirty="0" smtClean="0"/>
              <a:t>project</a:t>
            </a:r>
            <a:endParaRPr lang="en-AU" dirty="0"/>
          </a:p>
        </p:txBody>
      </p:sp>
      <p:sp>
        <p:nvSpPr>
          <p:cNvPr id="3" name="Content Placeholder 2"/>
          <p:cNvSpPr>
            <a:spLocks noGrp="1"/>
          </p:cNvSpPr>
          <p:nvPr>
            <p:ph idx="1"/>
          </p:nvPr>
        </p:nvSpPr>
        <p:spPr/>
        <p:txBody>
          <a:bodyPr/>
          <a:lstStyle/>
          <a:p>
            <a:r>
              <a:rPr lang="en-AU" dirty="0" smtClean="0"/>
              <a:t>Moved away from an international law solution.</a:t>
            </a:r>
          </a:p>
          <a:p>
            <a:r>
              <a:rPr lang="en-AU" dirty="0" smtClean="0"/>
              <a:t>Output: ‘Guidelines </a:t>
            </a:r>
            <a:r>
              <a:rPr lang="en-AU" dirty="0"/>
              <a:t>for the </a:t>
            </a:r>
            <a:r>
              <a:rPr lang="en-AU" b="1" u="sng" dirty="0"/>
              <a:t>Domestic</a:t>
            </a:r>
            <a:r>
              <a:rPr lang="en-AU" dirty="0"/>
              <a:t> Facilitation and Regulation of </a:t>
            </a:r>
            <a:r>
              <a:rPr lang="en-AU" dirty="0" smtClean="0"/>
              <a:t>International Disaster </a:t>
            </a:r>
            <a:r>
              <a:rPr lang="en-AU" dirty="0"/>
              <a:t>Relief and Initial Recovery </a:t>
            </a:r>
            <a:r>
              <a:rPr lang="en-AU" dirty="0" smtClean="0"/>
              <a:t>Assistance’.</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13</a:t>
            </a:fld>
            <a:endParaRPr lang="en-AU"/>
          </a:p>
        </p:txBody>
      </p:sp>
    </p:spTree>
    <p:extLst>
      <p:ext uri="{BB962C8B-B14F-4D97-AF65-F5344CB8AC3E}">
        <p14:creationId xmlns:p14="http://schemas.microsoft.com/office/powerpoint/2010/main" val="380780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ILC articles are more than a codification</a:t>
            </a:r>
            <a:endParaRPr lang="en-AU" dirty="0"/>
          </a:p>
        </p:txBody>
      </p:sp>
      <p:sp>
        <p:nvSpPr>
          <p:cNvPr id="3" name="Content Placeholder 2"/>
          <p:cNvSpPr>
            <a:spLocks noGrp="1"/>
          </p:cNvSpPr>
          <p:nvPr>
            <p:ph idx="1"/>
          </p:nvPr>
        </p:nvSpPr>
        <p:spPr/>
        <p:txBody>
          <a:bodyPr/>
          <a:lstStyle/>
          <a:p>
            <a:r>
              <a:rPr lang="en-AU" dirty="0" smtClean="0"/>
              <a:t>Art 8: </a:t>
            </a:r>
            <a:r>
              <a:rPr lang="en-AU" dirty="0"/>
              <a:t>Duty to </a:t>
            </a:r>
            <a:r>
              <a:rPr lang="en-AU" dirty="0" smtClean="0"/>
              <a:t>cooperate;</a:t>
            </a:r>
          </a:p>
          <a:p>
            <a:r>
              <a:rPr lang="en-AU" dirty="0"/>
              <a:t>Article </a:t>
            </a:r>
            <a:r>
              <a:rPr lang="en-AU" dirty="0" smtClean="0"/>
              <a:t>11: Duty </a:t>
            </a:r>
            <a:r>
              <a:rPr lang="en-AU" dirty="0"/>
              <a:t>to reduce the risk of </a:t>
            </a:r>
            <a:r>
              <a:rPr lang="en-AU" dirty="0" smtClean="0"/>
              <a:t>disasters;</a:t>
            </a:r>
          </a:p>
          <a:p>
            <a:r>
              <a:rPr lang="en-AU" dirty="0"/>
              <a:t>Article </a:t>
            </a:r>
            <a:r>
              <a:rPr lang="en-AU" dirty="0" smtClean="0"/>
              <a:t>13: Duty </a:t>
            </a:r>
            <a:r>
              <a:rPr lang="en-AU" dirty="0"/>
              <a:t>of the affected State to seek external </a:t>
            </a:r>
            <a:r>
              <a:rPr lang="en-AU" dirty="0" smtClean="0"/>
              <a:t>assistance.</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14</a:t>
            </a:fld>
            <a:endParaRPr lang="en-AU"/>
          </a:p>
        </p:txBody>
      </p:sp>
    </p:spTree>
    <p:extLst>
      <p:ext uri="{BB962C8B-B14F-4D97-AF65-F5344CB8AC3E}">
        <p14:creationId xmlns:p14="http://schemas.microsoft.com/office/powerpoint/2010/main" val="48827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obligations are vague</a:t>
            </a:r>
            <a:endParaRPr lang="en-AU" dirty="0"/>
          </a:p>
        </p:txBody>
      </p:sp>
      <p:sp>
        <p:nvSpPr>
          <p:cNvPr id="3" name="Content Placeholder 2"/>
          <p:cNvSpPr>
            <a:spLocks noGrp="1"/>
          </p:cNvSpPr>
          <p:nvPr>
            <p:ph idx="1"/>
          </p:nvPr>
        </p:nvSpPr>
        <p:spPr/>
        <p:txBody>
          <a:bodyPr/>
          <a:lstStyle/>
          <a:p>
            <a:pPr marL="0" indent="0">
              <a:buNone/>
            </a:pPr>
            <a:r>
              <a:rPr lang="en-AU" sz="2700" dirty="0"/>
              <a:t>“… States shall, </a:t>
            </a:r>
            <a:r>
              <a:rPr lang="en-AU" sz="2700" b="1" dirty="0"/>
              <a:t>as appropriate</a:t>
            </a:r>
            <a:r>
              <a:rPr lang="en-AU" sz="2700" dirty="0"/>
              <a:t>, </a:t>
            </a:r>
            <a:r>
              <a:rPr lang="en-AU" sz="2700" dirty="0" smtClean="0"/>
              <a:t>cooperate among themselves …”</a:t>
            </a:r>
          </a:p>
          <a:p>
            <a:pPr marL="0" indent="0">
              <a:buNone/>
            </a:pPr>
            <a:r>
              <a:rPr lang="en-AU" sz="2700" dirty="0" smtClean="0"/>
              <a:t>“Each </a:t>
            </a:r>
            <a:r>
              <a:rPr lang="en-AU" sz="2700" dirty="0"/>
              <a:t>State shall reduce the risk of </a:t>
            </a:r>
            <a:r>
              <a:rPr lang="en-AU" sz="2700" dirty="0" smtClean="0"/>
              <a:t>disasters by </a:t>
            </a:r>
            <a:r>
              <a:rPr lang="en-AU" sz="2700" dirty="0"/>
              <a:t>taking the </a:t>
            </a:r>
            <a:r>
              <a:rPr lang="en-AU" sz="2700" b="1" dirty="0"/>
              <a:t>necessary and </a:t>
            </a:r>
            <a:r>
              <a:rPr lang="en-AU" sz="2700" b="1" dirty="0" smtClean="0"/>
              <a:t>appropriate </a:t>
            </a:r>
            <a:r>
              <a:rPr lang="en-AU" sz="2700" dirty="0" smtClean="0"/>
              <a:t>measures…”</a:t>
            </a:r>
          </a:p>
          <a:p>
            <a:pPr marL="0" indent="0">
              <a:buNone/>
            </a:pPr>
            <a:r>
              <a:rPr lang="en-AU" sz="2700" dirty="0" smtClean="0"/>
              <a:t>If “… a </a:t>
            </a:r>
            <a:r>
              <a:rPr lang="en-AU" sz="2700" dirty="0"/>
              <a:t>disaster exceeds its national response capacity, the affected </a:t>
            </a:r>
            <a:r>
              <a:rPr lang="en-AU" sz="2700" dirty="0" smtClean="0"/>
              <a:t>State has </a:t>
            </a:r>
            <a:r>
              <a:rPr lang="en-AU" sz="2700" dirty="0"/>
              <a:t>the duty to seek assistance </a:t>
            </a:r>
            <a:r>
              <a:rPr lang="en-AU" sz="2700" dirty="0" smtClean="0"/>
              <a:t>… </a:t>
            </a:r>
            <a:r>
              <a:rPr lang="en-AU" sz="2700" b="1" dirty="0" smtClean="0"/>
              <a:t>as appropriate</a:t>
            </a:r>
            <a:r>
              <a:rPr lang="en-AU" sz="2700" dirty="0" smtClean="0"/>
              <a:t>.”</a:t>
            </a:r>
          </a:p>
          <a:p>
            <a:pPr marL="0" indent="0">
              <a:buNone/>
            </a:pPr>
            <a:r>
              <a:rPr lang="en-AU" sz="2700" dirty="0" smtClean="0"/>
              <a:t>“Consent </a:t>
            </a:r>
            <a:r>
              <a:rPr lang="en-AU" sz="2700" dirty="0"/>
              <a:t>to external assistance shall not be withheld </a:t>
            </a:r>
            <a:r>
              <a:rPr lang="en-AU" sz="2700" b="1" dirty="0"/>
              <a:t>arbitrarily</a:t>
            </a:r>
            <a:r>
              <a:rPr lang="en-AU" sz="2700" b="1" dirty="0" smtClean="0"/>
              <a:t>.”</a:t>
            </a:r>
            <a:endParaRPr lang="en-AU" sz="2700" b="1"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15</a:t>
            </a:fld>
            <a:endParaRPr lang="en-AU"/>
          </a:p>
        </p:txBody>
      </p:sp>
    </p:spTree>
    <p:extLst>
      <p:ext uri="{BB962C8B-B14F-4D97-AF65-F5344CB8AC3E}">
        <p14:creationId xmlns:p14="http://schemas.microsoft.com/office/powerpoint/2010/main" val="207296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Relying on Law</a:t>
            </a:r>
            <a:endParaRPr lang="en-AU" dirty="0"/>
          </a:p>
        </p:txBody>
      </p:sp>
      <p:sp>
        <p:nvSpPr>
          <p:cNvPr id="3" name="Content Placeholder 2"/>
          <p:cNvSpPr>
            <a:spLocks noGrp="1"/>
          </p:cNvSpPr>
          <p:nvPr>
            <p:ph idx="1"/>
          </p:nvPr>
        </p:nvSpPr>
        <p:spPr/>
        <p:txBody>
          <a:bodyPr/>
          <a:lstStyle/>
          <a:p>
            <a:pPr lvl="0"/>
            <a:r>
              <a:rPr lang="en-AU" dirty="0" smtClean="0"/>
              <a:t>Can </a:t>
            </a:r>
            <a:r>
              <a:rPr lang="en-AU" dirty="0"/>
              <a:t>lead to a focus on compliance and an expectation that everyone will follow the law or the </a:t>
            </a:r>
            <a:r>
              <a:rPr lang="en-AU" dirty="0" smtClean="0"/>
              <a:t>plan.  People don’t </a:t>
            </a:r>
            <a:r>
              <a:rPr lang="en-AU" dirty="0"/>
              <a:t>and neither do disasters.  </a:t>
            </a:r>
            <a:endParaRPr lang="en-AU" dirty="0" smtClean="0"/>
          </a:p>
          <a:p>
            <a:r>
              <a:rPr lang="en-AU"/>
              <a:t>“no plan survives contact with the enemy</a:t>
            </a:r>
            <a:r>
              <a:rPr lang="en-AU" smtClean="0"/>
              <a:t>”</a:t>
            </a:r>
            <a:endParaRPr lang="en-AU"/>
          </a:p>
        </p:txBody>
      </p:sp>
      <p:sp>
        <p:nvSpPr>
          <p:cNvPr id="4" name="Slide Number Placeholder 3"/>
          <p:cNvSpPr>
            <a:spLocks noGrp="1"/>
          </p:cNvSpPr>
          <p:nvPr>
            <p:ph type="sldNum" sz="quarter" idx="12"/>
          </p:nvPr>
        </p:nvSpPr>
        <p:spPr/>
        <p:txBody>
          <a:bodyPr/>
          <a:lstStyle/>
          <a:p>
            <a:fld id="{1932DC63-BF72-4143-B721-9CD45CAD5F53}" type="slidenum">
              <a:rPr lang="en-AU" smtClean="0"/>
              <a:pPr/>
              <a:t>16</a:t>
            </a:fld>
            <a:endParaRPr lang="en-AU"/>
          </a:p>
        </p:txBody>
      </p:sp>
    </p:spTree>
    <p:extLst>
      <p:ext uri="{BB962C8B-B14F-4D97-AF65-F5344CB8AC3E}">
        <p14:creationId xmlns:p14="http://schemas.microsoft.com/office/powerpoint/2010/main" val="64792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What’s to happen with the draft articles?</a:t>
            </a:r>
            <a:endParaRPr lang="en-AU" dirty="0"/>
          </a:p>
        </p:txBody>
      </p:sp>
      <p:sp>
        <p:nvSpPr>
          <p:cNvPr id="3" name="Content Placeholder 2"/>
          <p:cNvSpPr>
            <a:spLocks noGrp="1"/>
          </p:cNvSpPr>
          <p:nvPr>
            <p:ph idx="1"/>
          </p:nvPr>
        </p:nvSpPr>
        <p:spPr/>
        <p:txBody>
          <a:bodyPr/>
          <a:lstStyle/>
          <a:p>
            <a:r>
              <a:rPr lang="en-AU" dirty="0" smtClean="0"/>
              <a:t>They become a non-binding UN resolution or</a:t>
            </a:r>
          </a:p>
          <a:p>
            <a:r>
              <a:rPr lang="en-AU" dirty="0" smtClean="0"/>
              <a:t>A treaty.</a:t>
            </a:r>
          </a:p>
          <a:p>
            <a:r>
              <a:rPr lang="en-AU" dirty="0" smtClean="0"/>
              <a:t>There has been no indication that the international community wants a treaty or wants to enter legally binding agreements to accept or offer aid.  </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17</a:t>
            </a:fld>
            <a:endParaRPr lang="en-AU"/>
          </a:p>
        </p:txBody>
      </p:sp>
    </p:spTree>
    <p:extLst>
      <p:ext uri="{BB962C8B-B14F-4D97-AF65-F5344CB8AC3E}">
        <p14:creationId xmlns:p14="http://schemas.microsoft.com/office/powerpoint/2010/main" val="356714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about DRR?</a:t>
            </a:r>
            <a:endParaRPr lang="en-GB" dirty="0"/>
          </a:p>
        </p:txBody>
      </p:sp>
      <p:sp>
        <p:nvSpPr>
          <p:cNvPr id="3" name="Content Placeholder 2"/>
          <p:cNvSpPr>
            <a:spLocks noGrp="1"/>
          </p:cNvSpPr>
          <p:nvPr>
            <p:ph idx="1"/>
          </p:nvPr>
        </p:nvSpPr>
        <p:spPr/>
        <p:txBody>
          <a:bodyPr/>
          <a:lstStyle/>
          <a:p>
            <a:r>
              <a:rPr lang="en-GB" dirty="0" smtClean="0"/>
              <a:t>Consider Sendai…</a:t>
            </a:r>
          </a:p>
          <a:p>
            <a:r>
              <a:rPr lang="en-GB" dirty="0" smtClean="0"/>
              <a:t>States are to ‘take into consideration’, act ‘as appropriate’, with regard to ‘national laws’ and ‘</a:t>
            </a:r>
            <a:r>
              <a:rPr lang="en-GB" dirty="0"/>
              <a:t>as </a:t>
            </a:r>
            <a:r>
              <a:rPr lang="en-GB" dirty="0" smtClean="0"/>
              <a:t>mutually agreed’</a:t>
            </a:r>
            <a:endParaRPr lang="en-GB"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18</a:t>
            </a:fld>
            <a:endParaRPr lang="en-AU"/>
          </a:p>
        </p:txBody>
      </p:sp>
    </p:spTree>
    <p:extLst>
      <p:ext uri="{BB962C8B-B14F-4D97-AF65-F5344CB8AC3E}">
        <p14:creationId xmlns:p14="http://schemas.microsoft.com/office/powerpoint/2010/main" val="427543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Priority 3: Investing in disaster risk reduction for </a:t>
            </a:r>
            <a:r>
              <a:rPr lang="en-GB" dirty="0" smtClean="0"/>
              <a:t>resilience</a:t>
            </a:r>
            <a:endParaRPr lang="en-GB" dirty="0"/>
          </a:p>
        </p:txBody>
      </p:sp>
      <p:sp>
        <p:nvSpPr>
          <p:cNvPr id="3" name="Content Placeholder 2"/>
          <p:cNvSpPr>
            <a:spLocks noGrp="1"/>
          </p:cNvSpPr>
          <p:nvPr>
            <p:ph idx="1"/>
          </p:nvPr>
        </p:nvSpPr>
        <p:spPr/>
        <p:txBody>
          <a:bodyPr/>
          <a:lstStyle/>
          <a:p>
            <a:pPr marL="0" indent="0">
              <a:buNone/>
            </a:pPr>
            <a:r>
              <a:rPr lang="en-GB" sz="2000" dirty="0"/>
              <a:t>29. Public and private investment in disaster risk prevention and reduction through </a:t>
            </a:r>
            <a:r>
              <a:rPr lang="en-GB" sz="2000" dirty="0" smtClean="0"/>
              <a:t>structural and </a:t>
            </a:r>
            <a:r>
              <a:rPr lang="en-GB" sz="2000" dirty="0"/>
              <a:t>non-structural measures are essential to enhance the economic, social, health and </a:t>
            </a:r>
            <a:r>
              <a:rPr lang="en-GB" sz="2000" dirty="0" smtClean="0"/>
              <a:t>cultural resilience </a:t>
            </a:r>
            <a:r>
              <a:rPr lang="en-GB" sz="2000" dirty="0"/>
              <a:t>of persons, communities, countries and their assets, as well as the environment</a:t>
            </a:r>
            <a:r>
              <a:rPr lang="en-GB" sz="2000" dirty="0" smtClean="0"/>
              <a:t>. These </a:t>
            </a:r>
            <a:r>
              <a:rPr lang="en-GB" sz="2000" dirty="0"/>
              <a:t>can be drivers of innovation, growth and job creation. Such measures are </a:t>
            </a:r>
            <a:r>
              <a:rPr lang="en-GB" sz="2000" dirty="0" smtClean="0"/>
              <a:t>cost-effective and </a:t>
            </a:r>
            <a:r>
              <a:rPr lang="en-GB" sz="2000" dirty="0"/>
              <a:t>instrumental to save lives, prevent and reduce losses and ensure effective recovery </a:t>
            </a:r>
            <a:r>
              <a:rPr lang="en-GB" sz="2000" dirty="0" smtClean="0"/>
              <a:t>and rehabilitation…</a:t>
            </a:r>
          </a:p>
          <a:p>
            <a:pPr marL="0" indent="0">
              <a:buNone/>
            </a:pPr>
            <a:r>
              <a:rPr lang="en-GB" sz="2000" dirty="0"/>
              <a:t>31. To achieve this, it is important</a:t>
            </a:r>
            <a:r>
              <a:rPr lang="en-GB" sz="2000" dirty="0" smtClean="0"/>
              <a:t>:…</a:t>
            </a:r>
          </a:p>
          <a:p>
            <a:pPr marL="0" indent="0">
              <a:buNone/>
            </a:pPr>
            <a:r>
              <a:rPr lang="en-GB" sz="2000" dirty="0" smtClean="0"/>
              <a:t>(e) To </a:t>
            </a:r>
            <a:r>
              <a:rPr lang="en-GB" sz="2000" dirty="0"/>
              <a:t>enhance cooperation between health authorities and other relevant stakeholders </a:t>
            </a:r>
            <a:r>
              <a:rPr lang="en-GB" sz="2000" dirty="0" smtClean="0"/>
              <a:t>to strengthen </a:t>
            </a:r>
            <a:r>
              <a:rPr lang="en-GB" sz="2000" dirty="0"/>
              <a:t>country capacity for disaster risk management for health, the </a:t>
            </a:r>
            <a:r>
              <a:rPr lang="en-GB" sz="2000" dirty="0" smtClean="0"/>
              <a:t>implementation of </a:t>
            </a:r>
            <a:r>
              <a:rPr lang="en-GB" sz="2000" dirty="0"/>
              <a:t>the International Health Regulations (2005) and the building of resilient health systems;</a:t>
            </a:r>
          </a:p>
        </p:txBody>
      </p:sp>
      <p:sp>
        <p:nvSpPr>
          <p:cNvPr id="4" name="Slide Number Placeholder 3"/>
          <p:cNvSpPr>
            <a:spLocks noGrp="1"/>
          </p:cNvSpPr>
          <p:nvPr>
            <p:ph type="sldNum" sz="quarter" idx="12"/>
          </p:nvPr>
        </p:nvSpPr>
        <p:spPr/>
        <p:txBody>
          <a:bodyPr/>
          <a:lstStyle/>
          <a:p>
            <a:fld id="{1932DC63-BF72-4143-B721-9CD45CAD5F53}" type="slidenum">
              <a:rPr lang="en-AU" smtClean="0"/>
              <a:pPr/>
              <a:t>19</a:t>
            </a:fld>
            <a:endParaRPr lang="en-AU"/>
          </a:p>
        </p:txBody>
      </p:sp>
    </p:spTree>
    <p:extLst>
      <p:ext uri="{BB962C8B-B14F-4D97-AF65-F5344CB8AC3E}">
        <p14:creationId xmlns:p14="http://schemas.microsoft.com/office/powerpoint/2010/main" val="1005127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 what…</a:t>
            </a:r>
            <a:endParaRPr lang="en-GB" dirty="0"/>
          </a:p>
        </p:txBody>
      </p:sp>
      <p:sp>
        <p:nvSpPr>
          <p:cNvPr id="3" name="Content Placeholder 2"/>
          <p:cNvSpPr>
            <a:spLocks noGrp="1"/>
          </p:cNvSpPr>
          <p:nvPr>
            <p:ph idx="1"/>
          </p:nvPr>
        </p:nvSpPr>
        <p:spPr/>
        <p:txBody>
          <a:bodyPr/>
          <a:lstStyle/>
          <a:p>
            <a:r>
              <a:rPr lang="en-GB" dirty="0" smtClean="0"/>
              <a:t>Declarations like Sendai are helpful.</a:t>
            </a:r>
          </a:p>
          <a:p>
            <a:pPr lvl="1"/>
            <a:r>
              <a:rPr lang="en-GB" dirty="0" smtClean="0"/>
              <a:t>Point in a common direction and policy goals.</a:t>
            </a:r>
          </a:p>
          <a:p>
            <a:pPr lvl="1"/>
            <a:r>
              <a:rPr lang="en-AU" dirty="0" smtClean="0"/>
              <a:t>May </a:t>
            </a:r>
            <a:r>
              <a:rPr lang="en-AU" dirty="0"/>
              <a:t>be a tool for diplomacy</a:t>
            </a:r>
            <a:r>
              <a:rPr lang="en-AU" dirty="0" smtClean="0"/>
              <a:t>.</a:t>
            </a:r>
          </a:p>
          <a:p>
            <a:pPr lvl="1"/>
            <a:r>
              <a:rPr lang="en-AU" dirty="0" smtClean="0"/>
              <a:t>Encourage compliance as states want to be seen to be good citizens.</a:t>
            </a:r>
            <a:endParaRPr lang="en-GB"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20</a:t>
            </a:fld>
            <a:endParaRPr lang="en-AU"/>
          </a:p>
        </p:txBody>
      </p:sp>
    </p:spTree>
    <p:extLst>
      <p:ext uri="{BB962C8B-B14F-4D97-AF65-F5344CB8AC3E}">
        <p14:creationId xmlns:p14="http://schemas.microsoft.com/office/powerpoint/2010/main" val="2559842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But </a:t>
            </a:r>
            <a:endParaRPr lang="en-GB" dirty="0"/>
          </a:p>
        </p:txBody>
      </p:sp>
      <p:sp>
        <p:nvSpPr>
          <p:cNvPr id="3" name="Content Placeholder 2"/>
          <p:cNvSpPr>
            <a:spLocks noGrp="1"/>
          </p:cNvSpPr>
          <p:nvPr>
            <p:ph idx="1"/>
          </p:nvPr>
        </p:nvSpPr>
        <p:spPr/>
        <p:txBody>
          <a:bodyPr/>
          <a:lstStyle/>
          <a:p>
            <a:r>
              <a:rPr lang="en-GB" dirty="0" smtClean="0"/>
              <a:t>International law is unlike domestic law.</a:t>
            </a:r>
          </a:p>
          <a:p>
            <a:pPr lvl="1"/>
            <a:r>
              <a:rPr lang="en-GB" dirty="0" smtClean="0"/>
              <a:t>It does not contain (usually) explicit requirements.</a:t>
            </a:r>
          </a:p>
          <a:p>
            <a:pPr lvl="1"/>
            <a:r>
              <a:rPr lang="en-GB" dirty="0" smtClean="0"/>
              <a:t>Enforcement depends on political will and ‘disapproval’.</a:t>
            </a:r>
          </a:p>
          <a:p>
            <a:pPr lvl="1"/>
            <a:r>
              <a:rPr lang="en-GB" dirty="0" smtClean="0"/>
              <a:t>Declarations like Sendai – soft law – don’t commit any state to anything in particular.</a:t>
            </a:r>
            <a:endParaRPr lang="en-GB"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21</a:t>
            </a:fld>
            <a:endParaRPr lang="en-AU"/>
          </a:p>
        </p:txBody>
      </p:sp>
    </p:spTree>
    <p:extLst>
      <p:ext uri="{BB962C8B-B14F-4D97-AF65-F5344CB8AC3E}">
        <p14:creationId xmlns:p14="http://schemas.microsoft.com/office/powerpoint/2010/main" val="3691724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Countries</a:t>
            </a:r>
            <a:endParaRPr lang="en-US" dirty="0"/>
          </a:p>
        </p:txBody>
      </p:sp>
      <p:sp>
        <p:nvSpPr>
          <p:cNvPr id="3" name="Content Placeholder 2"/>
          <p:cNvSpPr>
            <a:spLocks noGrp="1"/>
          </p:cNvSpPr>
          <p:nvPr>
            <p:ph idx="1"/>
          </p:nvPr>
        </p:nvSpPr>
        <p:spPr/>
        <p:txBody>
          <a:bodyPr/>
          <a:lstStyle/>
          <a:p>
            <a:r>
              <a:rPr lang="en-US" dirty="0" smtClean="0"/>
              <a:t>Appear unwilling to accept universal </a:t>
            </a:r>
            <a:r>
              <a:rPr lang="en-US" i="1" dirty="0" smtClean="0"/>
              <a:t>binding</a:t>
            </a:r>
            <a:r>
              <a:rPr lang="en-US" dirty="0" smtClean="0"/>
              <a:t> obligations with respect to DRR and disaster relief.</a:t>
            </a:r>
          </a:p>
          <a:p>
            <a:r>
              <a:rPr lang="en-US" dirty="0" smtClean="0"/>
              <a:t>International </a:t>
            </a:r>
            <a:r>
              <a:rPr lang="en-US" dirty="0"/>
              <a:t>law remains weak </a:t>
            </a:r>
            <a:r>
              <a:rPr lang="mr-IN" dirty="0"/>
              <a:t>–</a:t>
            </a:r>
            <a:r>
              <a:rPr lang="en-US" dirty="0"/>
              <a:t> focused on ensuring the rights of states to make their own decision and avoiding commitments on other states to assist.</a:t>
            </a:r>
          </a:p>
          <a:p>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1932DC63-BF72-4143-B721-9CD45CAD5F53}" type="slidenum">
              <a:rPr lang="en-AU" smtClean="0"/>
              <a:pPr/>
              <a:t>22</a:t>
            </a:fld>
            <a:endParaRPr lang="en-AU"/>
          </a:p>
        </p:txBody>
      </p:sp>
    </p:spTree>
    <p:extLst>
      <p:ext uri="{BB962C8B-B14F-4D97-AF65-F5344CB8AC3E}">
        <p14:creationId xmlns:p14="http://schemas.microsoft.com/office/powerpoint/2010/main" val="301773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law</a:t>
            </a:r>
            <a:endParaRPr lang="en-GB" dirty="0"/>
          </a:p>
        </p:txBody>
      </p:sp>
      <p:sp>
        <p:nvSpPr>
          <p:cNvPr id="3" name="Content Placeholder 2"/>
          <p:cNvSpPr>
            <a:spLocks noGrp="1"/>
          </p:cNvSpPr>
          <p:nvPr>
            <p:ph idx="1"/>
          </p:nvPr>
        </p:nvSpPr>
        <p:spPr/>
        <p:txBody>
          <a:bodyPr/>
          <a:lstStyle/>
          <a:p>
            <a:r>
              <a:rPr lang="en-GB" dirty="0" smtClean="0"/>
              <a:t>Is part of the problem – focus on preserving sovereignty.</a:t>
            </a:r>
          </a:p>
          <a:p>
            <a:r>
              <a:rPr lang="en-GB" dirty="0" smtClean="0"/>
              <a:t>And only part of the solution – it gives a gentle push.  It’s (generally) not binding on states, or non-state actors.</a:t>
            </a:r>
          </a:p>
          <a:p>
            <a:r>
              <a:rPr lang="en-GB" dirty="0" smtClean="0"/>
              <a:t>The real solutions lie in domestic laws and regional arrangements.</a:t>
            </a:r>
          </a:p>
          <a:p>
            <a:endParaRPr lang="en-GB" dirty="0" smtClean="0"/>
          </a:p>
          <a:p>
            <a:endParaRPr lang="en-GB"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23</a:t>
            </a:fld>
            <a:endParaRPr lang="en-AU"/>
          </a:p>
        </p:txBody>
      </p:sp>
    </p:spTree>
    <p:extLst>
      <p:ext uri="{BB962C8B-B14F-4D97-AF65-F5344CB8AC3E}">
        <p14:creationId xmlns:p14="http://schemas.microsoft.com/office/powerpoint/2010/main" val="1251408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is that conclusion important?</a:t>
            </a:r>
            <a:endParaRPr lang="en-GB" dirty="0"/>
          </a:p>
        </p:txBody>
      </p:sp>
      <p:sp>
        <p:nvSpPr>
          <p:cNvPr id="3" name="Content Placeholder 2"/>
          <p:cNvSpPr>
            <a:spLocks noGrp="1"/>
          </p:cNvSpPr>
          <p:nvPr>
            <p:ph idx="1"/>
          </p:nvPr>
        </p:nvSpPr>
        <p:spPr/>
        <p:txBody>
          <a:bodyPr/>
          <a:lstStyle/>
          <a:p>
            <a:r>
              <a:rPr lang="en-GB" dirty="0" smtClean="0"/>
              <a:t>Don’t </a:t>
            </a:r>
            <a:r>
              <a:rPr lang="en-GB" dirty="0"/>
              <a:t>let </a:t>
            </a:r>
            <a:r>
              <a:rPr lang="en-GB" dirty="0" smtClean="0"/>
              <a:t>‘faith </a:t>
            </a:r>
            <a:r>
              <a:rPr lang="en-GB" dirty="0"/>
              <a:t>in and commitment to the promise of international law</a:t>
            </a:r>
            <a:r>
              <a:rPr lang="en-GB" dirty="0" smtClean="0"/>
              <a:t>’ be misplaced.</a:t>
            </a:r>
          </a:p>
          <a:p>
            <a:r>
              <a:rPr lang="en-GB" dirty="0" smtClean="0"/>
              <a:t>International legal developments are good, but don’t expect too much from them</a:t>
            </a:r>
            <a:r>
              <a:rPr lang="en-GB" smtClean="0"/>
              <a:t>. </a:t>
            </a:r>
            <a:endParaRPr lang="en-GB"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24</a:t>
            </a:fld>
            <a:endParaRPr lang="en-AU"/>
          </a:p>
        </p:txBody>
      </p:sp>
    </p:spTree>
    <p:extLst>
      <p:ext uri="{BB962C8B-B14F-4D97-AF65-F5344CB8AC3E}">
        <p14:creationId xmlns:p14="http://schemas.microsoft.com/office/powerpoint/2010/main" val="13011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 Comments?</a:t>
            </a:r>
            <a:endParaRPr lang="en-GB" dirty="0"/>
          </a:p>
        </p:txBody>
      </p:sp>
      <p:sp>
        <p:nvSpPr>
          <p:cNvPr id="3" name="Content Placeholder 2"/>
          <p:cNvSpPr>
            <a:spLocks noGrp="1"/>
          </p:cNvSpPr>
          <p:nvPr>
            <p:ph idx="1"/>
          </p:nvPr>
        </p:nvSpPr>
        <p:spPr/>
        <p:txBody>
          <a:bodyPr/>
          <a:lstStyle/>
          <a:p>
            <a:r>
              <a:rPr lang="en-GB" dirty="0" smtClean="0"/>
              <a:t>Thank you for your attention.</a:t>
            </a:r>
          </a:p>
          <a:p>
            <a:pPr marL="1257300" lvl="1" indent="0">
              <a:buNone/>
            </a:pPr>
            <a:r>
              <a:rPr lang="en-GB" sz="2000" dirty="0" smtClean="0"/>
              <a:t>Dr Michael </a:t>
            </a:r>
            <a:r>
              <a:rPr lang="en-GB" sz="2000" dirty="0" err="1" smtClean="0"/>
              <a:t>Eburn</a:t>
            </a:r>
            <a:r>
              <a:rPr lang="en-GB" sz="2000" dirty="0" smtClean="0"/>
              <a:t/>
            </a:r>
            <a:br>
              <a:rPr lang="en-GB" sz="2000" dirty="0" smtClean="0"/>
            </a:br>
            <a:r>
              <a:rPr lang="en-GB" sz="2000" dirty="0" smtClean="0"/>
              <a:t>Australian National University, College of Law and </a:t>
            </a:r>
            <a:br>
              <a:rPr lang="en-GB" sz="2000" dirty="0" smtClean="0"/>
            </a:br>
            <a:r>
              <a:rPr lang="en-GB" sz="2000" dirty="0"/>
              <a:t>Northumbria </a:t>
            </a:r>
            <a:r>
              <a:rPr lang="en-GB" sz="2000" dirty="0" smtClean="0"/>
              <a:t>University, Disaster and Development Network</a:t>
            </a:r>
          </a:p>
          <a:p>
            <a:pPr marL="1257300" lvl="1" indent="0">
              <a:buNone/>
            </a:pPr>
            <a:endParaRPr lang="en-GB" sz="2000" dirty="0"/>
          </a:p>
          <a:p>
            <a:pPr marL="1257300" lvl="1" indent="0">
              <a:buNone/>
            </a:pPr>
            <a:r>
              <a:rPr lang="en-GB" sz="2000" dirty="0" smtClean="0"/>
              <a:t>E: </a:t>
            </a:r>
            <a:r>
              <a:rPr lang="en-GB" sz="2000" dirty="0" smtClean="0">
                <a:hlinkClick r:id="rId2"/>
              </a:rPr>
              <a:t>michael.eburn@anu.edu.au</a:t>
            </a:r>
            <a:endParaRPr lang="en-GB" sz="2000" dirty="0" smtClean="0"/>
          </a:p>
          <a:p>
            <a:pPr marL="1257300" lvl="1" indent="0">
              <a:buNone/>
            </a:pPr>
            <a:r>
              <a:rPr lang="en-GB" sz="2000" dirty="0" smtClean="0"/>
              <a:t>E: </a:t>
            </a:r>
            <a:r>
              <a:rPr lang="en-GB" sz="2000" dirty="0" smtClean="0">
                <a:hlinkClick r:id="rId3"/>
              </a:rPr>
              <a:t>michael.eburn@northumbria.ac.uk</a:t>
            </a:r>
            <a:endParaRPr lang="en-GB" sz="2000" dirty="0" smtClean="0"/>
          </a:p>
          <a:p>
            <a:pPr marL="1257300" lvl="1" indent="0">
              <a:buNone/>
            </a:pPr>
            <a:endParaRPr lang="en-GB" sz="2000" dirty="0"/>
          </a:p>
          <a:p>
            <a:pPr marL="1257300" lvl="1" indent="0">
              <a:buNone/>
            </a:pPr>
            <a:r>
              <a:rPr lang="en-GB" sz="2000" dirty="0" smtClean="0"/>
              <a:t>P: +61 2 6125 6424 (Australia)</a:t>
            </a:r>
          </a:p>
          <a:p>
            <a:pPr marL="1257300" lvl="1" indent="0">
              <a:buNone/>
            </a:pPr>
            <a:r>
              <a:rPr lang="en-GB" sz="2000" dirty="0" smtClean="0"/>
              <a:t>P: +44 737 621 </a:t>
            </a:r>
            <a:r>
              <a:rPr lang="en-GB" sz="2000" smtClean="0"/>
              <a:t>6647 (UK)</a:t>
            </a:r>
            <a:endParaRPr lang="en-GB" sz="2000" dirty="0" smtClean="0"/>
          </a:p>
          <a:p>
            <a:endParaRPr lang="en-GB" dirty="0" smtClean="0"/>
          </a:p>
        </p:txBody>
      </p:sp>
      <p:sp>
        <p:nvSpPr>
          <p:cNvPr id="4" name="Slide Number Placeholder 3"/>
          <p:cNvSpPr>
            <a:spLocks noGrp="1"/>
          </p:cNvSpPr>
          <p:nvPr>
            <p:ph type="sldNum" sz="quarter" idx="12"/>
          </p:nvPr>
        </p:nvSpPr>
        <p:spPr/>
        <p:txBody>
          <a:bodyPr/>
          <a:lstStyle/>
          <a:p>
            <a:fld id="{1932DC63-BF72-4143-B721-9CD45CAD5F53}" type="slidenum">
              <a:rPr lang="en-AU" smtClean="0"/>
              <a:pPr/>
              <a:t>25</a:t>
            </a:fld>
            <a:endParaRPr lang="en-AU"/>
          </a:p>
        </p:txBody>
      </p:sp>
    </p:spTree>
    <p:extLst>
      <p:ext uri="{BB962C8B-B14F-4D97-AF65-F5344CB8AC3E}">
        <p14:creationId xmlns:p14="http://schemas.microsoft.com/office/powerpoint/2010/main" val="295522381"/>
      </p:ext>
    </p:extLst>
  </p:cSld>
  <p:clrMapOvr>
    <a:masterClrMapping/>
  </p:clrMapOvr>
</p:sld>
</file>

<file path=ppt/theme/theme1.xml><?xml version="1.0" encoding="utf-8"?>
<a:theme xmlns:a="http://schemas.openxmlformats.org/drawingml/2006/main" name="ANU">
  <a:themeElements>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UPowerpointTemplate2010">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NUPowerpointTemplate20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NUPowerpointTemplate20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NUPowerpointTemplate20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NUPowerpointTemplate20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NUPowerpointTemplate20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NUPowerpointTemplate20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NUPowerpointTemplate20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NUPowerpointTemplate20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NUPowerpointTemplate20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NUPowerpointTemplate20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NUPowerpointTemplate20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ANU" id="{C9728854-CD32-4740-B61D-970215E72779}" vid="{3497830E-55CF-48F1-8604-801B3605296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726</TotalTime>
  <Words>1731</Words>
  <Application>Microsoft Office PowerPoint</Application>
  <PresentationFormat>On-screen Show (4:3)</PresentationFormat>
  <Paragraphs>154</Paragraphs>
  <Slides>25</Slides>
  <Notes>7</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ANU</vt:lpstr>
      <vt:lpstr>Recognising the limits of International Law in  Disaster Risk Reduction (DRR) –  why it is part of the problem, and only part of the solution.</vt:lpstr>
      <vt:lpstr>Historically, little (not no) interest by the international community in DRR</vt:lpstr>
      <vt:lpstr>Since 2004</vt:lpstr>
      <vt:lpstr>What changed?</vt:lpstr>
      <vt:lpstr>NGOs, ‘civil society’ and academics…</vt:lpstr>
      <vt:lpstr>Does international law really help?</vt:lpstr>
      <vt:lpstr>Where does DRR/IDR sit?</vt:lpstr>
      <vt:lpstr>In IDL sovereignty is the driving force</vt:lpstr>
      <vt:lpstr>Sendai</vt:lpstr>
      <vt:lpstr>The International Law Commission</vt:lpstr>
      <vt:lpstr>International Disaster RESPONSE law</vt:lpstr>
      <vt:lpstr>NGOs</vt:lpstr>
      <vt:lpstr>The Red Cross/Red Crescent IDRL project</vt:lpstr>
      <vt:lpstr>The ILC articles are more than a codification</vt:lpstr>
      <vt:lpstr>The obligations are vague</vt:lpstr>
      <vt:lpstr>Relying on Law</vt:lpstr>
      <vt:lpstr>What’s to happen with the draft articles?</vt:lpstr>
      <vt:lpstr>What about DRR?</vt:lpstr>
      <vt:lpstr>Priority 3: Investing in disaster risk reduction for resilience</vt:lpstr>
      <vt:lpstr>So what…</vt:lpstr>
      <vt:lpstr>But </vt:lpstr>
      <vt:lpstr>Countries</vt:lpstr>
      <vt:lpstr>International law</vt:lpstr>
      <vt:lpstr>Why is that conclusion important?</vt:lpstr>
      <vt:lpstr>Questions? Comments?</vt:lpstr>
    </vt:vector>
  </TitlesOfParts>
  <Company>The Australian National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u4031391</dc:creator>
  <cp:lastModifiedBy>Michael Eburn</cp:lastModifiedBy>
  <cp:revision>79</cp:revision>
  <cp:lastPrinted>2017-02-22T12:07:22Z</cp:lastPrinted>
  <dcterms:created xsi:type="dcterms:W3CDTF">2010-10-19T05:25:31Z</dcterms:created>
  <dcterms:modified xsi:type="dcterms:W3CDTF">2017-02-23T10:37:54Z</dcterms:modified>
</cp:coreProperties>
</file>