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7"/>
  </p:notesMasterIdLst>
  <p:sldIdLst>
    <p:sldId id="265" r:id="rId2"/>
    <p:sldId id="266" r:id="rId3"/>
    <p:sldId id="267" r:id="rId4"/>
    <p:sldId id="268" r:id="rId5"/>
    <p:sldId id="269" r:id="rId6"/>
    <p:sldId id="270" r:id="rId7"/>
    <p:sldId id="271" r:id="rId8"/>
    <p:sldId id="273" r:id="rId9"/>
    <p:sldId id="274" r:id="rId10"/>
    <p:sldId id="275" r:id="rId11"/>
    <p:sldId id="276" r:id="rId12"/>
    <p:sldId id="277" r:id="rId13"/>
    <p:sldId id="278" r:id="rId14"/>
    <p:sldId id="279" r:id="rId15"/>
    <p:sldId id="280" r:id="rId16"/>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688"/>
    <a:srgbClr val="5E889D"/>
    <a:srgbClr val="94B0BE"/>
    <a:srgbClr val="4E3721"/>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4"/>
    <p:restoredTop sz="99391" autoAdjust="0"/>
  </p:normalViewPr>
  <p:slideViewPr>
    <p:cSldViewPr>
      <p:cViewPr varScale="1">
        <p:scale>
          <a:sx n="99" d="100"/>
          <a:sy n="99" d="100"/>
        </p:scale>
        <p:origin x="72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ACB16CB-CD02-49FC-BDF3-67B394DE205F}" type="slidenum">
              <a:rPr lang="en-AU"/>
              <a:pPr/>
              <a:t>‹#›</a:t>
            </a:fld>
            <a:endParaRPr lang="en-AU"/>
          </a:p>
        </p:txBody>
      </p:sp>
    </p:spTree>
    <p:extLst>
      <p:ext uri="{BB962C8B-B14F-4D97-AF65-F5344CB8AC3E}">
        <p14:creationId xmlns:p14="http://schemas.microsoft.com/office/powerpoint/2010/main" val="1084877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652963"/>
            <a:ext cx="9144000" cy="2205037"/>
          </a:xfrm>
          <a:prstGeom prst="rect">
            <a:avLst/>
          </a:prstGeom>
          <a:solidFill>
            <a:srgbClr val="94B0BE"/>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8196" name="Rectangle 4"/>
          <p:cNvSpPr>
            <a:spLocks noGrp="1" noChangeArrowheads="1"/>
          </p:cNvSpPr>
          <p:nvPr>
            <p:ph type="subTitle" idx="1"/>
          </p:nvPr>
        </p:nvSpPr>
        <p:spPr>
          <a:xfrm>
            <a:off x="468313" y="4652963"/>
            <a:ext cx="8280400" cy="519112"/>
          </a:xfrm>
        </p:spPr>
        <p:txBody>
          <a:bodyPr>
            <a:spAutoFit/>
          </a:bodyPr>
          <a:lstStyle>
            <a:lvl1pPr marL="0" indent="0">
              <a:buFontTx/>
              <a:buNone/>
              <a:defRPr sz="2800"/>
            </a:lvl1pPr>
          </a:lstStyle>
          <a:p>
            <a:pPr lvl="0"/>
            <a:r>
              <a:rPr lang="en-US" noProof="0" smtClean="0"/>
              <a:t>Click to edit Master subtitle style</a:t>
            </a:r>
            <a:endParaRPr lang="en-AU" noProof="0" smtClean="0"/>
          </a:p>
        </p:txBody>
      </p:sp>
      <p:sp>
        <p:nvSpPr>
          <p:cNvPr id="8197" name="Rectangle 5"/>
          <p:cNvSpPr>
            <a:spLocks noGrp="1" noChangeArrowheads="1"/>
          </p:cNvSpPr>
          <p:nvPr>
            <p:ph type="dt" sz="half" idx="2"/>
          </p:nvPr>
        </p:nvSpPr>
        <p:spPr>
          <a:xfrm>
            <a:off x="457200" y="6245225"/>
            <a:ext cx="2133600" cy="476250"/>
          </a:xfrm>
        </p:spPr>
        <p:txBody>
          <a:bodyPr/>
          <a:lstStyle>
            <a:lvl1pPr algn="l">
              <a:defRPr/>
            </a:lvl1pPr>
          </a:lstStyle>
          <a:p>
            <a:endParaRPr lang="en-AU"/>
          </a:p>
        </p:txBody>
      </p:sp>
      <p:sp>
        <p:nvSpPr>
          <p:cNvPr id="8198" name="Rectangle 6"/>
          <p:cNvSpPr>
            <a:spLocks noGrp="1" noChangeArrowheads="1"/>
          </p:cNvSpPr>
          <p:nvPr>
            <p:ph type="ftr" sz="quarter" idx="3"/>
          </p:nvPr>
        </p:nvSpPr>
        <p:spPr>
          <a:xfrm>
            <a:off x="3124200" y="6245225"/>
            <a:ext cx="2895600" cy="476250"/>
          </a:xfrm>
        </p:spPr>
        <p:txBody>
          <a:bodyPr/>
          <a:lstStyle>
            <a:lvl1pPr algn="ctr">
              <a:defRPr/>
            </a:lvl1pPr>
          </a:lstStyle>
          <a:p>
            <a:r>
              <a:rPr lang="en-AU" smtClean="0"/>
              <a:t>Footer text goes in here</a:t>
            </a:r>
            <a:endParaRPr lang="en-AU"/>
          </a:p>
        </p:txBody>
      </p:sp>
      <p:sp>
        <p:nvSpPr>
          <p:cNvPr id="8199" name="Rectangle 7"/>
          <p:cNvSpPr>
            <a:spLocks noGrp="1" noChangeArrowheads="1"/>
          </p:cNvSpPr>
          <p:nvPr>
            <p:ph type="sldNum" sz="quarter" idx="4"/>
          </p:nvPr>
        </p:nvSpPr>
        <p:spPr>
          <a:xfrm>
            <a:off x="6553200" y="6245225"/>
            <a:ext cx="2133600" cy="476250"/>
          </a:xfrm>
        </p:spPr>
        <p:txBody>
          <a:bodyPr/>
          <a:lstStyle>
            <a:lvl1pPr>
              <a:defRPr/>
            </a:lvl1pPr>
          </a:lstStyle>
          <a:p>
            <a:fld id="{62A7AD82-F461-44BE-94DD-871E42EA6917}" type="slidenum">
              <a:rPr lang="en-AU" smtClean="0"/>
              <a:pPr/>
              <a:t>‹#›</a:t>
            </a:fld>
            <a:endParaRPr lang="en-AU"/>
          </a:p>
        </p:txBody>
      </p:sp>
      <p:sp>
        <p:nvSpPr>
          <p:cNvPr id="8200" name="Rectangle 8"/>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8201" name="Picture 9" descr="ANU_LOGO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 xmlns:a14="http://schemas.microsoft.com/office/drawing/2010/main">
                <a:solidFill>
                  <a:srgbClr val="FFFFFF"/>
                </a:solidFill>
              </a14:hiddenFill>
            </a:ext>
          </a:extLst>
        </p:spPr>
      </p:pic>
      <p:sp>
        <p:nvSpPr>
          <p:cNvPr id="8195" name="Rectangle 3"/>
          <p:cNvSpPr>
            <a:spLocks noGrp="1" noChangeArrowheads="1"/>
          </p:cNvSpPr>
          <p:nvPr>
            <p:ph type="ctrTitle"/>
          </p:nvPr>
        </p:nvSpPr>
        <p:spPr>
          <a:xfrm>
            <a:off x="468313" y="1919288"/>
            <a:ext cx="8207375" cy="641350"/>
          </a:xfrm>
        </p:spPr>
        <p:txBody>
          <a:bodyPr>
            <a:spAutoFit/>
          </a:bodyPr>
          <a:lstStyle>
            <a:lvl1pPr>
              <a:defRPr>
                <a:solidFill>
                  <a:schemeClr val="tx1"/>
                </a:solidFill>
              </a:defRPr>
            </a:lvl1pPr>
          </a:lstStyle>
          <a:p>
            <a:pPr lvl="0"/>
            <a:r>
              <a:rPr lang="en-US" noProof="0" smtClean="0"/>
              <a:t>Click to edit Master title style</a:t>
            </a:r>
            <a:endParaRPr lang="en-AU" noProof="0" smtClean="0"/>
          </a:p>
        </p:txBody>
      </p:sp>
    </p:spTree>
    <p:extLst>
      <p:ext uri="{BB962C8B-B14F-4D97-AF65-F5344CB8AC3E}">
        <p14:creationId xmlns:p14="http://schemas.microsoft.com/office/powerpoint/2010/main" val="78950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932DC63-BF72-4143-B721-9CD45CAD5F53}" type="slidenum">
              <a:rPr lang="en-AU" smtClean="0"/>
              <a:pPr/>
              <a:t>‹#›</a:t>
            </a:fld>
            <a:endParaRPr lang="en-AU"/>
          </a:p>
        </p:txBody>
      </p:sp>
    </p:spTree>
    <p:extLst>
      <p:ext uri="{BB962C8B-B14F-4D97-AF65-F5344CB8AC3E}">
        <p14:creationId xmlns:p14="http://schemas.microsoft.com/office/powerpoint/2010/main" val="153178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1F528219-0DC8-415A-9E8F-741C729033E6}" type="slidenum">
              <a:rPr lang="en-AU" smtClean="0"/>
              <a:pPr/>
              <a:t>‹#›</a:t>
            </a:fld>
            <a:endParaRPr lang="en-AU"/>
          </a:p>
        </p:txBody>
      </p:sp>
    </p:spTree>
    <p:extLst>
      <p:ext uri="{BB962C8B-B14F-4D97-AF65-F5344CB8AC3E}">
        <p14:creationId xmlns:p14="http://schemas.microsoft.com/office/powerpoint/2010/main" val="2370194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16113"/>
            <a:ext cx="403860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F8AEE6BF-3074-4765-869F-D021AD32957A}" type="slidenum">
              <a:rPr lang="en-AU" smtClean="0"/>
              <a:pPr/>
              <a:t>‹#›</a:t>
            </a:fld>
            <a:endParaRPr lang="en-AU"/>
          </a:p>
        </p:txBody>
      </p:sp>
    </p:spTree>
    <p:extLst>
      <p:ext uri="{BB962C8B-B14F-4D97-AF65-F5344CB8AC3E}">
        <p14:creationId xmlns:p14="http://schemas.microsoft.com/office/powerpoint/2010/main" val="4237942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r>
              <a:rPr lang="en-AU" smtClean="0"/>
              <a:t>Footer text goes in here</a:t>
            </a:r>
            <a:endParaRPr lang="en-AU"/>
          </a:p>
        </p:txBody>
      </p:sp>
      <p:sp>
        <p:nvSpPr>
          <p:cNvPr id="9" name="Slide Number Placeholder 8"/>
          <p:cNvSpPr>
            <a:spLocks noGrp="1"/>
          </p:cNvSpPr>
          <p:nvPr>
            <p:ph type="sldNum" sz="quarter" idx="12"/>
          </p:nvPr>
        </p:nvSpPr>
        <p:spPr/>
        <p:txBody>
          <a:bodyPr/>
          <a:lstStyle>
            <a:lvl1pPr>
              <a:defRPr/>
            </a:lvl1pPr>
          </a:lstStyle>
          <a:p>
            <a:fld id="{971F8D5A-3D2E-418B-B345-2211B2424679}" type="slidenum">
              <a:rPr lang="en-AU" smtClean="0"/>
              <a:pPr/>
              <a:t>‹#›</a:t>
            </a:fld>
            <a:endParaRPr lang="en-AU"/>
          </a:p>
        </p:txBody>
      </p:sp>
    </p:spTree>
    <p:extLst>
      <p:ext uri="{BB962C8B-B14F-4D97-AF65-F5344CB8AC3E}">
        <p14:creationId xmlns:p14="http://schemas.microsoft.com/office/powerpoint/2010/main" val="5296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r>
              <a:rPr lang="en-AU" smtClean="0"/>
              <a:t>Footer text goes in here</a:t>
            </a:r>
            <a:endParaRPr lang="en-AU"/>
          </a:p>
        </p:txBody>
      </p:sp>
      <p:sp>
        <p:nvSpPr>
          <p:cNvPr id="5" name="Slide Number Placeholder 4"/>
          <p:cNvSpPr>
            <a:spLocks noGrp="1"/>
          </p:cNvSpPr>
          <p:nvPr>
            <p:ph type="sldNum" sz="quarter" idx="12"/>
          </p:nvPr>
        </p:nvSpPr>
        <p:spPr/>
        <p:txBody>
          <a:bodyPr/>
          <a:lstStyle>
            <a:lvl1pPr>
              <a:defRPr/>
            </a:lvl1pPr>
          </a:lstStyle>
          <a:p>
            <a:fld id="{D268BD5F-F6DD-4F39-BC8F-666BB322C733}" type="slidenum">
              <a:rPr lang="en-AU" smtClean="0"/>
              <a:pPr/>
              <a:t>‹#›</a:t>
            </a:fld>
            <a:endParaRPr lang="en-AU"/>
          </a:p>
        </p:txBody>
      </p:sp>
    </p:spTree>
    <p:extLst>
      <p:ext uri="{BB962C8B-B14F-4D97-AF65-F5344CB8AC3E}">
        <p14:creationId xmlns:p14="http://schemas.microsoft.com/office/powerpoint/2010/main" val="8241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r>
              <a:rPr lang="en-AU" smtClean="0"/>
              <a:t>Footer text goes in here</a:t>
            </a:r>
            <a:endParaRPr lang="en-AU"/>
          </a:p>
        </p:txBody>
      </p:sp>
      <p:sp>
        <p:nvSpPr>
          <p:cNvPr id="4" name="Slide Number Placeholder 3"/>
          <p:cNvSpPr>
            <a:spLocks noGrp="1"/>
          </p:cNvSpPr>
          <p:nvPr>
            <p:ph type="sldNum" sz="quarter" idx="12"/>
          </p:nvPr>
        </p:nvSpPr>
        <p:spPr/>
        <p:txBody>
          <a:bodyPr/>
          <a:lstStyle>
            <a:lvl1pPr>
              <a:defRPr/>
            </a:lvl1pPr>
          </a:lstStyle>
          <a:p>
            <a:fld id="{A5E0613E-3735-484E-B0D0-453FC6107EA6}" type="slidenum">
              <a:rPr lang="en-AU" smtClean="0"/>
              <a:pPr/>
              <a:t>‹#›</a:t>
            </a:fld>
            <a:endParaRPr lang="en-AU"/>
          </a:p>
        </p:txBody>
      </p:sp>
    </p:spTree>
    <p:extLst>
      <p:ext uri="{BB962C8B-B14F-4D97-AF65-F5344CB8AC3E}">
        <p14:creationId xmlns:p14="http://schemas.microsoft.com/office/powerpoint/2010/main" val="170847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68E9F30E-FD33-42EA-97C3-01DFA8D5A916}" type="slidenum">
              <a:rPr lang="en-AU" smtClean="0"/>
              <a:pPr/>
              <a:t>‹#›</a:t>
            </a:fld>
            <a:endParaRPr lang="en-AU"/>
          </a:p>
        </p:txBody>
      </p:sp>
    </p:spTree>
    <p:extLst>
      <p:ext uri="{BB962C8B-B14F-4D97-AF65-F5344CB8AC3E}">
        <p14:creationId xmlns:p14="http://schemas.microsoft.com/office/powerpoint/2010/main" val="2561983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r>
              <a:rPr lang="en-AU" smtClean="0"/>
              <a:t>Footer text goes in here</a:t>
            </a:r>
            <a:endParaRPr lang="en-AU"/>
          </a:p>
        </p:txBody>
      </p:sp>
      <p:sp>
        <p:nvSpPr>
          <p:cNvPr id="7" name="Slide Number Placeholder 6"/>
          <p:cNvSpPr>
            <a:spLocks noGrp="1"/>
          </p:cNvSpPr>
          <p:nvPr>
            <p:ph type="sldNum" sz="quarter" idx="12"/>
          </p:nvPr>
        </p:nvSpPr>
        <p:spPr/>
        <p:txBody>
          <a:bodyPr/>
          <a:lstStyle>
            <a:lvl1pPr>
              <a:defRPr/>
            </a:lvl1pPr>
          </a:lstStyle>
          <a:p>
            <a:fld id="{5306FBF0-4F57-4B2F-A1B9-BCE6746A8BB6}" type="slidenum">
              <a:rPr lang="en-AU" smtClean="0"/>
              <a:pPr/>
              <a:t>‹#›</a:t>
            </a:fld>
            <a:endParaRPr lang="en-AU"/>
          </a:p>
        </p:txBody>
      </p:sp>
    </p:spTree>
    <p:extLst>
      <p:ext uri="{BB962C8B-B14F-4D97-AF65-F5344CB8AC3E}">
        <p14:creationId xmlns:p14="http://schemas.microsoft.com/office/powerpoint/2010/main" val="24781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FE941E4B-589D-42F8-890C-E9AE02706688}" type="slidenum">
              <a:rPr lang="en-AU" smtClean="0"/>
              <a:pPr/>
              <a:t>‹#›</a:t>
            </a:fld>
            <a:endParaRPr lang="en-AU"/>
          </a:p>
        </p:txBody>
      </p:sp>
    </p:spTree>
    <p:extLst>
      <p:ext uri="{BB962C8B-B14F-4D97-AF65-F5344CB8AC3E}">
        <p14:creationId xmlns:p14="http://schemas.microsoft.com/office/powerpoint/2010/main" val="1902947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765175"/>
            <a:ext cx="2058988" cy="53609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765175"/>
            <a:ext cx="6029325" cy="5360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r>
              <a:rPr lang="en-AU" smtClean="0"/>
              <a:t>Footer text goes in here</a:t>
            </a:r>
            <a:endParaRPr lang="en-AU"/>
          </a:p>
        </p:txBody>
      </p:sp>
      <p:sp>
        <p:nvSpPr>
          <p:cNvPr id="6" name="Slide Number Placeholder 5"/>
          <p:cNvSpPr>
            <a:spLocks noGrp="1"/>
          </p:cNvSpPr>
          <p:nvPr>
            <p:ph type="sldNum" sz="quarter" idx="12"/>
          </p:nvPr>
        </p:nvSpPr>
        <p:spPr/>
        <p:txBody>
          <a:bodyPr/>
          <a:lstStyle>
            <a:lvl1pPr>
              <a:defRPr/>
            </a:lvl1pPr>
          </a:lstStyle>
          <a:p>
            <a:fld id="{B0011218-4351-4A50-B1B7-E89560B1E3E6}" type="slidenum">
              <a:rPr lang="en-AU" smtClean="0"/>
              <a:pPr/>
              <a:t>‹#›</a:t>
            </a:fld>
            <a:endParaRPr lang="en-AU"/>
          </a:p>
        </p:txBody>
      </p:sp>
    </p:spTree>
    <p:extLst>
      <p:ext uri="{BB962C8B-B14F-4D97-AF65-F5344CB8AC3E}">
        <p14:creationId xmlns:p14="http://schemas.microsoft.com/office/powerpoint/2010/main" val="20662166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597650"/>
            <a:ext cx="9144000" cy="260350"/>
          </a:xfrm>
          <a:prstGeom prst="rect">
            <a:avLst/>
          </a:prstGeom>
          <a:solidFill>
            <a:srgbClr val="94B0BE"/>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026" name="Rectangle 2"/>
          <p:cNvSpPr>
            <a:spLocks noGrp="1" noChangeArrowheads="1"/>
          </p:cNvSpPr>
          <p:nvPr>
            <p:ph type="title"/>
          </p:nvPr>
        </p:nvSpPr>
        <p:spPr bwMode="auto">
          <a:xfrm>
            <a:off x="468313" y="765175"/>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457200" y="1916113"/>
            <a:ext cx="8229600" cy="421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5724525" y="6597650"/>
            <a:ext cx="2133600"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AU"/>
          </a:p>
        </p:txBody>
      </p:sp>
      <p:sp>
        <p:nvSpPr>
          <p:cNvPr id="1029" name="Rectangle 5"/>
          <p:cNvSpPr>
            <a:spLocks noGrp="1" noChangeArrowheads="1"/>
          </p:cNvSpPr>
          <p:nvPr>
            <p:ph type="ftr" sz="quarter" idx="3"/>
          </p:nvPr>
        </p:nvSpPr>
        <p:spPr bwMode="auto">
          <a:xfrm>
            <a:off x="395288" y="6597650"/>
            <a:ext cx="5040312"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AU" smtClean="0"/>
              <a:t>Footer text goes in here</a:t>
            </a:r>
            <a:endParaRPr lang="en-AU"/>
          </a:p>
        </p:txBody>
      </p:sp>
      <p:sp>
        <p:nvSpPr>
          <p:cNvPr id="1030" name="Rectangle 6"/>
          <p:cNvSpPr>
            <a:spLocks noGrp="1" noChangeArrowheads="1"/>
          </p:cNvSpPr>
          <p:nvPr>
            <p:ph type="sldNum" sz="quarter" idx="4"/>
          </p:nvPr>
        </p:nvSpPr>
        <p:spPr bwMode="auto">
          <a:xfrm>
            <a:off x="8101013" y="6597650"/>
            <a:ext cx="585787"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8A7F530-2DD0-4577-9C97-D0E612A220B0}" type="slidenum">
              <a:rPr lang="en-AU" smtClean="0"/>
              <a:pPr/>
              <a:t>‹#›</a:t>
            </a:fld>
            <a:endParaRPr lang="en-AU"/>
          </a:p>
        </p:txBody>
      </p:sp>
      <p:sp>
        <p:nvSpPr>
          <p:cNvPr id="1031" name="Rectangle 7"/>
          <p:cNvSpPr>
            <a:spLocks noChangeArrowheads="1"/>
          </p:cNvSpPr>
          <p:nvPr/>
        </p:nvSpPr>
        <p:spPr bwMode="auto">
          <a:xfrm>
            <a:off x="0" y="0"/>
            <a:ext cx="9144000" cy="765175"/>
          </a:xfrm>
          <a:prstGeom prst="rect">
            <a:avLst/>
          </a:prstGeom>
          <a:solidFill>
            <a:srgbClr val="333333"/>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pic>
        <p:nvPicPr>
          <p:cNvPr id="1033" name="Picture 9" descr="ANU_LOGO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313" y="115888"/>
            <a:ext cx="1511300" cy="5254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18324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sz="3600">
          <a:solidFill>
            <a:srgbClr val="527688"/>
          </a:solidFill>
          <a:latin typeface="+mj-lt"/>
          <a:ea typeface="+mj-ea"/>
          <a:cs typeface="+mj-cs"/>
        </a:defRPr>
      </a:lvl1pPr>
      <a:lvl2pPr algn="l" rtl="0" eaLnBrk="1" fontAlgn="base" hangingPunct="1">
        <a:spcBef>
          <a:spcPct val="0"/>
        </a:spcBef>
        <a:spcAft>
          <a:spcPct val="0"/>
        </a:spcAft>
        <a:defRPr sz="3600">
          <a:solidFill>
            <a:srgbClr val="527688"/>
          </a:solidFill>
          <a:latin typeface="Arial" charset="0"/>
          <a:cs typeface="Arial" charset="0"/>
        </a:defRPr>
      </a:lvl2pPr>
      <a:lvl3pPr algn="l" rtl="0" eaLnBrk="1" fontAlgn="base" hangingPunct="1">
        <a:spcBef>
          <a:spcPct val="0"/>
        </a:spcBef>
        <a:spcAft>
          <a:spcPct val="0"/>
        </a:spcAft>
        <a:defRPr sz="3600">
          <a:solidFill>
            <a:srgbClr val="527688"/>
          </a:solidFill>
          <a:latin typeface="Arial" charset="0"/>
          <a:cs typeface="Arial" charset="0"/>
        </a:defRPr>
      </a:lvl3pPr>
      <a:lvl4pPr algn="l" rtl="0" eaLnBrk="1" fontAlgn="base" hangingPunct="1">
        <a:spcBef>
          <a:spcPct val="0"/>
        </a:spcBef>
        <a:spcAft>
          <a:spcPct val="0"/>
        </a:spcAft>
        <a:defRPr sz="3600">
          <a:solidFill>
            <a:srgbClr val="527688"/>
          </a:solidFill>
          <a:latin typeface="Arial" charset="0"/>
          <a:cs typeface="Arial" charset="0"/>
        </a:defRPr>
      </a:lvl4pPr>
      <a:lvl5pPr algn="l" rtl="0" eaLnBrk="1" fontAlgn="base" hangingPunct="1">
        <a:spcBef>
          <a:spcPct val="0"/>
        </a:spcBef>
        <a:spcAft>
          <a:spcPct val="0"/>
        </a:spcAft>
        <a:defRPr sz="3600">
          <a:solidFill>
            <a:srgbClr val="527688"/>
          </a:solidFill>
          <a:latin typeface="Arial" charset="0"/>
          <a:cs typeface="Arial" charset="0"/>
        </a:defRPr>
      </a:lvl5pPr>
      <a:lvl6pPr marL="457200" algn="l" rtl="0" eaLnBrk="1" fontAlgn="base" hangingPunct="1">
        <a:spcBef>
          <a:spcPct val="0"/>
        </a:spcBef>
        <a:spcAft>
          <a:spcPct val="0"/>
        </a:spcAft>
        <a:defRPr sz="3600">
          <a:solidFill>
            <a:srgbClr val="527688"/>
          </a:solidFill>
          <a:latin typeface="Arial" charset="0"/>
          <a:cs typeface="Arial" charset="0"/>
        </a:defRPr>
      </a:lvl6pPr>
      <a:lvl7pPr marL="914400" algn="l" rtl="0" eaLnBrk="1" fontAlgn="base" hangingPunct="1">
        <a:spcBef>
          <a:spcPct val="0"/>
        </a:spcBef>
        <a:spcAft>
          <a:spcPct val="0"/>
        </a:spcAft>
        <a:defRPr sz="3600">
          <a:solidFill>
            <a:srgbClr val="527688"/>
          </a:solidFill>
          <a:latin typeface="Arial" charset="0"/>
          <a:cs typeface="Arial" charset="0"/>
        </a:defRPr>
      </a:lvl7pPr>
      <a:lvl8pPr marL="1371600" algn="l" rtl="0" eaLnBrk="1" fontAlgn="base" hangingPunct="1">
        <a:spcBef>
          <a:spcPct val="0"/>
        </a:spcBef>
        <a:spcAft>
          <a:spcPct val="0"/>
        </a:spcAft>
        <a:defRPr sz="3600">
          <a:solidFill>
            <a:srgbClr val="527688"/>
          </a:solidFill>
          <a:latin typeface="Arial" charset="0"/>
          <a:cs typeface="Arial" charset="0"/>
        </a:defRPr>
      </a:lvl8pPr>
      <a:lvl9pPr marL="1828800" algn="l" rtl="0" eaLnBrk="1" fontAlgn="base" hangingPunct="1">
        <a:spcBef>
          <a:spcPct val="0"/>
        </a:spcBef>
        <a:spcAft>
          <a:spcPct val="0"/>
        </a:spcAft>
        <a:defRPr sz="3600">
          <a:solidFill>
            <a:srgbClr val="527688"/>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nhcrc.com.au/publications/biblio/bnh-3054" TargetMode="External"/><Relationship Id="rId3" Type="http://schemas.openxmlformats.org/officeDocument/2006/relationships/hyperlink" Target="mailto:michael.eburn@anu.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8313" y="4652963"/>
            <a:ext cx="8280400" cy="1224951"/>
          </a:xfrm>
        </p:spPr>
        <p:txBody>
          <a:bodyPr/>
          <a:lstStyle/>
          <a:p>
            <a:r>
              <a:rPr lang="en-AU" sz="1600" b="1" dirty="0" smtClean="0"/>
              <a:t>Associate Professor Dr Michael Eburn</a:t>
            </a:r>
          </a:p>
          <a:p>
            <a:r>
              <a:rPr lang="en-AU" sz="1600" dirty="0" smtClean="0"/>
              <a:t>ANU College of Law</a:t>
            </a:r>
          </a:p>
          <a:p>
            <a:r>
              <a:rPr lang="en-AU" sz="1600" dirty="0" smtClean="0"/>
              <a:t>The Australian National University</a:t>
            </a:r>
          </a:p>
          <a:p>
            <a:r>
              <a:rPr lang="en-AU" sz="1600" dirty="0" smtClean="0"/>
              <a:t>CANBERRA</a:t>
            </a:r>
            <a:endParaRPr lang="en-AU" sz="1600" dirty="0"/>
          </a:p>
        </p:txBody>
      </p:sp>
      <p:sp>
        <p:nvSpPr>
          <p:cNvPr id="3" name="Title 2"/>
          <p:cNvSpPr>
            <a:spLocks noGrp="1"/>
          </p:cNvSpPr>
          <p:nvPr>
            <p:ph type="ctrTitle"/>
          </p:nvPr>
        </p:nvSpPr>
        <p:spPr>
          <a:xfrm>
            <a:off x="468313" y="1928718"/>
            <a:ext cx="8207375" cy="646331"/>
          </a:xfrm>
        </p:spPr>
        <p:txBody>
          <a:bodyPr/>
          <a:lstStyle/>
          <a:p>
            <a:pPr algn="ctr"/>
            <a:r>
              <a:rPr lang="en-US" dirty="0"/>
              <a:t>Lessons From Emergency Services </a:t>
            </a:r>
            <a:endParaRPr lang="en-AU" dirty="0"/>
          </a:p>
        </p:txBody>
      </p:sp>
    </p:spTree>
    <p:extLst>
      <p:ext uri="{BB962C8B-B14F-4D97-AF65-F5344CB8AC3E}">
        <p14:creationId xmlns:p14="http://schemas.microsoft.com/office/powerpoint/2010/main" val="2767841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Presenting our</a:t>
            </a:r>
            <a:br>
              <a:rPr lang="en-US" dirty="0" smtClean="0"/>
            </a:br>
            <a:r>
              <a:rPr lang="en-US" dirty="0" smtClean="0"/>
              <a:t>paper </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2</a:t>
            </a:fld>
            <a:endParaRPr lang="en-AU"/>
          </a:p>
        </p:txBody>
      </p:sp>
      <p:pic>
        <p:nvPicPr>
          <p:cNvPr id="6" name="Picture 5"/>
          <p:cNvPicPr>
            <a:picLocks noChangeAspect="1"/>
          </p:cNvPicPr>
          <p:nvPr/>
        </p:nvPicPr>
        <p:blipFill>
          <a:blip r:embed="rId2"/>
          <a:stretch>
            <a:fillRect/>
          </a:stretch>
        </p:blipFill>
        <p:spPr>
          <a:xfrm>
            <a:off x="4278610" y="18298"/>
            <a:ext cx="4865390" cy="6858000"/>
          </a:xfrm>
          <a:prstGeom prst="rect">
            <a:avLst/>
          </a:prstGeom>
        </p:spPr>
      </p:pic>
    </p:spTree>
    <p:extLst>
      <p:ext uri="{BB962C8B-B14F-4D97-AF65-F5344CB8AC3E}">
        <p14:creationId xmlns:p14="http://schemas.microsoft.com/office/powerpoint/2010/main" val="1687588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question is </a:t>
            </a:r>
            <a:endParaRPr lang="en-US" dirty="0"/>
          </a:p>
        </p:txBody>
      </p:sp>
      <p:sp>
        <p:nvSpPr>
          <p:cNvPr id="3" name="Content Placeholder 2"/>
          <p:cNvSpPr>
            <a:spLocks noGrp="1"/>
          </p:cNvSpPr>
          <p:nvPr>
            <p:ph idx="1"/>
          </p:nvPr>
        </p:nvSpPr>
        <p:spPr/>
        <p:txBody>
          <a:bodyPr/>
          <a:lstStyle/>
          <a:p>
            <a:r>
              <a:rPr lang="en-US" dirty="0" smtClean="0"/>
              <a:t>Not ‘What have post event reviews told us about emergency response?’; but</a:t>
            </a:r>
          </a:p>
          <a:p>
            <a:r>
              <a:rPr lang="en-US" dirty="0" smtClean="0"/>
              <a:t>‘What have post event reviews told us about post event reviews?’</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3</a:t>
            </a:fld>
            <a:endParaRPr lang="en-AU"/>
          </a:p>
        </p:txBody>
      </p:sp>
    </p:spTree>
    <p:extLst>
      <p:ext uri="{BB962C8B-B14F-4D97-AF65-F5344CB8AC3E}">
        <p14:creationId xmlns:p14="http://schemas.microsoft.com/office/powerpoint/2010/main" val="36149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calling inquiries</a:t>
            </a:r>
            <a:endParaRPr lang="en-US" dirty="0"/>
          </a:p>
        </p:txBody>
      </p:sp>
      <p:sp>
        <p:nvSpPr>
          <p:cNvPr id="3" name="Content Placeholder 2"/>
          <p:cNvSpPr>
            <a:spLocks noGrp="1"/>
          </p:cNvSpPr>
          <p:nvPr>
            <p:ph idx="1"/>
          </p:nvPr>
        </p:nvSpPr>
        <p:spPr/>
        <p:txBody>
          <a:bodyPr/>
          <a:lstStyle/>
          <a:p>
            <a:r>
              <a:rPr lang="en-US" dirty="0"/>
              <a:t>We hope it’s to </a:t>
            </a:r>
            <a:r>
              <a:rPr lang="en-US" dirty="0" smtClean="0"/>
              <a:t>‘to determine what we can learn from the examination and what we need to do </a:t>
            </a:r>
            <a:r>
              <a:rPr lang="en-US" dirty="0"/>
              <a:t>to	</a:t>
            </a:r>
            <a:r>
              <a:rPr lang="en-US" dirty="0" smtClean="0"/>
              <a:t>prevent or mitigate another like event’.</a:t>
            </a:r>
          </a:p>
        </p:txBody>
      </p:sp>
      <p:sp>
        <p:nvSpPr>
          <p:cNvPr id="4" name="Slide Number Placeholder 3"/>
          <p:cNvSpPr>
            <a:spLocks noGrp="1"/>
          </p:cNvSpPr>
          <p:nvPr>
            <p:ph type="sldNum" sz="quarter" idx="12"/>
          </p:nvPr>
        </p:nvSpPr>
        <p:spPr/>
        <p:txBody>
          <a:bodyPr/>
          <a:lstStyle/>
          <a:p>
            <a:fld id="{1932DC63-BF72-4143-B721-9CD45CAD5F53}" type="slidenum">
              <a:rPr lang="en-AU" smtClean="0"/>
              <a:pPr/>
              <a:t>4</a:t>
            </a:fld>
            <a:endParaRPr lang="en-AU"/>
          </a:p>
        </p:txBody>
      </p:sp>
    </p:spTree>
    <p:extLst>
      <p:ext uri="{BB962C8B-B14F-4D97-AF65-F5344CB8AC3E}">
        <p14:creationId xmlns:p14="http://schemas.microsoft.com/office/powerpoint/2010/main" val="23690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it may be</a:t>
            </a:r>
            <a:endParaRPr lang="en-US" dirty="0"/>
          </a:p>
        </p:txBody>
      </p:sp>
      <p:sp>
        <p:nvSpPr>
          <p:cNvPr id="3" name="Content Placeholder 2"/>
          <p:cNvSpPr>
            <a:spLocks noGrp="1"/>
          </p:cNvSpPr>
          <p:nvPr>
            <p:ph idx="1"/>
          </p:nvPr>
        </p:nvSpPr>
        <p:spPr/>
        <p:txBody>
          <a:bodyPr/>
          <a:lstStyle/>
          <a:p>
            <a:r>
              <a:rPr lang="en-US" dirty="0" smtClean="0"/>
              <a:t>‘</a:t>
            </a:r>
            <a:r>
              <a:rPr lang="mr-IN" dirty="0" smtClean="0"/>
              <a:t>…</a:t>
            </a:r>
            <a:r>
              <a:rPr lang="en-AU" dirty="0" smtClean="0"/>
              <a:t> </a:t>
            </a:r>
            <a:r>
              <a:rPr lang="en-US" dirty="0" smtClean="0"/>
              <a:t>for </a:t>
            </a:r>
            <a:r>
              <a:rPr lang="en-US" dirty="0"/>
              <a:t>politically expedient reasons such as to show concern about an issue, give an illusion of action, show responsiveness to a problem, co‐opt critics, reduce opposition, delay decision‐making and reassert control of the policy agenda</a:t>
            </a:r>
            <a:r>
              <a:rPr lang="en-US" dirty="0" smtClean="0"/>
              <a:t>.’</a:t>
            </a:r>
          </a:p>
          <a:p>
            <a:r>
              <a:rPr lang="en-US" dirty="0" smtClean="0"/>
              <a:t>The desire to</a:t>
            </a:r>
            <a:r>
              <a:rPr lang="en-US" dirty="0"/>
              <a:t>	</a:t>
            </a:r>
            <a:r>
              <a:rPr lang="en-US" dirty="0" smtClean="0"/>
              <a:t> assign responsibility or blame?</a:t>
            </a:r>
            <a:r>
              <a:rPr lang="en-US" dirty="0"/>
              <a:t>		</a:t>
            </a:r>
          </a:p>
          <a:p>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5</a:t>
            </a:fld>
            <a:endParaRPr lang="en-AU"/>
          </a:p>
        </p:txBody>
      </p:sp>
    </p:spTree>
    <p:extLst>
      <p:ext uri="{BB962C8B-B14F-4D97-AF65-F5344CB8AC3E}">
        <p14:creationId xmlns:p14="http://schemas.microsoft.com/office/powerpoint/2010/main" val="99052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they teach us?</a:t>
            </a:r>
            <a:endParaRPr lang="en-US" dirty="0"/>
          </a:p>
        </p:txBody>
      </p:sp>
      <p:sp>
        <p:nvSpPr>
          <p:cNvPr id="3" name="Content Placeholder 2"/>
          <p:cNvSpPr>
            <a:spLocks noGrp="1"/>
          </p:cNvSpPr>
          <p:nvPr>
            <p:ph idx="1"/>
          </p:nvPr>
        </p:nvSpPr>
        <p:spPr/>
        <p:txBody>
          <a:bodyPr/>
          <a:lstStyle/>
          <a:p>
            <a:pPr marL="0" indent="0">
              <a:buNone/>
            </a:pPr>
            <a:r>
              <a:rPr lang="en-US" sz="2800" dirty="0" smtClean="0"/>
              <a:t>“That </a:t>
            </a:r>
            <a:r>
              <a:rPr lang="en-US" sz="2800" dirty="0"/>
              <a:t>it was allowed to happen, despite all the accumulated wisdom of so many previous reports and guidelines must indicate that the lessons of past disasters and the recommendations following them had not been taken sufficiently to heart… there is no point in holding inquiries or publishing guidance unless the recommendations are followed diligently. That must be the first </a:t>
            </a:r>
            <a:r>
              <a:rPr lang="en-US" sz="2800" dirty="0" smtClean="0"/>
              <a:t>lesson.”</a:t>
            </a:r>
            <a:endParaRPr lang="en-GB" sz="28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6</a:t>
            </a:fld>
            <a:endParaRPr lang="en-AU"/>
          </a:p>
        </p:txBody>
      </p:sp>
    </p:spTree>
    <p:extLst>
      <p:ext uri="{BB962C8B-B14F-4D97-AF65-F5344CB8AC3E}">
        <p14:creationId xmlns:p14="http://schemas.microsoft.com/office/powerpoint/2010/main" val="98141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following recommendation diligently may not help</a:t>
            </a:r>
            <a:endParaRPr lang="en-US" dirty="0"/>
          </a:p>
        </p:txBody>
      </p:sp>
      <p:sp>
        <p:nvSpPr>
          <p:cNvPr id="3" name="Content Placeholder 2"/>
          <p:cNvSpPr>
            <a:spLocks noGrp="1"/>
          </p:cNvSpPr>
          <p:nvPr>
            <p:ph idx="1"/>
          </p:nvPr>
        </p:nvSpPr>
        <p:spPr/>
        <p:txBody>
          <a:bodyPr/>
          <a:lstStyle/>
          <a:p>
            <a:r>
              <a:rPr lang="en-US" dirty="0" smtClean="0"/>
              <a:t>They may not be practical;</a:t>
            </a:r>
          </a:p>
          <a:p>
            <a:r>
              <a:rPr lang="en-US" dirty="0" smtClean="0"/>
              <a:t>They not be helpful;</a:t>
            </a:r>
          </a:p>
          <a:p>
            <a:r>
              <a:rPr lang="en-US" dirty="0" smtClean="0"/>
              <a:t>They may be too expensive;</a:t>
            </a:r>
          </a:p>
          <a:p>
            <a:r>
              <a:rPr lang="en-US" dirty="0" smtClean="0"/>
              <a:t>They may reveal other vulnerabilities;</a:t>
            </a:r>
          </a:p>
          <a:p>
            <a:r>
              <a:rPr lang="en-US" dirty="0" smtClean="0"/>
              <a:t>No two events are the same;</a:t>
            </a:r>
          </a:p>
          <a:p>
            <a:r>
              <a:rPr lang="en-US" dirty="0" smtClean="0"/>
              <a:t>They may be in conflict </a:t>
            </a:r>
            <a:r>
              <a:rPr lang="mr-IN" dirty="0" smtClean="0"/>
              <a:t>…</a:t>
            </a:r>
            <a:r>
              <a:rPr lang="en-AU" dirty="0" smtClean="0"/>
              <a:t> consider ‘A tale of two coroners</a:t>
            </a:r>
            <a:r>
              <a:rPr lang="mr-IN" dirty="0" smtClean="0"/>
              <a:t>…</a:t>
            </a:r>
            <a:r>
              <a:rPr lang="en-AU" dirty="0" smtClean="0"/>
              <a:t>’</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7</a:t>
            </a:fld>
            <a:endParaRPr lang="en-AU"/>
          </a:p>
        </p:txBody>
      </p:sp>
    </p:spTree>
    <p:extLst>
      <p:ext uri="{BB962C8B-B14F-4D97-AF65-F5344CB8AC3E}">
        <p14:creationId xmlns:p14="http://schemas.microsoft.com/office/powerpoint/2010/main" val="138365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death of Alison Hume (Scotland</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mr-IN" sz="2400" dirty="0"/>
              <a:t>…</a:t>
            </a:r>
            <a:r>
              <a:rPr lang="en-AU" sz="2400" dirty="0"/>
              <a:t> </a:t>
            </a:r>
            <a:r>
              <a:rPr lang="en-US" sz="2400" dirty="0"/>
              <a:t>some imagination, flexibility, and adaptability were necessary</a:t>
            </a:r>
            <a:r>
              <a:rPr lang="mr-IN" sz="2400" dirty="0"/>
              <a:t>…</a:t>
            </a:r>
            <a:r>
              <a:rPr lang="en-US" sz="2400" dirty="0"/>
              <a:t> a balance to be struck between the interests and safety of the rescuers, and those of the casualty </a:t>
            </a:r>
            <a:r>
              <a:rPr lang="mr-IN" sz="2400" dirty="0"/>
              <a:t>…</a:t>
            </a:r>
            <a:r>
              <a:rPr lang="en-US" sz="2400" dirty="0"/>
              <a:t>what presents as a danger to the rescuer, when set against the need to rescue the casualty, can be a matter of fine judgement… a preoccupation with adherence to </a:t>
            </a:r>
            <a:r>
              <a:rPr lang="mr-IN" sz="2400" dirty="0"/>
              <a:t>…</a:t>
            </a:r>
            <a:r>
              <a:rPr lang="en-AU" sz="2400" dirty="0"/>
              <a:t> </a:t>
            </a:r>
            <a:r>
              <a:rPr lang="en-US" sz="2400" dirty="0"/>
              <a:t>policy </a:t>
            </a:r>
            <a:r>
              <a:rPr lang="mr-IN" sz="2400" dirty="0"/>
              <a:t>…</a:t>
            </a:r>
            <a:r>
              <a:rPr lang="en-AU" sz="2400" dirty="0"/>
              <a:t> </a:t>
            </a:r>
            <a:r>
              <a:rPr lang="en-US" sz="2400" dirty="0"/>
              <a:t>The core consideration of a risk assessment is a question of whether or not the risks to be taken are proportionate to the benefits gained. That must be an objective consideration. </a:t>
            </a:r>
          </a:p>
        </p:txBody>
      </p:sp>
      <p:sp>
        <p:nvSpPr>
          <p:cNvPr id="4" name="Slide Number Placeholder 3"/>
          <p:cNvSpPr>
            <a:spLocks noGrp="1"/>
          </p:cNvSpPr>
          <p:nvPr>
            <p:ph type="sldNum" sz="quarter" idx="12"/>
          </p:nvPr>
        </p:nvSpPr>
        <p:spPr/>
        <p:txBody>
          <a:bodyPr/>
          <a:lstStyle/>
          <a:p>
            <a:fld id="{1932DC63-BF72-4143-B721-9CD45CAD5F53}" type="slidenum">
              <a:rPr lang="en-AU" smtClean="0"/>
              <a:pPr/>
              <a:t>8</a:t>
            </a:fld>
            <a:endParaRPr lang="en-AU"/>
          </a:p>
        </p:txBody>
      </p:sp>
    </p:spTree>
    <p:extLst>
      <p:ext uri="{BB962C8B-B14F-4D97-AF65-F5344CB8AC3E}">
        <p14:creationId xmlns:p14="http://schemas.microsoft.com/office/powerpoint/2010/main" val="128718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death of Michael Wilson (NSW)</a:t>
            </a:r>
            <a:endParaRPr lang="en-US" dirty="0"/>
          </a:p>
        </p:txBody>
      </p:sp>
      <p:sp>
        <p:nvSpPr>
          <p:cNvPr id="3" name="Content Placeholder 2"/>
          <p:cNvSpPr>
            <a:spLocks noGrp="1"/>
          </p:cNvSpPr>
          <p:nvPr>
            <p:ph idx="1"/>
          </p:nvPr>
        </p:nvSpPr>
        <p:spPr/>
        <p:txBody>
          <a:bodyPr/>
          <a:lstStyle/>
          <a:p>
            <a:pPr marL="0" indent="0">
              <a:buNone/>
            </a:pPr>
            <a:r>
              <a:rPr lang="en-AU" dirty="0" smtClean="0"/>
              <a:t>“</a:t>
            </a:r>
            <a:r>
              <a:rPr lang="en-AU" dirty="0"/>
              <a:t>Early activation of a Duty Operations Manager … would have introduced a level of external command and control.” …  “The CHC Operations Manuel should include a comprehensive </a:t>
            </a:r>
            <a:r>
              <a:rPr lang="en-AU" dirty="0" smtClean="0"/>
              <a:t>procedure </a:t>
            </a:r>
            <a:r>
              <a:rPr lang="mr-IN" dirty="0" smtClean="0"/>
              <a:t>…</a:t>
            </a:r>
            <a:r>
              <a:rPr lang="en-AU" dirty="0" smtClean="0"/>
              <a:t>” equipment </a:t>
            </a:r>
            <a:r>
              <a:rPr lang="en-AU" dirty="0"/>
              <a:t>not be used for purposes other than its designed </a:t>
            </a:r>
            <a:r>
              <a:rPr lang="en-AU" dirty="0" smtClean="0"/>
              <a:t>purpose… </a:t>
            </a:r>
            <a:r>
              <a:rPr lang="en-AU" dirty="0"/>
              <a:t>crews do not vary operating procedures unless authorised in the operations manual</a:t>
            </a:r>
            <a:r>
              <a:rPr lang="en-AU" dirty="0" smtClean="0"/>
              <a:t>…</a:t>
            </a:r>
            <a:endParaRPr lang="en-GB" dirty="0"/>
          </a:p>
          <a:p>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9</a:t>
            </a:fld>
            <a:endParaRPr lang="en-AU"/>
          </a:p>
        </p:txBody>
      </p:sp>
    </p:spTree>
    <p:extLst>
      <p:ext uri="{BB962C8B-B14F-4D97-AF65-F5344CB8AC3E}">
        <p14:creationId xmlns:p14="http://schemas.microsoft.com/office/powerpoint/2010/main" val="97174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Dekker recommends</a:t>
            </a:r>
            <a:endParaRPr lang="en-US" dirty="0"/>
          </a:p>
        </p:txBody>
      </p:sp>
      <p:sp>
        <p:nvSpPr>
          <p:cNvPr id="3" name="Content Placeholder 2"/>
          <p:cNvSpPr>
            <a:spLocks noGrp="1"/>
          </p:cNvSpPr>
          <p:nvPr>
            <p:ph idx="1"/>
          </p:nvPr>
        </p:nvSpPr>
        <p:spPr/>
        <p:txBody>
          <a:bodyPr/>
          <a:lstStyle/>
          <a:p>
            <a:r>
              <a:rPr lang="en-US" dirty="0"/>
              <a:t>A</a:t>
            </a:r>
            <a:r>
              <a:rPr lang="en-US" smtClean="0"/>
              <a:t>gainst </a:t>
            </a:r>
            <a:r>
              <a:rPr lang="en-US" dirty="0"/>
              <a:t>a lesson learning process that makes specific </a:t>
            </a:r>
            <a:r>
              <a:rPr lang="en-US" dirty="0" smtClean="0"/>
              <a:t>recommendations. Any </a:t>
            </a:r>
            <a:r>
              <a:rPr lang="en-US" dirty="0"/>
              <a:t>recommendation suffers from hindsight bias. </a:t>
            </a:r>
            <a:endParaRPr lang="en-US" dirty="0" smtClean="0"/>
          </a:p>
          <a:p>
            <a:r>
              <a:rPr lang="en-US" dirty="0" smtClean="0"/>
              <a:t>Try to understand and explain </a:t>
            </a:r>
            <a:r>
              <a:rPr lang="en-US" dirty="0"/>
              <a:t>why the decision makers made the decision that they </a:t>
            </a:r>
            <a:r>
              <a:rPr lang="en-US" dirty="0" smtClean="0"/>
              <a:t>did; ‘people </a:t>
            </a:r>
            <a:r>
              <a:rPr lang="en-US" dirty="0"/>
              <a:t>do not come to work to do a bad job</a:t>
            </a:r>
            <a:r>
              <a:rPr lang="en-US" dirty="0" smtClean="0"/>
              <a:t>’ or to die.</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10</a:t>
            </a:fld>
            <a:endParaRPr lang="en-AU"/>
          </a:p>
        </p:txBody>
      </p:sp>
    </p:spTree>
    <p:extLst>
      <p:ext uri="{BB962C8B-B14F-4D97-AF65-F5344CB8AC3E}">
        <p14:creationId xmlns:p14="http://schemas.microsoft.com/office/powerpoint/2010/main" val="132093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 factors</a:t>
            </a:r>
            <a:endParaRPr lang="en-US" dirty="0"/>
          </a:p>
        </p:txBody>
      </p:sp>
      <p:sp>
        <p:nvSpPr>
          <p:cNvPr id="3" name="Content Placeholder 2"/>
          <p:cNvSpPr>
            <a:spLocks noGrp="1"/>
          </p:cNvSpPr>
          <p:nvPr>
            <p:ph idx="1"/>
          </p:nvPr>
        </p:nvSpPr>
        <p:spPr/>
        <p:txBody>
          <a:bodyPr/>
          <a:lstStyle/>
          <a:p>
            <a:r>
              <a:rPr lang="en-US" dirty="0" smtClean="0"/>
              <a:t>The need to be heard; to tell a story.</a:t>
            </a:r>
          </a:p>
          <a:p>
            <a:r>
              <a:rPr lang="en-US" dirty="0" smtClean="0"/>
              <a:t>The need to restore relationships.</a:t>
            </a:r>
          </a:p>
          <a:p>
            <a:r>
              <a:rPr lang="en-US" dirty="0" smtClean="0"/>
              <a:t>Royal Commissions/Coroners are </a:t>
            </a:r>
          </a:p>
          <a:p>
            <a:pPr lvl="1"/>
            <a:r>
              <a:rPr lang="en-US" dirty="0" smtClean="0"/>
              <a:t>Adversarial (even if they don’t want to be);</a:t>
            </a:r>
          </a:p>
          <a:p>
            <a:pPr lvl="1"/>
            <a:r>
              <a:rPr lang="en-US" dirty="0" smtClean="0"/>
              <a:t>Make recommendations based on counterfactuals;</a:t>
            </a:r>
          </a:p>
          <a:p>
            <a:pPr lvl="1"/>
            <a:r>
              <a:rPr lang="en-US" dirty="0" smtClean="0"/>
              <a:t>Don’t allow people to tell their story.</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11</a:t>
            </a:fld>
            <a:endParaRPr lang="en-AU"/>
          </a:p>
        </p:txBody>
      </p:sp>
    </p:spTree>
    <p:extLst>
      <p:ext uri="{BB962C8B-B14F-4D97-AF65-F5344CB8AC3E}">
        <p14:creationId xmlns:p14="http://schemas.microsoft.com/office/powerpoint/2010/main" val="56487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left)">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a:t>
            </a:r>
            <a:endParaRPr lang="en-US" dirty="0"/>
          </a:p>
        </p:txBody>
      </p:sp>
      <p:sp>
        <p:nvSpPr>
          <p:cNvPr id="3" name="Content Placeholder 2"/>
          <p:cNvSpPr>
            <a:spLocks noGrp="1"/>
          </p:cNvSpPr>
          <p:nvPr>
            <p:ph idx="1"/>
          </p:nvPr>
        </p:nvSpPr>
        <p:spPr/>
        <p:txBody>
          <a:bodyPr/>
          <a:lstStyle/>
          <a:p>
            <a:r>
              <a:rPr lang="en-US" dirty="0" smtClean="0"/>
              <a:t>The CASA no blame model.</a:t>
            </a:r>
          </a:p>
          <a:p>
            <a:r>
              <a:rPr lang="en-US" dirty="0" smtClean="0"/>
              <a:t>The health sector’s open disclosure model.</a:t>
            </a:r>
          </a:p>
          <a:p>
            <a:r>
              <a:rPr lang="en-US" dirty="0" smtClean="0"/>
              <a:t>Restorative justice.</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12</a:t>
            </a:fld>
            <a:endParaRPr lang="en-AU"/>
          </a:p>
        </p:txBody>
      </p:sp>
    </p:spTree>
    <p:extLst>
      <p:ext uri="{BB962C8B-B14F-4D97-AF65-F5344CB8AC3E}">
        <p14:creationId xmlns:p14="http://schemas.microsoft.com/office/powerpoint/2010/main" val="193657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Restorative justice	</a:t>
            </a:r>
            <a:endParaRPr lang="en-US" dirty="0"/>
          </a:p>
        </p:txBody>
      </p:sp>
      <p:sp>
        <p:nvSpPr>
          <p:cNvPr id="3" name="Content Placeholder 2"/>
          <p:cNvSpPr>
            <a:spLocks noGrp="1"/>
          </p:cNvSpPr>
          <p:nvPr>
            <p:ph idx="1"/>
          </p:nvPr>
        </p:nvSpPr>
        <p:spPr/>
        <p:txBody>
          <a:bodyPr/>
          <a:lstStyle/>
          <a:p>
            <a:r>
              <a:rPr lang="en-US" sz="3000" dirty="0" smtClean="0"/>
              <a:t>Disasters harm communities and relationships between government and citizens.</a:t>
            </a:r>
          </a:p>
          <a:p>
            <a:r>
              <a:rPr lang="en-US" sz="3000" dirty="0"/>
              <a:t>Aims to undo the harm.</a:t>
            </a:r>
          </a:p>
          <a:p>
            <a:r>
              <a:rPr lang="en-US" sz="3000" dirty="0" smtClean="0"/>
              <a:t>Restorative </a:t>
            </a:r>
            <a:r>
              <a:rPr lang="en-US" sz="3000" dirty="0"/>
              <a:t>justice is a process whereby all the parties with a stake in a particular </a:t>
            </a:r>
            <a:r>
              <a:rPr lang="en-US" sz="3000" dirty="0" smtClean="0"/>
              <a:t>event </a:t>
            </a:r>
            <a:r>
              <a:rPr lang="en-US" sz="3000" dirty="0"/>
              <a:t>come together to resolve collectively how to deal with the aftermath </a:t>
            </a:r>
            <a:r>
              <a:rPr lang="en-US" sz="3000" dirty="0" smtClean="0"/>
              <a:t>and </a:t>
            </a:r>
            <a:r>
              <a:rPr lang="en-US" sz="3000" dirty="0"/>
              <a:t>its implications for the </a:t>
            </a:r>
            <a:r>
              <a:rPr lang="en-US" sz="3000" dirty="0" smtClean="0"/>
              <a:t>future.</a:t>
            </a:r>
            <a:endParaRPr lang="en-US" sz="3000"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13</a:t>
            </a:fld>
            <a:endParaRPr lang="en-AU"/>
          </a:p>
        </p:txBody>
      </p:sp>
    </p:spTree>
    <p:extLst>
      <p:ext uri="{BB962C8B-B14F-4D97-AF65-F5344CB8AC3E}">
        <p14:creationId xmlns:p14="http://schemas.microsoft.com/office/powerpoint/2010/main" val="102854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Restorative justice is</a:t>
            </a:r>
            <a:endParaRPr lang="en-US" dirty="0"/>
          </a:p>
        </p:txBody>
      </p:sp>
      <p:sp>
        <p:nvSpPr>
          <p:cNvPr id="3" name="Content Placeholder 2"/>
          <p:cNvSpPr>
            <a:spLocks noGrp="1"/>
          </p:cNvSpPr>
          <p:nvPr>
            <p:ph idx="1"/>
          </p:nvPr>
        </p:nvSpPr>
        <p:spPr/>
        <p:txBody>
          <a:bodyPr/>
          <a:lstStyle/>
          <a:p>
            <a:r>
              <a:rPr lang="en-US" dirty="0" smtClean="0"/>
              <a:t>Consistent with shared responsibility.</a:t>
            </a:r>
          </a:p>
          <a:p>
            <a:r>
              <a:rPr lang="en-US" dirty="0" smtClean="0"/>
              <a:t>Not unique.</a:t>
            </a:r>
          </a:p>
          <a:p>
            <a:r>
              <a:rPr lang="en-US" dirty="0" smtClean="0"/>
              <a:t>Do we need a standing body </a:t>
            </a:r>
            <a:r>
              <a:rPr lang="mr-IN" dirty="0" smtClean="0"/>
              <a:t>–</a:t>
            </a:r>
            <a:r>
              <a:rPr lang="en-US" dirty="0"/>
              <a:t> the </a:t>
            </a:r>
            <a:r>
              <a:rPr lang="en-US" i="1" dirty="0"/>
              <a:t>Fire and Emergency </a:t>
            </a:r>
            <a:r>
              <a:rPr lang="en-US" i="1" dirty="0" smtClean="0"/>
              <a:t>Safety Bureau</a:t>
            </a:r>
            <a:r>
              <a:rPr lang="en-US" dirty="0" smtClean="0"/>
              <a:t> to facilitate inquiries and share the lessons identified?</a:t>
            </a:r>
          </a:p>
        </p:txBody>
      </p:sp>
      <p:sp>
        <p:nvSpPr>
          <p:cNvPr id="4" name="Slide Number Placeholder 3"/>
          <p:cNvSpPr>
            <a:spLocks noGrp="1"/>
          </p:cNvSpPr>
          <p:nvPr>
            <p:ph type="sldNum" sz="quarter" idx="12"/>
          </p:nvPr>
        </p:nvSpPr>
        <p:spPr/>
        <p:txBody>
          <a:bodyPr/>
          <a:lstStyle/>
          <a:p>
            <a:fld id="{1932DC63-BF72-4143-B721-9CD45CAD5F53}" type="slidenum">
              <a:rPr lang="en-AU" smtClean="0"/>
              <a:pPr/>
              <a:t>14</a:t>
            </a:fld>
            <a:endParaRPr lang="en-AU"/>
          </a:p>
        </p:txBody>
      </p:sp>
    </p:spTree>
    <p:extLst>
      <p:ext uri="{BB962C8B-B14F-4D97-AF65-F5344CB8AC3E}">
        <p14:creationId xmlns:p14="http://schemas.microsoft.com/office/powerpoint/2010/main" val="208901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next?</a:t>
            </a:r>
          </a:p>
        </p:txBody>
      </p:sp>
      <p:sp>
        <p:nvSpPr>
          <p:cNvPr id="3" name="Content Placeholder 2"/>
          <p:cNvSpPr>
            <a:spLocks noGrp="1"/>
          </p:cNvSpPr>
          <p:nvPr>
            <p:ph idx="1"/>
          </p:nvPr>
        </p:nvSpPr>
        <p:spPr/>
        <p:txBody>
          <a:bodyPr/>
          <a:lstStyle/>
          <a:p>
            <a:r>
              <a:rPr lang="en-US" dirty="0"/>
              <a:t>Download the paper </a:t>
            </a:r>
            <a:r>
              <a:rPr lang="en-US" dirty="0">
                <a:hlinkClick r:id="rId2"/>
              </a:rPr>
              <a:t>http://</a:t>
            </a:r>
            <a:r>
              <a:rPr lang="en-US" dirty="0" smtClean="0">
                <a:hlinkClick r:id="rId2"/>
              </a:rPr>
              <a:t>www.bnhcrc.com.au/publications/biblio/bnh-3054</a:t>
            </a:r>
            <a:endParaRPr lang="en-US" dirty="0" smtClean="0"/>
          </a:p>
          <a:p>
            <a:r>
              <a:rPr lang="en-US" dirty="0" smtClean="0"/>
              <a:t>What do you think?  Are the suggestions helpful? </a:t>
            </a:r>
          </a:p>
          <a:p>
            <a:r>
              <a:rPr lang="en-US" dirty="0" smtClean="0"/>
              <a:t>Comments and feedback welcome </a:t>
            </a:r>
            <a:r>
              <a:rPr lang="mr-IN" dirty="0" smtClean="0"/>
              <a:t>–</a:t>
            </a:r>
            <a:r>
              <a:rPr lang="en-US" dirty="0" smtClean="0"/>
              <a:t> send to </a:t>
            </a:r>
            <a:r>
              <a:rPr lang="en-US" dirty="0" smtClean="0">
                <a:hlinkClick r:id="rId3"/>
              </a:rPr>
              <a:t>michael.eburn@anu.edu.au</a:t>
            </a:r>
            <a:r>
              <a:rPr lang="en-US" dirty="0" smtClean="0"/>
              <a:t>.</a:t>
            </a:r>
          </a:p>
          <a:p>
            <a:r>
              <a:rPr lang="en-US" dirty="0" smtClean="0"/>
              <a:t>Thank you.</a:t>
            </a:r>
            <a:endParaRPr lang="en-US" dirty="0"/>
          </a:p>
        </p:txBody>
      </p:sp>
      <p:sp>
        <p:nvSpPr>
          <p:cNvPr id="4" name="Slide Number Placeholder 3"/>
          <p:cNvSpPr>
            <a:spLocks noGrp="1"/>
          </p:cNvSpPr>
          <p:nvPr>
            <p:ph type="sldNum" sz="quarter" idx="12"/>
          </p:nvPr>
        </p:nvSpPr>
        <p:spPr/>
        <p:txBody>
          <a:bodyPr/>
          <a:lstStyle/>
          <a:p>
            <a:fld id="{1932DC63-BF72-4143-B721-9CD45CAD5F53}" type="slidenum">
              <a:rPr lang="en-AU" smtClean="0"/>
              <a:pPr/>
              <a:t>15</a:t>
            </a:fld>
            <a:endParaRPr lang="en-AU"/>
          </a:p>
        </p:txBody>
      </p:sp>
    </p:spTree>
    <p:extLst>
      <p:ext uri="{BB962C8B-B14F-4D97-AF65-F5344CB8AC3E}">
        <p14:creationId xmlns:p14="http://schemas.microsoft.com/office/powerpoint/2010/main" val="132640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ANU">
  <a:themeElements>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UPowerpointTemplate20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NUPowerpointTemplate20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NUPowerpointTemplate20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NUPowerpointTemplate20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NUPowerpointTemplate20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NUPowerpointTemplate20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NUPowerpointTemplate20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NUPowerpointTemplate20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NUPowerpointTemplate20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NUPowerpointTemplate20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NUPowerpointTemplate20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NUPowerpointTemplate20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NUPowerpointTemplate20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U" id="{C9728854-CD32-4740-B61D-970215E72779}" vid="{3497830E-55CF-48F1-8604-801B3605296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369</TotalTime>
  <Words>667</Words>
  <Application>Microsoft Macintosh PowerPoint</Application>
  <PresentationFormat>On-screen Show (4:3)</PresentationFormat>
  <Paragraphs>68</Paragraphs>
  <Slides>15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ANU</vt:lpstr>
      <vt:lpstr>Lessons From Emergency Services </vt:lpstr>
      <vt:lpstr>Presenting our paper </vt:lpstr>
      <vt:lpstr>The question is </vt:lpstr>
      <vt:lpstr>Motivation for calling inquiries</vt:lpstr>
      <vt:lpstr>But it may be</vt:lpstr>
      <vt:lpstr>What do they teach us?</vt:lpstr>
      <vt:lpstr>But following recommendation diligently may not help</vt:lpstr>
      <vt:lpstr>The death of Alison Hume (Scotland)</vt:lpstr>
      <vt:lpstr>The death of Michael Wilson (NSW)</vt:lpstr>
      <vt:lpstr>Dekker recommends</vt:lpstr>
      <vt:lpstr>The human factors</vt:lpstr>
      <vt:lpstr>Alternatives</vt:lpstr>
      <vt:lpstr>Restorative justice </vt:lpstr>
      <vt:lpstr>Restorative justice is</vt:lpstr>
      <vt:lpstr>What next?</vt:lpstr>
    </vt:vector>
  </TitlesOfParts>
  <Company>The Australian National University</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u4031391</dc:creator>
  <cp:lastModifiedBy>Michael Eburn</cp:lastModifiedBy>
  <cp:revision>52</cp:revision>
  <dcterms:created xsi:type="dcterms:W3CDTF">2010-10-19T05:25:31Z</dcterms:created>
  <dcterms:modified xsi:type="dcterms:W3CDTF">2016-10-18T01:54:15Z</dcterms:modified>
</cp:coreProperties>
</file>