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JPG" ContentType="image/jpeg"/>
  <Default Extension="wmf" ContentType="image/x-w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5" r:id="rId2"/>
    <p:sldId id="258" r:id="rId3"/>
    <p:sldId id="264" r:id="rId4"/>
    <p:sldId id="266" r:id="rId5"/>
    <p:sldId id="267" r:id="rId6"/>
    <p:sldId id="268" r:id="rId7"/>
    <p:sldId id="288" r:id="rId8"/>
    <p:sldId id="289" r:id="rId9"/>
    <p:sldId id="269" r:id="rId10"/>
    <p:sldId id="270" r:id="rId11"/>
    <p:sldId id="271" r:id="rId12"/>
    <p:sldId id="272" r:id="rId13"/>
    <p:sldId id="273" r:id="rId14"/>
    <p:sldId id="274" r:id="rId15"/>
    <p:sldId id="275" r:id="rId16"/>
    <p:sldId id="276" r:id="rId17"/>
    <p:sldId id="277" r:id="rId18"/>
    <p:sldId id="278" r:id="rId19"/>
    <p:sldId id="279" r:id="rId20"/>
    <p:sldId id="280" r:id="rId21"/>
    <p:sldId id="281" r:id="rId22"/>
    <p:sldId id="282" r:id="rId23"/>
    <p:sldId id="283" r:id="rId24"/>
    <p:sldId id="284" r:id="rId25"/>
    <p:sldId id="285" r:id="rId26"/>
    <p:sldId id="286" r:id="rId27"/>
    <p:sldId id="287"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0"/>
  </p:normalViewPr>
  <p:slideViewPr>
    <p:cSldViewPr snapToGrid="0">
      <p:cViewPr varScale="1">
        <p:scale>
          <a:sx n="86" d="100"/>
          <a:sy n="86" d="100"/>
        </p:scale>
        <p:origin x="-632" y="-10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w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194" name="Rectangle 2"/>
          <p:cNvSpPr>
            <a:spLocks noChangeArrowheads="1"/>
          </p:cNvSpPr>
          <p:nvPr/>
        </p:nvSpPr>
        <p:spPr bwMode="auto">
          <a:xfrm>
            <a:off x="0" y="4652964"/>
            <a:ext cx="12192000" cy="2205037"/>
          </a:xfrm>
          <a:prstGeom prst="rect">
            <a:avLst/>
          </a:prstGeom>
          <a:solidFill>
            <a:srgbClr val="94B0B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sz="1800"/>
          </a:p>
        </p:txBody>
      </p:sp>
      <p:sp>
        <p:nvSpPr>
          <p:cNvPr id="8196" name="Rectangle 4"/>
          <p:cNvSpPr>
            <a:spLocks noGrp="1" noChangeArrowheads="1"/>
          </p:cNvSpPr>
          <p:nvPr>
            <p:ph type="subTitle" idx="1"/>
          </p:nvPr>
        </p:nvSpPr>
        <p:spPr>
          <a:xfrm>
            <a:off x="624418" y="4652963"/>
            <a:ext cx="11040533" cy="519112"/>
          </a:xfrm>
        </p:spPr>
        <p:txBody>
          <a:bodyPr>
            <a:spAutoFit/>
          </a:bodyPr>
          <a:lstStyle>
            <a:lvl1pPr marL="0" indent="0">
              <a:buFontTx/>
              <a:buNone/>
              <a:defRPr sz="2800"/>
            </a:lvl1pPr>
          </a:lstStyle>
          <a:p>
            <a:pPr lvl="0"/>
            <a:r>
              <a:rPr lang="en-US" noProof="0" smtClean="0"/>
              <a:t>Click to edit Master subtitle style</a:t>
            </a:r>
            <a:endParaRPr lang="en-AU" noProof="0" smtClean="0"/>
          </a:p>
        </p:txBody>
      </p:sp>
      <p:sp>
        <p:nvSpPr>
          <p:cNvPr id="8197" name="Rectangle 5"/>
          <p:cNvSpPr>
            <a:spLocks noGrp="1" noChangeArrowheads="1"/>
          </p:cNvSpPr>
          <p:nvPr>
            <p:ph type="dt" sz="half" idx="2"/>
          </p:nvPr>
        </p:nvSpPr>
        <p:spPr>
          <a:xfrm>
            <a:off x="609600" y="6245225"/>
            <a:ext cx="2844800" cy="476250"/>
          </a:xfrm>
        </p:spPr>
        <p:txBody>
          <a:bodyPr/>
          <a:lstStyle>
            <a:lvl1pPr algn="l">
              <a:defRPr/>
            </a:lvl1pPr>
          </a:lstStyle>
          <a:p>
            <a:fld id="{D3196B90-41AC-4F60-88AC-F558C1CC1B71}" type="datetimeFigureOut">
              <a:rPr lang="en-AU" smtClean="0"/>
              <a:t>27/10/15</a:t>
            </a:fld>
            <a:endParaRPr lang="en-AU"/>
          </a:p>
        </p:txBody>
      </p:sp>
      <p:sp>
        <p:nvSpPr>
          <p:cNvPr id="8198" name="Rectangle 6"/>
          <p:cNvSpPr>
            <a:spLocks noGrp="1" noChangeArrowheads="1"/>
          </p:cNvSpPr>
          <p:nvPr>
            <p:ph type="ftr" sz="quarter" idx="3"/>
          </p:nvPr>
        </p:nvSpPr>
        <p:spPr>
          <a:xfrm>
            <a:off x="4165600" y="6245225"/>
            <a:ext cx="3860800" cy="476250"/>
          </a:xfrm>
        </p:spPr>
        <p:txBody>
          <a:bodyPr/>
          <a:lstStyle>
            <a:lvl1pPr algn="ctr">
              <a:defRPr/>
            </a:lvl1pPr>
          </a:lstStyle>
          <a:p>
            <a:endParaRPr lang="en-AU"/>
          </a:p>
        </p:txBody>
      </p:sp>
      <p:sp>
        <p:nvSpPr>
          <p:cNvPr id="8199" name="Rectangle 7"/>
          <p:cNvSpPr>
            <a:spLocks noGrp="1" noChangeArrowheads="1"/>
          </p:cNvSpPr>
          <p:nvPr>
            <p:ph type="sldNum" sz="quarter" idx="4"/>
          </p:nvPr>
        </p:nvSpPr>
        <p:spPr>
          <a:xfrm>
            <a:off x="8737600" y="6245225"/>
            <a:ext cx="2844800" cy="476250"/>
          </a:xfrm>
        </p:spPr>
        <p:txBody>
          <a:bodyPr/>
          <a:lstStyle>
            <a:lvl1pPr>
              <a:defRPr/>
            </a:lvl1pPr>
          </a:lstStyle>
          <a:p>
            <a:fld id="{D198DD91-A138-4A77-BBD1-A973D1E0E64D}" type="slidenum">
              <a:rPr lang="en-AU" smtClean="0"/>
              <a:t>‹#›</a:t>
            </a:fld>
            <a:endParaRPr lang="en-AU"/>
          </a:p>
        </p:txBody>
      </p:sp>
      <p:sp>
        <p:nvSpPr>
          <p:cNvPr id="8200" name="Rectangle 8"/>
          <p:cNvSpPr>
            <a:spLocks noChangeArrowheads="1"/>
          </p:cNvSpPr>
          <p:nvPr/>
        </p:nvSpPr>
        <p:spPr bwMode="auto">
          <a:xfrm>
            <a:off x="0" y="1"/>
            <a:ext cx="12192000" cy="765175"/>
          </a:xfrm>
          <a:prstGeom prst="rect">
            <a:avLst/>
          </a:prstGeom>
          <a:solidFill>
            <a:srgbClr val="3333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1800"/>
          </a:p>
        </p:txBody>
      </p:sp>
      <p:pic>
        <p:nvPicPr>
          <p:cNvPr id="8201" name="Picture 9" descr="ANU_LOGO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4417" y="115888"/>
            <a:ext cx="2015067" cy="525462"/>
          </a:xfrm>
          <a:prstGeom prst="rect">
            <a:avLst/>
          </a:prstGeom>
          <a:noFill/>
          <a:extLst>
            <a:ext uri="{909E8E84-426E-40dd-AFC4-6F175D3DCCD1}">
              <a14:hiddenFill xmlns:a14="http://schemas.microsoft.com/office/drawing/2010/main">
                <a:solidFill>
                  <a:srgbClr val="FFFFFF"/>
                </a:solidFill>
              </a14:hiddenFill>
            </a:ext>
          </a:extLst>
        </p:spPr>
      </p:pic>
      <p:sp>
        <p:nvSpPr>
          <p:cNvPr id="8195" name="Rectangle 3"/>
          <p:cNvSpPr>
            <a:spLocks noGrp="1" noChangeArrowheads="1"/>
          </p:cNvSpPr>
          <p:nvPr>
            <p:ph type="ctrTitle"/>
          </p:nvPr>
        </p:nvSpPr>
        <p:spPr>
          <a:xfrm>
            <a:off x="624418" y="1919288"/>
            <a:ext cx="10943167" cy="641350"/>
          </a:xfrm>
        </p:spPr>
        <p:txBody>
          <a:bodyPr>
            <a:spAutoFit/>
          </a:bodyPr>
          <a:lstStyle>
            <a:lvl1pPr>
              <a:defRPr>
                <a:solidFill>
                  <a:schemeClr val="tx1"/>
                </a:solidFill>
              </a:defRPr>
            </a:lvl1pPr>
          </a:lstStyle>
          <a:p>
            <a:pPr lvl="0"/>
            <a:r>
              <a:rPr lang="en-US" noProof="0" smtClean="0"/>
              <a:t>Click to edit Master title style</a:t>
            </a:r>
            <a:endParaRPr lang="en-AU" noProof="0" smtClean="0"/>
          </a:p>
        </p:txBody>
      </p:sp>
    </p:spTree>
    <p:extLst>
      <p:ext uri="{BB962C8B-B14F-4D97-AF65-F5344CB8AC3E}">
        <p14:creationId xmlns:p14="http://schemas.microsoft.com/office/powerpoint/2010/main" val="41785394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lvl1pPr>
              <a:defRPr/>
            </a:lvl1pPr>
          </a:lstStyle>
          <a:p>
            <a:fld id="{D3196B90-41AC-4F60-88AC-F558C1CC1B71}" type="datetimeFigureOut">
              <a:rPr lang="en-AU" smtClean="0"/>
              <a:t>27/10/15</a:t>
            </a:fld>
            <a:endParaRPr lang="en-AU"/>
          </a:p>
        </p:txBody>
      </p:sp>
      <p:sp>
        <p:nvSpPr>
          <p:cNvPr id="5" name="Footer Placeholder 4"/>
          <p:cNvSpPr>
            <a:spLocks noGrp="1"/>
          </p:cNvSpPr>
          <p:nvPr>
            <p:ph type="ftr" sz="quarter" idx="11"/>
          </p:nvPr>
        </p:nvSpPr>
        <p:spPr/>
        <p:txBody>
          <a:bodyPr/>
          <a:lstStyle>
            <a:lvl1pPr>
              <a:defRPr/>
            </a:lvl1pPr>
          </a:lstStyle>
          <a:p>
            <a:endParaRPr lang="en-AU"/>
          </a:p>
        </p:txBody>
      </p:sp>
      <p:sp>
        <p:nvSpPr>
          <p:cNvPr id="6" name="Slide Number Placeholder 5"/>
          <p:cNvSpPr>
            <a:spLocks noGrp="1"/>
          </p:cNvSpPr>
          <p:nvPr>
            <p:ph type="sldNum" sz="quarter" idx="12"/>
          </p:nvPr>
        </p:nvSpPr>
        <p:spPr/>
        <p:txBody>
          <a:bodyPr/>
          <a:lstStyle>
            <a:lvl1pPr>
              <a:defRPr/>
            </a:lvl1pPr>
          </a:lstStyle>
          <a:p>
            <a:fld id="{D198DD91-A138-4A77-BBD1-A973D1E0E64D}" type="slidenum">
              <a:rPr lang="en-AU" smtClean="0"/>
              <a:t>‹#›</a:t>
            </a:fld>
            <a:endParaRPr lang="en-AU"/>
          </a:p>
        </p:txBody>
      </p:sp>
    </p:spTree>
    <p:extLst>
      <p:ext uri="{BB962C8B-B14F-4D97-AF65-F5344CB8AC3E}">
        <p14:creationId xmlns:p14="http://schemas.microsoft.com/office/powerpoint/2010/main" val="29869632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D3196B90-41AC-4F60-88AC-F558C1CC1B71}" type="datetimeFigureOut">
              <a:rPr lang="en-AU" smtClean="0"/>
              <a:t>27/10/15</a:t>
            </a:fld>
            <a:endParaRPr lang="en-AU"/>
          </a:p>
        </p:txBody>
      </p:sp>
      <p:sp>
        <p:nvSpPr>
          <p:cNvPr id="5" name="Footer Placeholder 4"/>
          <p:cNvSpPr>
            <a:spLocks noGrp="1"/>
          </p:cNvSpPr>
          <p:nvPr>
            <p:ph type="ftr" sz="quarter" idx="11"/>
          </p:nvPr>
        </p:nvSpPr>
        <p:spPr/>
        <p:txBody>
          <a:bodyPr/>
          <a:lstStyle>
            <a:lvl1pPr>
              <a:defRPr/>
            </a:lvl1pPr>
          </a:lstStyle>
          <a:p>
            <a:endParaRPr lang="en-AU"/>
          </a:p>
        </p:txBody>
      </p:sp>
      <p:sp>
        <p:nvSpPr>
          <p:cNvPr id="6" name="Slide Number Placeholder 5"/>
          <p:cNvSpPr>
            <a:spLocks noGrp="1"/>
          </p:cNvSpPr>
          <p:nvPr>
            <p:ph type="sldNum" sz="quarter" idx="12"/>
          </p:nvPr>
        </p:nvSpPr>
        <p:spPr/>
        <p:txBody>
          <a:bodyPr/>
          <a:lstStyle>
            <a:lvl1pPr>
              <a:defRPr/>
            </a:lvl1pPr>
          </a:lstStyle>
          <a:p>
            <a:fld id="{D198DD91-A138-4A77-BBD1-A973D1E0E64D}" type="slidenum">
              <a:rPr lang="en-AU" smtClean="0"/>
              <a:t>‹#›</a:t>
            </a:fld>
            <a:endParaRPr lang="en-AU"/>
          </a:p>
        </p:txBody>
      </p:sp>
    </p:spTree>
    <p:extLst>
      <p:ext uri="{BB962C8B-B14F-4D97-AF65-F5344CB8AC3E}">
        <p14:creationId xmlns:p14="http://schemas.microsoft.com/office/powerpoint/2010/main" val="8316100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609600" y="1916113"/>
            <a:ext cx="5384800" cy="4210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6197600" y="1916113"/>
            <a:ext cx="5384800" cy="4210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lvl1pPr>
              <a:defRPr/>
            </a:lvl1pPr>
          </a:lstStyle>
          <a:p>
            <a:fld id="{D3196B90-41AC-4F60-88AC-F558C1CC1B71}" type="datetimeFigureOut">
              <a:rPr lang="en-AU" smtClean="0"/>
              <a:t>27/10/15</a:t>
            </a:fld>
            <a:endParaRPr lang="en-AU"/>
          </a:p>
        </p:txBody>
      </p:sp>
      <p:sp>
        <p:nvSpPr>
          <p:cNvPr id="6" name="Footer Placeholder 5"/>
          <p:cNvSpPr>
            <a:spLocks noGrp="1"/>
          </p:cNvSpPr>
          <p:nvPr>
            <p:ph type="ftr" sz="quarter" idx="11"/>
          </p:nvPr>
        </p:nvSpPr>
        <p:spPr/>
        <p:txBody>
          <a:bodyPr/>
          <a:lstStyle>
            <a:lvl1pPr>
              <a:defRPr/>
            </a:lvl1pPr>
          </a:lstStyle>
          <a:p>
            <a:endParaRPr lang="en-AU"/>
          </a:p>
        </p:txBody>
      </p:sp>
      <p:sp>
        <p:nvSpPr>
          <p:cNvPr id="7" name="Slide Number Placeholder 6"/>
          <p:cNvSpPr>
            <a:spLocks noGrp="1"/>
          </p:cNvSpPr>
          <p:nvPr>
            <p:ph type="sldNum" sz="quarter" idx="12"/>
          </p:nvPr>
        </p:nvSpPr>
        <p:spPr/>
        <p:txBody>
          <a:bodyPr/>
          <a:lstStyle>
            <a:lvl1pPr>
              <a:defRPr/>
            </a:lvl1pPr>
          </a:lstStyle>
          <a:p>
            <a:fld id="{D198DD91-A138-4A77-BBD1-A973D1E0E64D}" type="slidenum">
              <a:rPr lang="en-AU" smtClean="0"/>
              <a:t>‹#›</a:t>
            </a:fld>
            <a:endParaRPr lang="en-AU"/>
          </a:p>
        </p:txBody>
      </p:sp>
    </p:spTree>
    <p:extLst>
      <p:ext uri="{BB962C8B-B14F-4D97-AF65-F5344CB8AC3E}">
        <p14:creationId xmlns:p14="http://schemas.microsoft.com/office/powerpoint/2010/main" val="2657158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lvl1pPr>
              <a:defRPr/>
            </a:lvl1pPr>
          </a:lstStyle>
          <a:p>
            <a:fld id="{D3196B90-41AC-4F60-88AC-F558C1CC1B71}" type="datetimeFigureOut">
              <a:rPr lang="en-AU" smtClean="0"/>
              <a:t>27/10/15</a:t>
            </a:fld>
            <a:endParaRPr lang="en-AU"/>
          </a:p>
        </p:txBody>
      </p:sp>
      <p:sp>
        <p:nvSpPr>
          <p:cNvPr id="8" name="Footer Placeholder 7"/>
          <p:cNvSpPr>
            <a:spLocks noGrp="1"/>
          </p:cNvSpPr>
          <p:nvPr>
            <p:ph type="ftr" sz="quarter" idx="11"/>
          </p:nvPr>
        </p:nvSpPr>
        <p:spPr/>
        <p:txBody>
          <a:bodyPr/>
          <a:lstStyle>
            <a:lvl1pPr>
              <a:defRPr/>
            </a:lvl1pPr>
          </a:lstStyle>
          <a:p>
            <a:endParaRPr lang="en-AU"/>
          </a:p>
        </p:txBody>
      </p:sp>
      <p:sp>
        <p:nvSpPr>
          <p:cNvPr id="9" name="Slide Number Placeholder 8"/>
          <p:cNvSpPr>
            <a:spLocks noGrp="1"/>
          </p:cNvSpPr>
          <p:nvPr>
            <p:ph type="sldNum" sz="quarter" idx="12"/>
          </p:nvPr>
        </p:nvSpPr>
        <p:spPr/>
        <p:txBody>
          <a:bodyPr/>
          <a:lstStyle>
            <a:lvl1pPr>
              <a:defRPr/>
            </a:lvl1pPr>
          </a:lstStyle>
          <a:p>
            <a:fld id="{D198DD91-A138-4A77-BBD1-A973D1E0E64D}" type="slidenum">
              <a:rPr lang="en-AU" smtClean="0"/>
              <a:t>‹#›</a:t>
            </a:fld>
            <a:endParaRPr lang="en-AU"/>
          </a:p>
        </p:txBody>
      </p:sp>
    </p:spTree>
    <p:extLst>
      <p:ext uri="{BB962C8B-B14F-4D97-AF65-F5344CB8AC3E}">
        <p14:creationId xmlns:p14="http://schemas.microsoft.com/office/powerpoint/2010/main" val="3912388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lvl1pPr>
              <a:defRPr/>
            </a:lvl1pPr>
          </a:lstStyle>
          <a:p>
            <a:fld id="{D3196B90-41AC-4F60-88AC-F558C1CC1B71}" type="datetimeFigureOut">
              <a:rPr lang="en-AU" smtClean="0"/>
              <a:t>27/10/15</a:t>
            </a:fld>
            <a:endParaRPr lang="en-AU"/>
          </a:p>
        </p:txBody>
      </p:sp>
      <p:sp>
        <p:nvSpPr>
          <p:cNvPr id="4" name="Footer Placeholder 3"/>
          <p:cNvSpPr>
            <a:spLocks noGrp="1"/>
          </p:cNvSpPr>
          <p:nvPr>
            <p:ph type="ftr" sz="quarter" idx="11"/>
          </p:nvPr>
        </p:nvSpPr>
        <p:spPr/>
        <p:txBody>
          <a:bodyPr/>
          <a:lstStyle>
            <a:lvl1pPr>
              <a:defRPr/>
            </a:lvl1pPr>
          </a:lstStyle>
          <a:p>
            <a:endParaRPr lang="en-AU"/>
          </a:p>
        </p:txBody>
      </p:sp>
      <p:sp>
        <p:nvSpPr>
          <p:cNvPr id="5" name="Slide Number Placeholder 4"/>
          <p:cNvSpPr>
            <a:spLocks noGrp="1"/>
          </p:cNvSpPr>
          <p:nvPr>
            <p:ph type="sldNum" sz="quarter" idx="12"/>
          </p:nvPr>
        </p:nvSpPr>
        <p:spPr/>
        <p:txBody>
          <a:bodyPr/>
          <a:lstStyle>
            <a:lvl1pPr>
              <a:defRPr/>
            </a:lvl1pPr>
          </a:lstStyle>
          <a:p>
            <a:fld id="{D198DD91-A138-4A77-BBD1-A973D1E0E64D}" type="slidenum">
              <a:rPr lang="en-AU" smtClean="0"/>
              <a:t>‹#›</a:t>
            </a:fld>
            <a:endParaRPr lang="en-AU"/>
          </a:p>
        </p:txBody>
      </p:sp>
    </p:spTree>
    <p:extLst>
      <p:ext uri="{BB962C8B-B14F-4D97-AF65-F5344CB8AC3E}">
        <p14:creationId xmlns:p14="http://schemas.microsoft.com/office/powerpoint/2010/main" val="5896207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D3196B90-41AC-4F60-88AC-F558C1CC1B71}" type="datetimeFigureOut">
              <a:rPr lang="en-AU" smtClean="0"/>
              <a:t>27/10/15</a:t>
            </a:fld>
            <a:endParaRPr lang="en-AU"/>
          </a:p>
        </p:txBody>
      </p:sp>
      <p:sp>
        <p:nvSpPr>
          <p:cNvPr id="3" name="Footer Placeholder 2"/>
          <p:cNvSpPr>
            <a:spLocks noGrp="1"/>
          </p:cNvSpPr>
          <p:nvPr>
            <p:ph type="ftr" sz="quarter" idx="11"/>
          </p:nvPr>
        </p:nvSpPr>
        <p:spPr/>
        <p:txBody>
          <a:bodyPr/>
          <a:lstStyle>
            <a:lvl1pPr>
              <a:defRPr/>
            </a:lvl1pPr>
          </a:lstStyle>
          <a:p>
            <a:endParaRPr lang="en-AU"/>
          </a:p>
        </p:txBody>
      </p:sp>
      <p:sp>
        <p:nvSpPr>
          <p:cNvPr id="4" name="Slide Number Placeholder 3"/>
          <p:cNvSpPr>
            <a:spLocks noGrp="1"/>
          </p:cNvSpPr>
          <p:nvPr>
            <p:ph type="sldNum" sz="quarter" idx="12"/>
          </p:nvPr>
        </p:nvSpPr>
        <p:spPr/>
        <p:txBody>
          <a:bodyPr/>
          <a:lstStyle>
            <a:lvl1pPr>
              <a:defRPr/>
            </a:lvl1pPr>
          </a:lstStyle>
          <a:p>
            <a:fld id="{D198DD91-A138-4A77-BBD1-A973D1E0E64D}" type="slidenum">
              <a:rPr lang="en-AU" smtClean="0"/>
              <a:t>‹#›</a:t>
            </a:fld>
            <a:endParaRPr lang="en-AU"/>
          </a:p>
        </p:txBody>
      </p:sp>
    </p:spTree>
    <p:extLst>
      <p:ext uri="{BB962C8B-B14F-4D97-AF65-F5344CB8AC3E}">
        <p14:creationId xmlns:p14="http://schemas.microsoft.com/office/powerpoint/2010/main" val="17872091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D3196B90-41AC-4F60-88AC-F558C1CC1B71}" type="datetimeFigureOut">
              <a:rPr lang="en-AU" smtClean="0"/>
              <a:t>27/10/15</a:t>
            </a:fld>
            <a:endParaRPr lang="en-AU"/>
          </a:p>
        </p:txBody>
      </p:sp>
      <p:sp>
        <p:nvSpPr>
          <p:cNvPr id="6" name="Footer Placeholder 5"/>
          <p:cNvSpPr>
            <a:spLocks noGrp="1"/>
          </p:cNvSpPr>
          <p:nvPr>
            <p:ph type="ftr" sz="quarter" idx="11"/>
          </p:nvPr>
        </p:nvSpPr>
        <p:spPr/>
        <p:txBody>
          <a:bodyPr/>
          <a:lstStyle>
            <a:lvl1pPr>
              <a:defRPr/>
            </a:lvl1pPr>
          </a:lstStyle>
          <a:p>
            <a:endParaRPr lang="en-AU"/>
          </a:p>
        </p:txBody>
      </p:sp>
      <p:sp>
        <p:nvSpPr>
          <p:cNvPr id="7" name="Slide Number Placeholder 6"/>
          <p:cNvSpPr>
            <a:spLocks noGrp="1"/>
          </p:cNvSpPr>
          <p:nvPr>
            <p:ph type="sldNum" sz="quarter" idx="12"/>
          </p:nvPr>
        </p:nvSpPr>
        <p:spPr/>
        <p:txBody>
          <a:bodyPr/>
          <a:lstStyle>
            <a:lvl1pPr>
              <a:defRPr/>
            </a:lvl1pPr>
          </a:lstStyle>
          <a:p>
            <a:fld id="{D198DD91-A138-4A77-BBD1-A973D1E0E64D}" type="slidenum">
              <a:rPr lang="en-AU" smtClean="0"/>
              <a:t>‹#›</a:t>
            </a:fld>
            <a:endParaRPr lang="en-AU"/>
          </a:p>
        </p:txBody>
      </p:sp>
    </p:spTree>
    <p:extLst>
      <p:ext uri="{BB962C8B-B14F-4D97-AF65-F5344CB8AC3E}">
        <p14:creationId xmlns:p14="http://schemas.microsoft.com/office/powerpoint/2010/main" val="13890259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AU"/>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D3196B90-41AC-4F60-88AC-F558C1CC1B71}" type="datetimeFigureOut">
              <a:rPr lang="en-AU" smtClean="0"/>
              <a:t>27/10/15</a:t>
            </a:fld>
            <a:endParaRPr lang="en-AU"/>
          </a:p>
        </p:txBody>
      </p:sp>
      <p:sp>
        <p:nvSpPr>
          <p:cNvPr id="6" name="Footer Placeholder 5"/>
          <p:cNvSpPr>
            <a:spLocks noGrp="1"/>
          </p:cNvSpPr>
          <p:nvPr>
            <p:ph type="ftr" sz="quarter" idx="11"/>
          </p:nvPr>
        </p:nvSpPr>
        <p:spPr/>
        <p:txBody>
          <a:bodyPr/>
          <a:lstStyle>
            <a:lvl1pPr>
              <a:defRPr/>
            </a:lvl1pPr>
          </a:lstStyle>
          <a:p>
            <a:endParaRPr lang="en-AU"/>
          </a:p>
        </p:txBody>
      </p:sp>
      <p:sp>
        <p:nvSpPr>
          <p:cNvPr id="7" name="Slide Number Placeholder 6"/>
          <p:cNvSpPr>
            <a:spLocks noGrp="1"/>
          </p:cNvSpPr>
          <p:nvPr>
            <p:ph type="sldNum" sz="quarter" idx="12"/>
          </p:nvPr>
        </p:nvSpPr>
        <p:spPr/>
        <p:txBody>
          <a:bodyPr/>
          <a:lstStyle>
            <a:lvl1pPr>
              <a:defRPr/>
            </a:lvl1pPr>
          </a:lstStyle>
          <a:p>
            <a:fld id="{D198DD91-A138-4A77-BBD1-A973D1E0E64D}" type="slidenum">
              <a:rPr lang="en-AU" smtClean="0"/>
              <a:t>‹#›</a:t>
            </a:fld>
            <a:endParaRPr lang="en-AU"/>
          </a:p>
        </p:txBody>
      </p:sp>
    </p:spTree>
    <p:extLst>
      <p:ext uri="{BB962C8B-B14F-4D97-AF65-F5344CB8AC3E}">
        <p14:creationId xmlns:p14="http://schemas.microsoft.com/office/powerpoint/2010/main" val="27516563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lvl1pPr>
              <a:defRPr/>
            </a:lvl1pPr>
          </a:lstStyle>
          <a:p>
            <a:fld id="{D3196B90-41AC-4F60-88AC-F558C1CC1B71}" type="datetimeFigureOut">
              <a:rPr lang="en-AU" smtClean="0"/>
              <a:t>27/10/15</a:t>
            </a:fld>
            <a:endParaRPr lang="en-AU"/>
          </a:p>
        </p:txBody>
      </p:sp>
      <p:sp>
        <p:nvSpPr>
          <p:cNvPr id="5" name="Footer Placeholder 4"/>
          <p:cNvSpPr>
            <a:spLocks noGrp="1"/>
          </p:cNvSpPr>
          <p:nvPr>
            <p:ph type="ftr" sz="quarter" idx="11"/>
          </p:nvPr>
        </p:nvSpPr>
        <p:spPr/>
        <p:txBody>
          <a:bodyPr/>
          <a:lstStyle>
            <a:lvl1pPr>
              <a:defRPr/>
            </a:lvl1pPr>
          </a:lstStyle>
          <a:p>
            <a:endParaRPr lang="en-AU"/>
          </a:p>
        </p:txBody>
      </p:sp>
      <p:sp>
        <p:nvSpPr>
          <p:cNvPr id="6" name="Slide Number Placeholder 5"/>
          <p:cNvSpPr>
            <a:spLocks noGrp="1"/>
          </p:cNvSpPr>
          <p:nvPr>
            <p:ph type="sldNum" sz="quarter" idx="12"/>
          </p:nvPr>
        </p:nvSpPr>
        <p:spPr/>
        <p:txBody>
          <a:bodyPr/>
          <a:lstStyle>
            <a:lvl1pPr>
              <a:defRPr/>
            </a:lvl1pPr>
          </a:lstStyle>
          <a:p>
            <a:fld id="{D198DD91-A138-4A77-BBD1-A973D1E0E64D}" type="slidenum">
              <a:rPr lang="en-AU" smtClean="0"/>
              <a:t>‹#›</a:t>
            </a:fld>
            <a:endParaRPr lang="en-AU"/>
          </a:p>
        </p:txBody>
      </p:sp>
    </p:spTree>
    <p:extLst>
      <p:ext uri="{BB962C8B-B14F-4D97-AF65-F5344CB8AC3E}">
        <p14:creationId xmlns:p14="http://schemas.microsoft.com/office/powerpoint/2010/main" val="41387595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51900" y="765175"/>
            <a:ext cx="2745317" cy="5360988"/>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609601" y="765175"/>
            <a:ext cx="8039100" cy="53609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lvl1pPr>
              <a:defRPr/>
            </a:lvl1pPr>
          </a:lstStyle>
          <a:p>
            <a:fld id="{D3196B90-41AC-4F60-88AC-F558C1CC1B71}" type="datetimeFigureOut">
              <a:rPr lang="en-AU" smtClean="0"/>
              <a:t>27/10/15</a:t>
            </a:fld>
            <a:endParaRPr lang="en-AU"/>
          </a:p>
        </p:txBody>
      </p:sp>
      <p:sp>
        <p:nvSpPr>
          <p:cNvPr id="5" name="Footer Placeholder 4"/>
          <p:cNvSpPr>
            <a:spLocks noGrp="1"/>
          </p:cNvSpPr>
          <p:nvPr>
            <p:ph type="ftr" sz="quarter" idx="11"/>
          </p:nvPr>
        </p:nvSpPr>
        <p:spPr/>
        <p:txBody>
          <a:bodyPr/>
          <a:lstStyle>
            <a:lvl1pPr>
              <a:defRPr/>
            </a:lvl1pPr>
          </a:lstStyle>
          <a:p>
            <a:endParaRPr lang="en-AU"/>
          </a:p>
        </p:txBody>
      </p:sp>
      <p:sp>
        <p:nvSpPr>
          <p:cNvPr id="6" name="Slide Number Placeholder 5"/>
          <p:cNvSpPr>
            <a:spLocks noGrp="1"/>
          </p:cNvSpPr>
          <p:nvPr>
            <p:ph type="sldNum" sz="quarter" idx="12"/>
          </p:nvPr>
        </p:nvSpPr>
        <p:spPr/>
        <p:txBody>
          <a:bodyPr/>
          <a:lstStyle>
            <a:lvl1pPr>
              <a:defRPr/>
            </a:lvl1pPr>
          </a:lstStyle>
          <a:p>
            <a:fld id="{D198DD91-A138-4A77-BBD1-A973D1E0E64D}" type="slidenum">
              <a:rPr lang="en-AU" smtClean="0"/>
              <a:t>‹#›</a:t>
            </a:fld>
            <a:endParaRPr lang="en-AU"/>
          </a:p>
        </p:txBody>
      </p:sp>
    </p:spTree>
    <p:extLst>
      <p:ext uri="{BB962C8B-B14F-4D97-AF65-F5344CB8AC3E}">
        <p14:creationId xmlns:p14="http://schemas.microsoft.com/office/powerpoint/2010/main" val="335310410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wmf"/><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2" name="Rectangle 8"/>
          <p:cNvSpPr>
            <a:spLocks noChangeArrowheads="1"/>
          </p:cNvSpPr>
          <p:nvPr/>
        </p:nvSpPr>
        <p:spPr bwMode="auto">
          <a:xfrm>
            <a:off x="0" y="6597650"/>
            <a:ext cx="12192000" cy="260350"/>
          </a:xfrm>
          <a:prstGeom prst="rect">
            <a:avLst/>
          </a:prstGeom>
          <a:solidFill>
            <a:srgbClr val="94B0B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sz="1800"/>
          </a:p>
        </p:txBody>
      </p:sp>
      <p:sp>
        <p:nvSpPr>
          <p:cNvPr id="1026" name="Rectangle 2"/>
          <p:cNvSpPr>
            <a:spLocks noGrp="1" noChangeArrowheads="1"/>
          </p:cNvSpPr>
          <p:nvPr>
            <p:ph type="title"/>
          </p:nvPr>
        </p:nvSpPr>
        <p:spPr bwMode="auto">
          <a:xfrm>
            <a:off x="624417" y="765175"/>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AU" smtClean="0"/>
          </a:p>
        </p:txBody>
      </p:sp>
      <p:sp>
        <p:nvSpPr>
          <p:cNvPr id="1027" name="Rectangle 3"/>
          <p:cNvSpPr>
            <a:spLocks noGrp="1" noChangeArrowheads="1"/>
          </p:cNvSpPr>
          <p:nvPr>
            <p:ph type="body" idx="1"/>
          </p:nvPr>
        </p:nvSpPr>
        <p:spPr bwMode="auto">
          <a:xfrm>
            <a:off x="609600" y="1916113"/>
            <a:ext cx="10972800" cy="421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smtClean="0"/>
          </a:p>
        </p:txBody>
      </p:sp>
      <p:sp>
        <p:nvSpPr>
          <p:cNvPr id="1028" name="Rectangle 4"/>
          <p:cNvSpPr>
            <a:spLocks noGrp="1" noChangeArrowheads="1"/>
          </p:cNvSpPr>
          <p:nvPr>
            <p:ph type="dt" sz="half" idx="2"/>
          </p:nvPr>
        </p:nvSpPr>
        <p:spPr bwMode="auto">
          <a:xfrm>
            <a:off x="7632700" y="6597650"/>
            <a:ext cx="2844800" cy="196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fld id="{D3196B90-41AC-4F60-88AC-F558C1CC1B71}" type="datetimeFigureOut">
              <a:rPr lang="en-AU" smtClean="0"/>
              <a:t>27/10/15</a:t>
            </a:fld>
            <a:endParaRPr lang="en-AU"/>
          </a:p>
        </p:txBody>
      </p:sp>
      <p:sp>
        <p:nvSpPr>
          <p:cNvPr id="1029" name="Rectangle 5"/>
          <p:cNvSpPr>
            <a:spLocks noGrp="1" noChangeArrowheads="1"/>
          </p:cNvSpPr>
          <p:nvPr>
            <p:ph type="ftr" sz="quarter" idx="3"/>
          </p:nvPr>
        </p:nvSpPr>
        <p:spPr bwMode="auto">
          <a:xfrm>
            <a:off x="527051" y="6597650"/>
            <a:ext cx="6720416" cy="196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AU"/>
          </a:p>
        </p:txBody>
      </p:sp>
      <p:sp>
        <p:nvSpPr>
          <p:cNvPr id="1030" name="Rectangle 6"/>
          <p:cNvSpPr>
            <a:spLocks noGrp="1" noChangeArrowheads="1"/>
          </p:cNvSpPr>
          <p:nvPr>
            <p:ph type="sldNum" sz="quarter" idx="4"/>
          </p:nvPr>
        </p:nvSpPr>
        <p:spPr bwMode="auto">
          <a:xfrm>
            <a:off x="10801352" y="6597650"/>
            <a:ext cx="781049" cy="21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D198DD91-A138-4A77-BBD1-A973D1E0E64D}" type="slidenum">
              <a:rPr lang="en-AU" smtClean="0"/>
              <a:t>‹#›</a:t>
            </a:fld>
            <a:endParaRPr lang="en-AU"/>
          </a:p>
        </p:txBody>
      </p:sp>
      <p:sp>
        <p:nvSpPr>
          <p:cNvPr id="1031" name="Rectangle 7"/>
          <p:cNvSpPr>
            <a:spLocks noChangeArrowheads="1"/>
          </p:cNvSpPr>
          <p:nvPr/>
        </p:nvSpPr>
        <p:spPr bwMode="auto">
          <a:xfrm>
            <a:off x="0" y="1"/>
            <a:ext cx="12192000" cy="765175"/>
          </a:xfrm>
          <a:prstGeom prst="rect">
            <a:avLst/>
          </a:prstGeom>
          <a:solidFill>
            <a:srgbClr val="3333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1800"/>
          </a:p>
        </p:txBody>
      </p:sp>
      <p:pic>
        <p:nvPicPr>
          <p:cNvPr id="1033" name="Picture 9" descr="ANU_LOGO_WHITE"/>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624417" y="115888"/>
            <a:ext cx="2015067" cy="5254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48218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fontAlgn="base" hangingPunct="1">
        <a:spcBef>
          <a:spcPct val="0"/>
        </a:spcBef>
        <a:spcAft>
          <a:spcPct val="0"/>
        </a:spcAft>
        <a:defRPr sz="3600">
          <a:solidFill>
            <a:srgbClr val="527688"/>
          </a:solidFill>
          <a:latin typeface="+mj-lt"/>
          <a:ea typeface="+mj-ea"/>
          <a:cs typeface="+mj-cs"/>
        </a:defRPr>
      </a:lvl1pPr>
      <a:lvl2pPr algn="l" rtl="0" eaLnBrk="1" fontAlgn="base" hangingPunct="1">
        <a:spcBef>
          <a:spcPct val="0"/>
        </a:spcBef>
        <a:spcAft>
          <a:spcPct val="0"/>
        </a:spcAft>
        <a:defRPr sz="3600">
          <a:solidFill>
            <a:srgbClr val="527688"/>
          </a:solidFill>
          <a:latin typeface="Arial" charset="0"/>
          <a:cs typeface="Arial" charset="0"/>
        </a:defRPr>
      </a:lvl2pPr>
      <a:lvl3pPr algn="l" rtl="0" eaLnBrk="1" fontAlgn="base" hangingPunct="1">
        <a:spcBef>
          <a:spcPct val="0"/>
        </a:spcBef>
        <a:spcAft>
          <a:spcPct val="0"/>
        </a:spcAft>
        <a:defRPr sz="3600">
          <a:solidFill>
            <a:srgbClr val="527688"/>
          </a:solidFill>
          <a:latin typeface="Arial" charset="0"/>
          <a:cs typeface="Arial" charset="0"/>
        </a:defRPr>
      </a:lvl3pPr>
      <a:lvl4pPr algn="l" rtl="0" eaLnBrk="1" fontAlgn="base" hangingPunct="1">
        <a:spcBef>
          <a:spcPct val="0"/>
        </a:spcBef>
        <a:spcAft>
          <a:spcPct val="0"/>
        </a:spcAft>
        <a:defRPr sz="3600">
          <a:solidFill>
            <a:srgbClr val="527688"/>
          </a:solidFill>
          <a:latin typeface="Arial" charset="0"/>
          <a:cs typeface="Arial" charset="0"/>
        </a:defRPr>
      </a:lvl4pPr>
      <a:lvl5pPr algn="l" rtl="0" eaLnBrk="1" fontAlgn="base" hangingPunct="1">
        <a:spcBef>
          <a:spcPct val="0"/>
        </a:spcBef>
        <a:spcAft>
          <a:spcPct val="0"/>
        </a:spcAft>
        <a:defRPr sz="3600">
          <a:solidFill>
            <a:srgbClr val="527688"/>
          </a:solidFill>
          <a:latin typeface="Arial" charset="0"/>
          <a:cs typeface="Arial" charset="0"/>
        </a:defRPr>
      </a:lvl5pPr>
      <a:lvl6pPr marL="457200" algn="l" rtl="0" eaLnBrk="1" fontAlgn="base" hangingPunct="1">
        <a:spcBef>
          <a:spcPct val="0"/>
        </a:spcBef>
        <a:spcAft>
          <a:spcPct val="0"/>
        </a:spcAft>
        <a:defRPr sz="3600">
          <a:solidFill>
            <a:srgbClr val="527688"/>
          </a:solidFill>
          <a:latin typeface="Arial" charset="0"/>
          <a:cs typeface="Arial" charset="0"/>
        </a:defRPr>
      </a:lvl6pPr>
      <a:lvl7pPr marL="914400" algn="l" rtl="0" eaLnBrk="1" fontAlgn="base" hangingPunct="1">
        <a:spcBef>
          <a:spcPct val="0"/>
        </a:spcBef>
        <a:spcAft>
          <a:spcPct val="0"/>
        </a:spcAft>
        <a:defRPr sz="3600">
          <a:solidFill>
            <a:srgbClr val="527688"/>
          </a:solidFill>
          <a:latin typeface="Arial" charset="0"/>
          <a:cs typeface="Arial" charset="0"/>
        </a:defRPr>
      </a:lvl7pPr>
      <a:lvl8pPr marL="1371600" algn="l" rtl="0" eaLnBrk="1" fontAlgn="base" hangingPunct="1">
        <a:spcBef>
          <a:spcPct val="0"/>
        </a:spcBef>
        <a:spcAft>
          <a:spcPct val="0"/>
        </a:spcAft>
        <a:defRPr sz="3600">
          <a:solidFill>
            <a:srgbClr val="527688"/>
          </a:solidFill>
          <a:latin typeface="Arial" charset="0"/>
          <a:cs typeface="Arial" charset="0"/>
        </a:defRPr>
      </a:lvl8pPr>
      <a:lvl9pPr marL="1828800" algn="l" rtl="0" eaLnBrk="1" fontAlgn="base" hangingPunct="1">
        <a:spcBef>
          <a:spcPct val="0"/>
        </a:spcBef>
        <a:spcAft>
          <a:spcPct val="0"/>
        </a:spcAft>
        <a:defRPr sz="3600">
          <a:solidFill>
            <a:srgbClr val="527688"/>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5.austlii.edu.au/au/legis/nsw/consol_act/cla2002161/s57.html" TargetMode="External"/><Relationship Id="rId3" Type="http://schemas.openxmlformats.org/officeDocument/2006/relationships/hyperlink" Target="http://www5.austlii.edu.au/au/legis/wa/consol_act/cla2002161/s5ad.html"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624418" y="4652964"/>
            <a:ext cx="11040533" cy="1224951"/>
          </a:xfrm>
        </p:spPr>
        <p:txBody>
          <a:bodyPr/>
          <a:lstStyle/>
          <a:p>
            <a:r>
              <a:rPr lang="en-AU" sz="1600" b="1" dirty="0" smtClean="0"/>
              <a:t>Associate Professor Dr Michael Eburn</a:t>
            </a:r>
          </a:p>
          <a:p>
            <a:r>
              <a:rPr lang="en-AU" sz="1600" dirty="0" smtClean="0"/>
              <a:t>ANU College of Law</a:t>
            </a:r>
          </a:p>
          <a:p>
            <a:r>
              <a:rPr lang="en-AU" sz="1600" dirty="0" smtClean="0"/>
              <a:t>The Australian National University</a:t>
            </a:r>
          </a:p>
          <a:p>
            <a:r>
              <a:rPr lang="en-AU" sz="1600" dirty="0" smtClean="0"/>
              <a:t>CANBERRA</a:t>
            </a:r>
            <a:endParaRPr lang="en-AU" sz="1600" dirty="0"/>
          </a:p>
        </p:txBody>
      </p:sp>
      <p:sp>
        <p:nvSpPr>
          <p:cNvPr id="3" name="Title 2"/>
          <p:cNvSpPr>
            <a:spLocks noGrp="1"/>
          </p:cNvSpPr>
          <p:nvPr>
            <p:ph type="ctrTitle"/>
          </p:nvPr>
        </p:nvSpPr>
        <p:spPr>
          <a:xfrm>
            <a:off x="624418" y="1639798"/>
            <a:ext cx="10943167" cy="1200329"/>
          </a:xfrm>
        </p:spPr>
        <p:txBody>
          <a:bodyPr/>
          <a:lstStyle/>
          <a:p>
            <a:r>
              <a:rPr lang="en-AU" b="1" dirty="0" smtClean="0"/>
              <a:t>Legal </a:t>
            </a:r>
            <a:r>
              <a:rPr lang="en-AU" b="1" dirty="0"/>
              <a:t>responsibilities and accountability within emergency first aid.</a:t>
            </a:r>
            <a:r>
              <a:rPr lang="en-AU" dirty="0"/>
              <a:t> </a:t>
            </a:r>
          </a:p>
        </p:txBody>
      </p:sp>
    </p:spTree>
    <p:extLst>
      <p:ext uri="{BB962C8B-B14F-4D97-AF65-F5344CB8AC3E}">
        <p14:creationId xmlns:p14="http://schemas.microsoft.com/office/powerpoint/2010/main" val="96702996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t="18499" b="19640"/>
          <a:stretch/>
        </p:blipFill>
        <p:spPr>
          <a:xfrm>
            <a:off x="2662615" y="1268627"/>
            <a:ext cx="6866770" cy="4242488"/>
          </a:xfrm>
          <a:prstGeom prst="rect">
            <a:avLst/>
          </a:prstGeom>
        </p:spPr>
      </p:pic>
    </p:spTree>
    <p:extLst>
      <p:ext uri="{BB962C8B-B14F-4D97-AF65-F5344CB8AC3E}">
        <p14:creationId xmlns:p14="http://schemas.microsoft.com/office/powerpoint/2010/main" val="3160888689"/>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2615" y="0"/>
            <a:ext cx="6866770" cy="6858000"/>
          </a:xfrm>
          <a:prstGeom prst="rect">
            <a:avLst/>
          </a:prstGeom>
        </p:spPr>
      </p:pic>
    </p:spTree>
    <p:extLst>
      <p:ext uri="{BB962C8B-B14F-4D97-AF65-F5344CB8AC3E}">
        <p14:creationId xmlns:p14="http://schemas.microsoft.com/office/powerpoint/2010/main" val="95677696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What law?</a:t>
            </a:r>
            <a:endParaRPr lang="en-AU" dirty="0"/>
          </a:p>
        </p:txBody>
      </p:sp>
      <p:sp>
        <p:nvSpPr>
          <p:cNvPr id="3" name="Content Placeholder 2"/>
          <p:cNvSpPr>
            <a:spLocks noGrp="1"/>
          </p:cNvSpPr>
          <p:nvPr>
            <p:ph idx="1"/>
          </p:nvPr>
        </p:nvSpPr>
        <p:spPr/>
        <p:txBody>
          <a:bodyPr/>
          <a:lstStyle/>
          <a:p>
            <a:r>
              <a:rPr lang="en-AU" dirty="0" smtClean="0"/>
              <a:t>Negligence: </a:t>
            </a:r>
          </a:p>
          <a:p>
            <a:pPr lvl="1"/>
            <a:r>
              <a:rPr lang="en-AU" dirty="0" smtClean="0"/>
              <a:t>Is there a duty of care;</a:t>
            </a:r>
          </a:p>
          <a:p>
            <a:pPr lvl="1"/>
            <a:r>
              <a:rPr lang="en-AU" dirty="0" smtClean="0"/>
              <a:t>What does it require.</a:t>
            </a:r>
          </a:p>
          <a:p>
            <a:pPr lvl="1"/>
            <a:r>
              <a:rPr lang="en-AU" dirty="0" smtClean="0"/>
              <a:t>What are the defences.</a:t>
            </a:r>
          </a:p>
          <a:p>
            <a:r>
              <a:rPr lang="en-AU" dirty="0" smtClean="0"/>
              <a:t>Battery:</a:t>
            </a:r>
          </a:p>
          <a:p>
            <a:pPr lvl="1"/>
            <a:r>
              <a:rPr lang="en-AU" dirty="0" smtClean="0"/>
              <a:t>What does it require.</a:t>
            </a:r>
          </a:p>
          <a:p>
            <a:pPr lvl="1"/>
            <a:r>
              <a:rPr lang="en-AU" dirty="0" smtClean="0"/>
              <a:t>What are the defences.</a:t>
            </a:r>
            <a:endParaRPr lang="en-AU" dirty="0"/>
          </a:p>
        </p:txBody>
      </p:sp>
      <p:sp>
        <p:nvSpPr>
          <p:cNvPr id="4" name="Slide Number Placeholder 3"/>
          <p:cNvSpPr>
            <a:spLocks noGrp="1"/>
          </p:cNvSpPr>
          <p:nvPr>
            <p:ph type="sldNum" sz="quarter" idx="12"/>
          </p:nvPr>
        </p:nvSpPr>
        <p:spPr/>
        <p:txBody>
          <a:bodyPr/>
          <a:lstStyle/>
          <a:p>
            <a:fld id="{1932DC63-BF72-4143-B721-9CD45CAD5F53}" type="slidenum">
              <a:rPr lang="en-AU" smtClean="0"/>
              <a:pPr/>
              <a:t>4</a:t>
            </a:fld>
            <a:endParaRPr lang="en-AU"/>
          </a:p>
        </p:txBody>
      </p:sp>
    </p:spTree>
    <p:extLst>
      <p:ext uri="{BB962C8B-B14F-4D97-AF65-F5344CB8AC3E}">
        <p14:creationId xmlns:p14="http://schemas.microsoft.com/office/powerpoint/2010/main" val="296794942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left)">
                                      <p:cBhvr>
                                        <p:cTn id="10" dur="500"/>
                                        <p:tgtEl>
                                          <p:spTgt spid="3">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left)">
                                      <p:cBhvr>
                                        <p:cTn id="13" dur="500"/>
                                        <p:tgtEl>
                                          <p:spTgt spid="3">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left)">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wipe(left)">
                                      <p:cBhvr>
                                        <p:cTn id="21" dur="500"/>
                                        <p:tgtEl>
                                          <p:spTgt spid="3">
                                            <p:txEl>
                                              <p:pRg st="4" end="4"/>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wipe(left)">
                                      <p:cBhvr>
                                        <p:cTn id="24" dur="500"/>
                                        <p:tgtEl>
                                          <p:spTgt spid="3">
                                            <p:txEl>
                                              <p:pRg st="5" end="5"/>
                                            </p:txEl>
                                          </p:spTgt>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wipe(left)">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Duty of care</a:t>
            </a:r>
            <a:endParaRPr lang="en-AU" dirty="0"/>
          </a:p>
        </p:txBody>
      </p:sp>
      <p:sp>
        <p:nvSpPr>
          <p:cNvPr id="3" name="Content Placeholder 2"/>
          <p:cNvSpPr>
            <a:spLocks noGrp="1"/>
          </p:cNvSpPr>
          <p:nvPr>
            <p:ph idx="1"/>
          </p:nvPr>
        </p:nvSpPr>
        <p:spPr/>
        <p:txBody>
          <a:bodyPr/>
          <a:lstStyle/>
          <a:p>
            <a:r>
              <a:rPr lang="en-AU" dirty="0" smtClean="0"/>
              <a:t>There is no ‘duty to rescue’; </a:t>
            </a:r>
          </a:p>
          <a:p>
            <a:r>
              <a:rPr lang="en-AU" dirty="0" smtClean="0"/>
              <a:t>But there may be if you hold yourself out as being available to help.</a:t>
            </a:r>
          </a:p>
          <a:p>
            <a:pPr lvl="1"/>
            <a:r>
              <a:rPr lang="en-AU" dirty="0" smtClean="0"/>
              <a:t>Doctors;</a:t>
            </a:r>
          </a:p>
          <a:p>
            <a:pPr lvl="1"/>
            <a:r>
              <a:rPr lang="en-AU" dirty="0" smtClean="0"/>
              <a:t>Members of first aid and emergency service organisations</a:t>
            </a:r>
            <a:r>
              <a:rPr lang="en-AU" dirty="0"/>
              <a:t>?</a:t>
            </a:r>
          </a:p>
        </p:txBody>
      </p:sp>
      <p:sp>
        <p:nvSpPr>
          <p:cNvPr id="4" name="Slide Number Placeholder 3"/>
          <p:cNvSpPr>
            <a:spLocks noGrp="1"/>
          </p:cNvSpPr>
          <p:nvPr>
            <p:ph type="sldNum" sz="quarter" idx="12"/>
          </p:nvPr>
        </p:nvSpPr>
        <p:spPr/>
        <p:txBody>
          <a:bodyPr/>
          <a:lstStyle/>
          <a:p>
            <a:fld id="{1932DC63-BF72-4143-B721-9CD45CAD5F53}" type="slidenum">
              <a:rPr lang="en-AU" smtClean="0"/>
              <a:pPr/>
              <a:t>5</a:t>
            </a:fld>
            <a:endParaRPr lang="en-AU"/>
          </a:p>
        </p:txBody>
      </p:sp>
    </p:spTree>
    <p:extLst>
      <p:ext uri="{BB962C8B-B14F-4D97-AF65-F5344CB8AC3E}">
        <p14:creationId xmlns:p14="http://schemas.microsoft.com/office/powerpoint/2010/main" val="42167090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left)">
                                      <p:cBhvr>
                                        <p:cTn id="15" dur="500"/>
                                        <p:tgtEl>
                                          <p:spTgt spid="3">
                                            <p:txEl>
                                              <p:pRg st="2" end="2"/>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ipe(left)">
                                      <p:cBhvr>
                                        <p:cTn id="18"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Breach</a:t>
            </a:r>
            <a:endParaRPr lang="en-AU" dirty="0"/>
          </a:p>
        </p:txBody>
      </p:sp>
      <p:sp>
        <p:nvSpPr>
          <p:cNvPr id="3" name="Content Placeholder 2"/>
          <p:cNvSpPr>
            <a:spLocks noGrp="1"/>
          </p:cNvSpPr>
          <p:nvPr>
            <p:ph idx="1"/>
          </p:nvPr>
        </p:nvSpPr>
        <p:spPr/>
        <p:txBody>
          <a:bodyPr/>
          <a:lstStyle/>
          <a:p>
            <a:r>
              <a:rPr lang="en-AU" dirty="0" smtClean="0"/>
              <a:t>The duty requires someone to act ‘reasonably’ taking into account their skills and training.</a:t>
            </a:r>
          </a:p>
          <a:p>
            <a:r>
              <a:rPr lang="en-AU" dirty="0" smtClean="0"/>
              <a:t>It is not a duty to make things better.</a:t>
            </a:r>
          </a:p>
          <a:p>
            <a:r>
              <a:rPr lang="en-AU" dirty="0" smtClean="0"/>
              <a:t>It is not a duty to guarantee a good outcome.</a:t>
            </a:r>
          </a:p>
          <a:p>
            <a:r>
              <a:rPr lang="en-AU" dirty="0" smtClean="0"/>
              <a:t>In the first aid context, it’s no more than a duty not to make the </a:t>
            </a:r>
            <a:r>
              <a:rPr lang="en-AU" dirty="0" err="1" smtClean="0"/>
              <a:t>pt’s</a:t>
            </a:r>
            <a:r>
              <a:rPr lang="en-AU" dirty="0" smtClean="0"/>
              <a:t> condition worse.</a:t>
            </a:r>
            <a:endParaRPr lang="en-AU" dirty="0"/>
          </a:p>
        </p:txBody>
      </p:sp>
      <p:sp>
        <p:nvSpPr>
          <p:cNvPr id="4" name="Slide Number Placeholder 3"/>
          <p:cNvSpPr>
            <a:spLocks noGrp="1"/>
          </p:cNvSpPr>
          <p:nvPr>
            <p:ph type="sldNum" sz="quarter" idx="12"/>
          </p:nvPr>
        </p:nvSpPr>
        <p:spPr/>
        <p:txBody>
          <a:bodyPr/>
          <a:lstStyle/>
          <a:p>
            <a:fld id="{1932DC63-BF72-4143-B721-9CD45CAD5F53}" type="slidenum">
              <a:rPr lang="en-AU" smtClean="0"/>
              <a:pPr/>
              <a:t>6</a:t>
            </a:fld>
            <a:endParaRPr lang="en-AU"/>
          </a:p>
        </p:txBody>
      </p:sp>
    </p:spTree>
    <p:extLst>
      <p:ext uri="{BB962C8B-B14F-4D97-AF65-F5344CB8AC3E}">
        <p14:creationId xmlns:p14="http://schemas.microsoft.com/office/powerpoint/2010/main" val="396351517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If you do help</a:t>
            </a:r>
            <a:endParaRPr lang="en-AU" dirty="0"/>
          </a:p>
        </p:txBody>
      </p:sp>
      <p:sp>
        <p:nvSpPr>
          <p:cNvPr id="3" name="Content Placeholder 2"/>
          <p:cNvSpPr>
            <a:spLocks noGrp="1"/>
          </p:cNvSpPr>
          <p:nvPr>
            <p:ph idx="1"/>
          </p:nvPr>
        </p:nvSpPr>
        <p:spPr/>
        <p:txBody>
          <a:bodyPr/>
          <a:lstStyle/>
          <a:p>
            <a:pPr marL="0" indent="0">
              <a:buNone/>
            </a:pPr>
            <a:r>
              <a:rPr lang="en-AU" dirty="0" smtClean="0"/>
              <a:t>“Under </a:t>
            </a:r>
            <a:r>
              <a:rPr lang="en-AU" dirty="0"/>
              <a:t>current law, the fact that a person (including a health- professional) was acting in an emergency situation is relevant to deciding whether the person acted negligently. It may be reasonable in an emergency situation to take a risk that it would not be reasonable to take if there was no emergency, provided that precautions appropriate to the circumstances are taken to prevent the risk materialising</a:t>
            </a:r>
            <a:r>
              <a:rPr lang="en-AU" dirty="0" smtClean="0"/>
              <a:t>.”</a:t>
            </a:r>
          </a:p>
          <a:p>
            <a:pPr marL="0" indent="0">
              <a:buNone/>
            </a:pPr>
            <a:r>
              <a:rPr lang="en-AU" sz="1600" i="1" dirty="0" smtClean="0"/>
              <a:t>Review of the Law of Negligence </a:t>
            </a:r>
            <a:r>
              <a:rPr lang="en-AU" sz="1600" dirty="0" smtClean="0"/>
              <a:t>(Commonwealth of Australia, 2002).  </a:t>
            </a:r>
            <a:endParaRPr lang="en-AU" sz="1600" dirty="0"/>
          </a:p>
        </p:txBody>
      </p:sp>
    </p:spTree>
    <p:extLst>
      <p:ext uri="{BB962C8B-B14F-4D97-AF65-F5344CB8AC3E}">
        <p14:creationId xmlns:p14="http://schemas.microsoft.com/office/powerpoint/2010/main" val="154391594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left)">
                                      <p:cBhvr>
                                        <p:cTn id="10"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But</a:t>
            </a:r>
            <a:endParaRPr lang="en-AU" dirty="0"/>
          </a:p>
        </p:txBody>
      </p:sp>
      <p:sp>
        <p:nvSpPr>
          <p:cNvPr id="3" name="Content Placeholder 2"/>
          <p:cNvSpPr>
            <a:spLocks noGrp="1"/>
          </p:cNvSpPr>
          <p:nvPr>
            <p:ph idx="1"/>
          </p:nvPr>
        </p:nvSpPr>
        <p:spPr/>
        <p:txBody>
          <a:bodyPr/>
          <a:lstStyle/>
          <a:p>
            <a:r>
              <a:rPr lang="en-AU" sz="2400" dirty="0" smtClean="0"/>
              <a:t>“Also </a:t>
            </a:r>
            <a:r>
              <a:rPr lang="en-AU" sz="2400" dirty="0"/>
              <a:t>relevant to the issue of negligence is the skill that the good Samaritan professed to have. Suppose a passenger on an aircraft has a heart attack, and in response to a call for assistance by the cabin staff, a 60 year old specialist dermatologist goes to the passenger’s aid. The standard of care expected of the doctor would be set not only taking account of the emergency nature of the situation, but also of the fact that a doctor who has practised as a dermatologist for many years could not be expected to be as well-qualified and able to provide emergency treatment for a heart-attack victim as a cardiac surgeon or even, perhaps, an active general practitioner</a:t>
            </a:r>
            <a:r>
              <a:rPr lang="en-AU" sz="2400" dirty="0" smtClean="0"/>
              <a:t>.”</a:t>
            </a:r>
          </a:p>
          <a:p>
            <a:r>
              <a:rPr lang="en-AU" sz="2400" dirty="0" smtClean="0"/>
              <a:t>The community would probably expect a high level of relevant skill from a navy medic!</a:t>
            </a:r>
            <a:endParaRPr lang="en-AU" sz="2400" dirty="0"/>
          </a:p>
        </p:txBody>
      </p:sp>
    </p:spTree>
    <p:extLst>
      <p:ext uri="{BB962C8B-B14F-4D97-AF65-F5344CB8AC3E}">
        <p14:creationId xmlns:p14="http://schemas.microsoft.com/office/powerpoint/2010/main" val="318452500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There’s nearly always a better defendant</a:t>
            </a:r>
            <a:endParaRPr lang="en-AU" dirty="0"/>
          </a:p>
        </p:txBody>
      </p:sp>
      <p:sp>
        <p:nvSpPr>
          <p:cNvPr id="3" name="Content Placeholder 2"/>
          <p:cNvSpPr>
            <a:spLocks noGrp="1"/>
          </p:cNvSpPr>
          <p:nvPr>
            <p:ph idx="1"/>
          </p:nvPr>
        </p:nvSpPr>
        <p:spPr/>
        <p:txBody>
          <a:bodyPr/>
          <a:lstStyle/>
          <a:p>
            <a:r>
              <a:rPr lang="en-AU" dirty="0" smtClean="0"/>
              <a:t>A person who causes an accident is liable for the ‘natural and probable consequences’ of the event, including the negligent provision of first aid. </a:t>
            </a:r>
            <a:endParaRPr lang="en-AU" dirty="0"/>
          </a:p>
          <a:p>
            <a:r>
              <a:rPr lang="en-AU" dirty="0" smtClean="0"/>
              <a:t>An injured person will always be better off looking for a remedy against the driver, employer or other.</a:t>
            </a:r>
            <a:endParaRPr lang="en-AU" dirty="0"/>
          </a:p>
        </p:txBody>
      </p:sp>
      <p:sp>
        <p:nvSpPr>
          <p:cNvPr id="4" name="Slide Number Placeholder 3"/>
          <p:cNvSpPr>
            <a:spLocks noGrp="1"/>
          </p:cNvSpPr>
          <p:nvPr>
            <p:ph type="sldNum" sz="quarter" idx="12"/>
          </p:nvPr>
        </p:nvSpPr>
        <p:spPr/>
        <p:txBody>
          <a:bodyPr/>
          <a:lstStyle/>
          <a:p>
            <a:fld id="{1932DC63-BF72-4143-B721-9CD45CAD5F53}" type="slidenum">
              <a:rPr lang="en-AU" smtClean="0"/>
              <a:pPr/>
              <a:t>9</a:t>
            </a:fld>
            <a:endParaRPr lang="en-AU"/>
          </a:p>
        </p:txBody>
      </p:sp>
    </p:spTree>
    <p:extLst>
      <p:ext uri="{BB962C8B-B14F-4D97-AF65-F5344CB8AC3E}">
        <p14:creationId xmlns:p14="http://schemas.microsoft.com/office/powerpoint/2010/main" val="25615166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 segue</a:t>
            </a:r>
            <a:endParaRPr lang="en-AU" dirty="0"/>
          </a:p>
        </p:txBody>
      </p:sp>
      <p:sp>
        <p:nvSpPr>
          <p:cNvPr id="3" name="Content Placeholder 2"/>
          <p:cNvSpPr>
            <a:spLocks noGrp="1"/>
          </p:cNvSpPr>
          <p:nvPr>
            <p:ph idx="1"/>
          </p:nvPr>
        </p:nvSpPr>
        <p:spPr/>
        <p:txBody>
          <a:bodyPr/>
          <a:lstStyle/>
          <a:p>
            <a:r>
              <a:rPr lang="en-AU" dirty="0" smtClean="0"/>
              <a:t>The person who causes an accident also owes a duty to the rescuer;</a:t>
            </a:r>
          </a:p>
          <a:p>
            <a:r>
              <a:rPr lang="en-AU" dirty="0" smtClean="0"/>
              <a:t>So if you’re injured doing first aid you may have a right to look to the tortfeasor for compensation.</a:t>
            </a:r>
            <a:endParaRPr lang="en-AU" dirty="0"/>
          </a:p>
        </p:txBody>
      </p:sp>
      <p:sp>
        <p:nvSpPr>
          <p:cNvPr id="4" name="Slide Number Placeholder 3"/>
          <p:cNvSpPr>
            <a:spLocks noGrp="1"/>
          </p:cNvSpPr>
          <p:nvPr>
            <p:ph type="sldNum" sz="quarter" idx="12"/>
          </p:nvPr>
        </p:nvSpPr>
        <p:spPr/>
        <p:txBody>
          <a:bodyPr/>
          <a:lstStyle/>
          <a:p>
            <a:fld id="{1932DC63-BF72-4143-B721-9CD45CAD5F53}" type="slidenum">
              <a:rPr lang="en-AU" smtClean="0"/>
              <a:pPr/>
              <a:t>10</a:t>
            </a:fld>
            <a:endParaRPr lang="en-AU"/>
          </a:p>
        </p:txBody>
      </p:sp>
    </p:spTree>
    <p:extLst>
      <p:ext uri="{BB962C8B-B14F-4D97-AF65-F5344CB8AC3E}">
        <p14:creationId xmlns:p14="http://schemas.microsoft.com/office/powerpoint/2010/main" val="416339345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Battery</a:t>
            </a:r>
            <a:endParaRPr lang="en-AU" dirty="0"/>
          </a:p>
        </p:txBody>
      </p:sp>
      <p:sp>
        <p:nvSpPr>
          <p:cNvPr id="3" name="Content Placeholder 2"/>
          <p:cNvSpPr>
            <a:spLocks noGrp="1"/>
          </p:cNvSpPr>
          <p:nvPr>
            <p:ph idx="1"/>
          </p:nvPr>
        </p:nvSpPr>
        <p:spPr/>
        <p:txBody>
          <a:bodyPr/>
          <a:lstStyle/>
          <a:p>
            <a:r>
              <a:rPr lang="en-AU" dirty="0" smtClean="0"/>
              <a:t>‘</a:t>
            </a:r>
            <a:r>
              <a:rPr lang="en-AU" dirty="0"/>
              <a:t>The fundamental principle, plain and incontestable, is that every person's body is inviolate.  It has long been established that any touching of another person, however slight, may amount to a </a:t>
            </a:r>
            <a:r>
              <a:rPr lang="en-AU" dirty="0" smtClean="0"/>
              <a:t>battery.’</a:t>
            </a:r>
            <a:br>
              <a:rPr lang="en-AU" dirty="0" smtClean="0"/>
            </a:br>
            <a:r>
              <a:rPr lang="en-AU" sz="1400" dirty="0" smtClean="0"/>
              <a:t>(</a:t>
            </a:r>
            <a:r>
              <a:rPr lang="en-AU" sz="1400" i="1" dirty="0" smtClean="0"/>
              <a:t>Collins </a:t>
            </a:r>
            <a:r>
              <a:rPr lang="en-AU" sz="1400" i="1" dirty="0"/>
              <a:t>v Wilcock </a:t>
            </a:r>
            <a:r>
              <a:rPr lang="en-AU" sz="1400" dirty="0"/>
              <a:t>[1984] 3 All ER </a:t>
            </a:r>
            <a:r>
              <a:rPr lang="en-AU" sz="1400" dirty="0" smtClean="0"/>
              <a:t>374)</a:t>
            </a:r>
          </a:p>
          <a:p>
            <a:r>
              <a:rPr lang="en-AU" dirty="0" smtClean="0"/>
              <a:t>Hostility is not required.</a:t>
            </a:r>
          </a:p>
          <a:p>
            <a:r>
              <a:rPr lang="en-AU" dirty="0" smtClean="0"/>
              <a:t>Nor does it matter that it helps. </a:t>
            </a:r>
            <a:br>
              <a:rPr lang="en-AU" dirty="0" smtClean="0"/>
            </a:br>
            <a:r>
              <a:rPr lang="en-AU" sz="1400" dirty="0"/>
              <a:t>(</a:t>
            </a:r>
            <a:r>
              <a:rPr lang="en-AU" sz="1400" i="1" dirty="0" err="1"/>
              <a:t>Malette</a:t>
            </a:r>
            <a:r>
              <a:rPr lang="en-AU" sz="1400" i="1" dirty="0"/>
              <a:t> v Shulman </a:t>
            </a:r>
            <a:r>
              <a:rPr lang="en-US" sz="1400" dirty="0"/>
              <a:t>(1990) 67 DLR (4th) 321</a:t>
            </a:r>
            <a:r>
              <a:rPr lang="en-AU" sz="1400" dirty="0" smtClean="0"/>
              <a:t>).</a:t>
            </a:r>
            <a:endParaRPr lang="en-AU" sz="1400" dirty="0"/>
          </a:p>
          <a:p>
            <a:endParaRPr lang="en-AU" dirty="0"/>
          </a:p>
        </p:txBody>
      </p:sp>
      <p:sp>
        <p:nvSpPr>
          <p:cNvPr id="4" name="Slide Number Placeholder 3"/>
          <p:cNvSpPr>
            <a:spLocks noGrp="1"/>
          </p:cNvSpPr>
          <p:nvPr>
            <p:ph type="sldNum" sz="quarter" idx="12"/>
          </p:nvPr>
        </p:nvSpPr>
        <p:spPr/>
        <p:txBody>
          <a:bodyPr/>
          <a:lstStyle/>
          <a:p>
            <a:fld id="{1932DC63-BF72-4143-B721-9CD45CAD5F53}" type="slidenum">
              <a:rPr lang="en-AU" smtClean="0"/>
              <a:pPr/>
              <a:t>11</a:t>
            </a:fld>
            <a:endParaRPr lang="en-AU"/>
          </a:p>
        </p:txBody>
      </p:sp>
    </p:spTree>
    <p:extLst>
      <p:ext uri="{BB962C8B-B14F-4D97-AF65-F5344CB8AC3E}">
        <p14:creationId xmlns:p14="http://schemas.microsoft.com/office/powerpoint/2010/main" val="13644519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Defence</a:t>
            </a:r>
            <a:endParaRPr lang="en-AU" dirty="0"/>
          </a:p>
        </p:txBody>
      </p:sp>
      <p:sp>
        <p:nvSpPr>
          <p:cNvPr id="3" name="Content Placeholder 2"/>
          <p:cNvSpPr>
            <a:spLocks noGrp="1"/>
          </p:cNvSpPr>
          <p:nvPr>
            <p:ph idx="1"/>
          </p:nvPr>
        </p:nvSpPr>
        <p:spPr/>
        <p:txBody>
          <a:bodyPr/>
          <a:lstStyle/>
          <a:p>
            <a:r>
              <a:rPr lang="en-AU" dirty="0" smtClean="0"/>
              <a:t>Consent:</a:t>
            </a:r>
          </a:p>
          <a:p>
            <a:pPr lvl="1"/>
            <a:r>
              <a:rPr lang="en-AU" dirty="0" smtClean="0"/>
              <a:t>Express;</a:t>
            </a:r>
          </a:p>
          <a:p>
            <a:pPr lvl="1"/>
            <a:r>
              <a:rPr lang="en-AU" dirty="0" smtClean="0"/>
              <a:t>Implied.</a:t>
            </a:r>
          </a:p>
          <a:p>
            <a:r>
              <a:rPr lang="en-AU" dirty="0" smtClean="0"/>
              <a:t>Implied consent </a:t>
            </a:r>
            <a:r>
              <a:rPr lang="en-AU" i="1" dirty="0" smtClean="0"/>
              <a:t>does not </a:t>
            </a:r>
            <a:r>
              <a:rPr lang="en-AU" dirty="0" smtClean="0"/>
              <a:t>justify the treatment of the unconscious.</a:t>
            </a:r>
          </a:p>
          <a:p>
            <a:r>
              <a:rPr lang="en-AU" dirty="0" smtClean="0"/>
              <a:t>Necessity does.</a:t>
            </a:r>
            <a:endParaRPr lang="en-AU" dirty="0"/>
          </a:p>
        </p:txBody>
      </p:sp>
      <p:sp>
        <p:nvSpPr>
          <p:cNvPr id="4" name="Slide Number Placeholder 3"/>
          <p:cNvSpPr>
            <a:spLocks noGrp="1"/>
          </p:cNvSpPr>
          <p:nvPr>
            <p:ph type="sldNum" sz="quarter" idx="12"/>
          </p:nvPr>
        </p:nvSpPr>
        <p:spPr/>
        <p:txBody>
          <a:bodyPr/>
          <a:lstStyle/>
          <a:p>
            <a:fld id="{1932DC63-BF72-4143-B721-9CD45CAD5F53}" type="slidenum">
              <a:rPr lang="en-AU" smtClean="0"/>
              <a:pPr/>
              <a:t>12</a:t>
            </a:fld>
            <a:endParaRPr lang="en-AU"/>
          </a:p>
        </p:txBody>
      </p:sp>
    </p:spTree>
    <p:extLst>
      <p:ext uri="{BB962C8B-B14F-4D97-AF65-F5344CB8AC3E}">
        <p14:creationId xmlns:p14="http://schemas.microsoft.com/office/powerpoint/2010/main" val="316490121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left)">
                                      <p:cBhvr>
                                        <p:cTn id="10" dur="500"/>
                                        <p:tgtEl>
                                          <p:spTgt spid="3">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left)">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ipe(left)">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left)">
                                      <p:cBhvr>
                                        <p:cTn id="2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Necessity</a:t>
            </a:r>
            <a:endParaRPr lang="en-AU" dirty="0"/>
          </a:p>
        </p:txBody>
      </p:sp>
      <p:sp>
        <p:nvSpPr>
          <p:cNvPr id="3" name="Content Placeholder 2"/>
          <p:cNvSpPr>
            <a:spLocks noGrp="1"/>
          </p:cNvSpPr>
          <p:nvPr>
            <p:ph idx="1"/>
          </p:nvPr>
        </p:nvSpPr>
        <p:spPr/>
        <p:txBody>
          <a:bodyPr/>
          <a:lstStyle/>
          <a:p>
            <a:pPr marL="0" indent="0">
              <a:buNone/>
            </a:pPr>
            <a:r>
              <a:rPr lang="en-AU" dirty="0" smtClean="0"/>
              <a:t>‘… not </a:t>
            </a:r>
            <a:r>
              <a:rPr lang="en-AU" dirty="0"/>
              <a:t>only (1) must there be a necessity to act when it is not practicable to communicate with the assisted person, but also (2) the action taken must be such as a reasonable person would in all the circumstances take, acting in the best interests of the assisted person</a:t>
            </a:r>
            <a:r>
              <a:rPr lang="en-AU" dirty="0" smtClean="0"/>
              <a:t>.’</a:t>
            </a:r>
          </a:p>
        </p:txBody>
      </p:sp>
      <p:sp>
        <p:nvSpPr>
          <p:cNvPr id="4" name="Slide Number Placeholder 3"/>
          <p:cNvSpPr>
            <a:spLocks noGrp="1"/>
          </p:cNvSpPr>
          <p:nvPr>
            <p:ph type="sldNum" sz="quarter" idx="12"/>
          </p:nvPr>
        </p:nvSpPr>
        <p:spPr/>
        <p:txBody>
          <a:bodyPr/>
          <a:lstStyle/>
          <a:p>
            <a:fld id="{1932DC63-BF72-4143-B721-9CD45CAD5F53}" type="slidenum">
              <a:rPr lang="en-AU" smtClean="0"/>
              <a:pPr/>
              <a:t>13</a:t>
            </a:fld>
            <a:endParaRPr lang="en-AU"/>
          </a:p>
        </p:txBody>
      </p:sp>
    </p:spTree>
    <p:extLst>
      <p:ext uri="{BB962C8B-B14F-4D97-AF65-F5344CB8AC3E}">
        <p14:creationId xmlns:p14="http://schemas.microsoft.com/office/powerpoint/2010/main" val="353081214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But</a:t>
            </a:r>
            <a:endParaRPr lang="en-AU" dirty="0"/>
          </a:p>
        </p:txBody>
      </p:sp>
      <p:sp>
        <p:nvSpPr>
          <p:cNvPr id="3" name="Content Placeholder 2"/>
          <p:cNvSpPr>
            <a:spLocks noGrp="1"/>
          </p:cNvSpPr>
          <p:nvPr>
            <p:ph idx="1"/>
          </p:nvPr>
        </p:nvSpPr>
        <p:spPr/>
        <p:txBody>
          <a:bodyPr/>
          <a:lstStyle/>
          <a:p>
            <a:pPr marL="0" indent="0">
              <a:buNone/>
            </a:pPr>
            <a:r>
              <a:rPr lang="en-AU" dirty="0" smtClean="0"/>
              <a:t>‘… officious </a:t>
            </a:r>
            <a:r>
              <a:rPr lang="en-AU" dirty="0"/>
              <a:t>intervention cannot be justified by the principle of necessity. So intervention cannot be justified when another more appropriate person is available and willing to act; nor can it be justified when it is contrary to the known wishes of the assisted </a:t>
            </a:r>
            <a:r>
              <a:rPr lang="en-AU" dirty="0" smtClean="0"/>
              <a:t>person</a:t>
            </a:r>
            <a:r>
              <a:rPr lang="en-AU" dirty="0"/>
              <a:t> </a:t>
            </a:r>
            <a:r>
              <a:rPr lang="en-AU" dirty="0" smtClean="0"/>
              <a:t>…</a:t>
            </a:r>
            <a:br>
              <a:rPr lang="en-AU" dirty="0" smtClean="0"/>
            </a:br>
            <a:r>
              <a:rPr lang="en-AU" sz="1400" dirty="0" smtClean="0"/>
              <a:t>(</a:t>
            </a:r>
            <a:r>
              <a:rPr lang="en-AU" sz="1400" i="1" dirty="0"/>
              <a:t>In re F </a:t>
            </a:r>
            <a:r>
              <a:rPr lang="en-AU" sz="1400" dirty="0"/>
              <a:t>[1990] 2 AC 1 (Lord Goff)).</a:t>
            </a:r>
          </a:p>
          <a:p>
            <a:endParaRPr lang="en-AU" dirty="0"/>
          </a:p>
        </p:txBody>
      </p:sp>
      <p:sp>
        <p:nvSpPr>
          <p:cNvPr id="4" name="Slide Number Placeholder 3"/>
          <p:cNvSpPr>
            <a:spLocks noGrp="1"/>
          </p:cNvSpPr>
          <p:nvPr>
            <p:ph type="sldNum" sz="quarter" idx="12"/>
          </p:nvPr>
        </p:nvSpPr>
        <p:spPr/>
        <p:txBody>
          <a:bodyPr/>
          <a:lstStyle/>
          <a:p>
            <a:fld id="{1932DC63-BF72-4143-B721-9CD45CAD5F53}" type="slidenum">
              <a:rPr lang="en-AU" smtClean="0"/>
              <a:pPr/>
              <a:t>14</a:t>
            </a:fld>
            <a:endParaRPr lang="en-AU"/>
          </a:p>
        </p:txBody>
      </p:sp>
    </p:spTree>
    <p:extLst>
      <p:ext uri="{BB962C8B-B14F-4D97-AF65-F5344CB8AC3E}">
        <p14:creationId xmlns:p14="http://schemas.microsoft.com/office/powerpoint/2010/main" val="315984360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Refusal of life saving treatment</a:t>
            </a:r>
            <a:endParaRPr lang="en-AU" dirty="0"/>
          </a:p>
        </p:txBody>
      </p:sp>
      <p:sp>
        <p:nvSpPr>
          <p:cNvPr id="3" name="Content Placeholder 2"/>
          <p:cNvSpPr>
            <a:spLocks noGrp="1"/>
          </p:cNvSpPr>
          <p:nvPr>
            <p:ph idx="1"/>
          </p:nvPr>
        </p:nvSpPr>
        <p:spPr/>
        <p:txBody>
          <a:bodyPr/>
          <a:lstStyle/>
          <a:p>
            <a:r>
              <a:rPr lang="en-AU" dirty="0" smtClean="0"/>
              <a:t>Must be:</a:t>
            </a:r>
          </a:p>
          <a:p>
            <a:pPr lvl="1"/>
            <a:r>
              <a:rPr lang="en-AU" dirty="0" smtClean="0"/>
              <a:t>Informed;</a:t>
            </a:r>
          </a:p>
          <a:p>
            <a:pPr lvl="1"/>
            <a:r>
              <a:rPr lang="en-AU" dirty="0" smtClean="0"/>
              <a:t>Competent; and </a:t>
            </a:r>
          </a:p>
          <a:p>
            <a:pPr lvl="1"/>
            <a:r>
              <a:rPr lang="en-AU" dirty="0" smtClean="0"/>
              <a:t>Cover the situation that </a:t>
            </a:r>
            <a:r>
              <a:rPr lang="en-AU" dirty="0"/>
              <a:t>has </a:t>
            </a:r>
            <a:r>
              <a:rPr lang="en-AU" dirty="0" smtClean="0"/>
              <a:t>arisen.</a:t>
            </a:r>
            <a:r>
              <a:rPr lang="en-AU" dirty="0"/>
              <a:t/>
            </a:r>
            <a:br>
              <a:rPr lang="en-AU" dirty="0"/>
            </a:br>
            <a:r>
              <a:rPr lang="en-AU" sz="1400" dirty="0"/>
              <a:t>(</a:t>
            </a:r>
            <a:r>
              <a:rPr lang="en-AU" sz="1400" i="1" dirty="0"/>
              <a:t>In Re T </a:t>
            </a:r>
            <a:r>
              <a:rPr lang="en-AU" sz="1400" dirty="0"/>
              <a:t>[1992] EWCA </a:t>
            </a:r>
            <a:r>
              <a:rPr lang="en-AU" sz="1400" dirty="0" err="1"/>
              <a:t>Civ</a:t>
            </a:r>
            <a:r>
              <a:rPr lang="en-AU" sz="1400" dirty="0"/>
              <a:t> </a:t>
            </a:r>
            <a:r>
              <a:rPr lang="en-AU" sz="1400" dirty="0" smtClean="0"/>
              <a:t>18).</a:t>
            </a:r>
          </a:p>
          <a:p>
            <a:r>
              <a:rPr lang="en-AU" dirty="0" smtClean="0"/>
              <a:t>But: </a:t>
            </a:r>
          </a:p>
          <a:p>
            <a:pPr lvl="1"/>
            <a:r>
              <a:rPr lang="en-AU" dirty="0" smtClean="0"/>
              <a:t>May be communicated by any means.</a:t>
            </a:r>
          </a:p>
          <a:p>
            <a:pPr lvl="1"/>
            <a:r>
              <a:rPr lang="en-AU" dirty="0" smtClean="0"/>
              <a:t>Need not be rational or sensible or for any </a:t>
            </a:r>
            <a:r>
              <a:rPr lang="en-AU" smtClean="0"/>
              <a:t>reason </a:t>
            </a:r>
            <a:r>
              <a:rPr lang="en-AU" smtClean="0"/>
              <a:t/>
            </a:r>
            <a:br>
              <a:rPr lang="en-AU" smtClean="0"/>
            </a:br>
            <a:r>
              <a:rPr lang="en-AU" sz="1400" smtClean="0"/>
              <a:t>(</a:t>
            </a:r>
            <a:r>
              <a:rPr lang="en-AU" sz="1400" i="1" dirty="0" err="1"/>
              <a:t>Malette</a:t>
            </a:r>
            <a:r>
              <a:rPr lang="en-AU" sz="1400" i="1" dirty="0"/>
              <a:t> v Shulman </a:t>
            </a:r>
            <a:r>
              <a:rPr lang="en-US" sz="1400" dirty="0"/>
              <a:t>(1990) 67 DLR (4th) 321</a:t>
            </a:r>
            <a:r>
              <a:rPr lang="en-AU" sz="1400" dirty="0"/>
              <a:t>).</a:t>
            </a:r>
          </a:p>
          <a:p>
            <a:pPr lvl="1"/>
            <a:endParaRPr lang="en-AU" dirty="0" smtClean="0"/>
          </a:p>
        </p:txBody>
      </p:sp>
      <p:sp>
        <p:nvSpPr>
          <p:cNvPr id="4" name="Slide Number Placeholder 3"/>
          <p:cNvSpPr>
            <a:spLocks noGrp="1"/>
          </p:cNvSpPr>
          <p:nvPr>
            <p:ph type="sldNum" sz="quarter" idx="12"/>
          </p:nvPr>
        </p:nvSpPr>
        <p:spPr/>
        <p:txBody>
          <a:bodyPr/>
          <a:lstStyle/>
          <a:p>
            <a:fld id="{1932DC63-BF72-4143-B721-9CD45CAD5F53}" type="slidenum">
              <a:rPr lang="en-AU" smtClean="0"/>
              <a:pPr/>
              <a:t>15</a:t>
            </a:fld>
            <a:endParaRPr lang="en-AU"/>
          </a:p>
        </p:txBody>
      </p:sp>
    </p:spTree>
    <p:extLst>
      <p:ext uri="{BB962C8B-B14F-4D97-AF65-F5344CB8AC3E}">
        <p14:creationId xmlns:p14="http://schemas.microsoft.com/office/powerpoint/2010/main" val="72079798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left)">
                                      <p:cBhvr>
                                        <p:cTn id="10" dur="500"/>
                                        <p:tgtEl>
                                          <p:spTgt spid="3">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left)">
                                      <p:cBhvr>
                                        <p:cTn id="13" dur="500"/>
                                        <p:tgtEl>
                                          <p:spTgt spid="3">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left)">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wipe(left)">
                                      <p:cBhvr>
                                        <p:cTn id="21" dur="500"/>
                                        <p:tgtEl>
                                          <p:spTgt spid="3">
                                            <p:txEl>
                                              <p:pRg st="4" end="4"/>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wipe(left)">
                                      <p:cBhvr>
                                        <p:cTn id="24" dur="500"/>
                                        <p:tgtEl>
                                          <p:spTgt spid="3">
                                            <p:txEl>
                                              <p:pRg st="5" end="5"/>
                                            </p:txEl>
                                          </p:spTgt>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wipe(left)">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Treatment after suicide attempt</a:t>
            </a:r>
            <a:endParaRPr lang="en-AU" dirty="0"/>
          </a:p>
        </p:txBody>
      </p:sp>
      <p:sp>
        <p:nvSpPr>
          <p:cNvPr id="3" name="Content Placeholder 2"/>
          <p:cNvSpPr>
            <a:spLocks noGrp="1"/>
          </p:cNvSpPr>
          <p:nvPr>
            <p:ph idx="1"/>
          </p:nvPr>
        </p:nvSpPr>
        <p:spPr/>
        <p:txBody>
          <a:bodyPr/>
          <a:lstStyle/>
          <a:p>
            <a:r>
              <a:rPr lang="en-AU" dirty="0" smtClean="0"/>
              <a:t>Attempted suicide does not prove </a:t>
            </a:r>
            <a:r>
              <a:rPr lang="en-AU" dirty="0"/>
              <a:t>mental </a:t>
            </a:r>
            <a:r>
              <a:rPr lang="en-AU" dirty="0" smtClean="0"/>
              <a:t>illness or incompetence.</a:t>
            </a:r>
            <a:br>
              <a:rPr lang="en-AU" dirty="0" smtClean="0"/>
            </a:br>
            <a:r>
              <a:rPr lang="en-AU" sz="1400" dirty="0" smtClean="0"/>
              <a:t> (</a:t>
            </a:r>
            <a:r>
              <a:rPr lang="en-AU" sz="1400" i="1" dirty="0" smtClean="0"/>
              <a:t>Stuart v Kirkland-</a:t>
            </a:r>
            <a:r>
              <a:rPr lang="en-AU" sz="1400" i="1" dirty="0" err="1" smtClean="0"/>
              <a:t>Veenstra</a:t>
            </a:r>
            <a:r>
              <a:rPr lang="en-AU" sz="1400" i="1" dirty="0" smtClean="0"/>
              <a:t> </a:t>
            </a:r>
            <a:r>
              <a:rPr lang="en-AU" sz="1400" dirty="0" smtClean="0"/>
              <a:t>[</a:t>
            </a:r>
            <a:r>
              <a:rPr lang="en-AU" sz="1400" dirty="0"/>
              <a:t>2009] HCA 15</a:t>
            </a:r>
            <a:r>
              <a:rPr lang="en-AU" sz="1400" dirty="0" smtClean="0"/>
              <a:t>).</a:t>
            </a:r>
          </a:p>
          <a:p>
            <a:r>
              <a:rPr lang="en-AU" dirty="0"/>
              <a:t>But, a first aider can’t assess that.  If the patient is unconscious or unable to express consent, treat them. If they can and do refuse consent, call an ambulance!</a:t>
            </a:r>
          </a:p>
          <a:p>
            <a:r>
              <a:rPr lang="en-AU" dirty="0" smtClean="0"/>
              <a:t>There is a common law and statutory power to prevent a suicide </a:t>
            </a:r>
            <a:br>
              <a:rPr lang="en-AU" dirty="0" smtClean="0"/>
            </a:br>
            <a:r>
              <a:rPr lang="en-AU" sz="1400" dirty="0" smtClean="0"/>
              <a:t>(see, for example, </a:t>
            </a:r>
            <a:r>
              <a:rPr lang="en-US" sz="1400" i="1" dirty="0"/>
              <a:t>Crimes Act 1958 </a:t>
            </a:r>
            <a:r>
              <a:rPr lang="en-US" sz="1400" dirty="0"/>
              <a:t>(Vic) s </a:t>
            </a:r>
            <a:r>
              <a:rPr lang="en-US" sz="1400" dirty="0" smtClean="0"/>
              <a:t>463B).</a:t>
            </a:r>
            <a:endParaRPr lang="en-AU" sz="1400" dirty="0"/>
          </a:p>
          <a:p>
            <a:endParaRPr lang="en-AU" sz="1400" dirty="0"/>
          </a:p>
        </p:txBody>
      </p:sp>
      <p:sp>
        <p:nvSpPr>
          <p:cNvPr id="4" name="Slide Number Placeholder 3"/>
          <p:cNvSpPr>
            <a:spLocks noGrp="1"/>
          </p:cNvSpPr>
          <p:nvPr>
            <p:ph type="sldNum" sz="quarter" idx="12"/>
          </p:nvPr>
        </p:nvSpPr>
        <p:spPr/>
        <p:txBody>
          <a:bodyPr/>
          <a:lstStyle/>
          <a:p>
            <a:fld id="{1932DC63-BF72-4143-B721-9CD45CAD5F53}" type="slidenum">
              <a:rPr lang="en-AU" smtClean="0"/>
              <a:pPr/>
              <a:t>16</a:t>
            </a:fld>
            <a:endParaRPr lang="en-AU"/>
          </a:p>
        </p:txBody>
      </p:sp>
    </p:spTree>
    <p:extLst>
      <p:ext uri="{BB962C8B-B14F-4D97-AF65-F5344CB8AC3E}">
        <p14:creationId xmlns:p14="http://schemas.microsoft.com/office/powerpoint/2010/main" val="89729257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Parents and guardians</a:t>
            </a:r>
            <a:endParaRPr lang="en-AU" dirty="0"/>
          </a:p>
        </p:txBody>
      </p:sp>
      <p:sp>
        <p:nvSpPr>
          <p:cNvPr id="3" name="Content Placeholder 2"/>
          <p:cNvSpPr>
            <a:spLocks noGrp="1"/>
          </p:cNvSpPr>
          <p:nvPr>
            <p:ph idx="1"/>
          </p:nvPr>
        </p:nvSpPr>
        <p:spPr/>
        <p:txBody>
          <a:bodyPr/>
          <a:lstStyle/>
          <a:p>
            <a:r>
              <a:rPr lang="en-AU" dirty="0" smtClean="0"/>
              <a:t>Can refuse consent but must act in the person’s best interests.</a:t>
            </a:r>
          </a:p>
          <a:p>
            <a:r>
              <a:rPr lang="en-AU" dirty="0" smtClean="0"/>
              <a:t>In some states Medical Practitioners can administer treatment in the absence of consent.  Not applicable in first aid.  </a:t>
            </a:r>
          </a:p>
        </p:txBody>
      </p:sp>
      <p:sp>
        <p:nvSpPr>
          <p:cNvPr id="4" name="Slide Number Placeholder 3"/>
          <p:cNvSpPr>
            <a:spLocks noGrp="1"/>
          </p:cNvSpPr>
          <p:nvPr>
            <p:ph type="sldNum" sz="quarter" idx="12"/>
          </p:nvPr>
        </p:nvSpPr>
        <p:spPr/>
        <p:txBody>
          <a:bodyPr/>
          <a:lstStyle/>
          <a:p>
            <a:fld id="{1932DC63-BF72-4143-B721-9CD45CAD5F53}" type="slidenum">
              <a:rPr lang="en-AU" smtClean="0"/>
              <a:pPr/>
              <a:t>17</a:t>
            </a:fld>
            <a:endParaRPr lang="en-AU"/>
          </a:p>
        </p:txBody>
      </p:sp>
    </p:spTree>
    <p:extLst>
      <p:ext uri="{BB962C8B-B14F-4D97-AF65-F5344CB8AC3E}">
        <p14:creationId xmlns:p14="http://schemas.microsoft.com/office/powerpoint/2010/main" val="363387179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If parent’s refuse</a:t>
            </a:r>
            <a:endParaRPr lang="en-AU" dirty="0"/>
          </a:p>
        </p:txBody>
      </p:sp>
      <p:sp>
        <p:nvSpPr>
          <p:cNvPr id="3" name="Content Placeholder 2"/>
          <p:cNvSpPr>
            <a:spLocks noGrp="1"/>
          </p:cNvSpPr>
          <p:nvPr>
            <p:ph idx="1"/>
          </p:nvPr>
        </p:nvSpPr>
        <p:spPr/>
        <p:txBody>
          <a:bodyPr/>
          <a:lstStyle/>
          <a:p>
            <a:r>
              <a:rPr lang="en-AU" dirty="0" smtClean="0"/>
              <a:t>And the condition’s not urgent or life threatening, ok.</a:t>
            </a:r>
          </a:p>
          <a:p>
            <a:r>
              <a:rPr lang="en-AU" dirty="0" smtClean="0"/>
              <a:t>If it is urgent, ring an ambulance. </a:t>
            </a:r>
          </a:p>
          <a:p>
            <a:r>
              <a:rPr lang="en-AU" dirty="0" smtClean="0"/>
              <a:t>No one’s going to sue, and no-one’s going to win!</a:t>
            </a:r>
            <a:endParaRPr lang="en-AU" dirty="0"/>
          </a:p>
        </p:txBody>
      </p:sp>
      <p:sp>
        <p:nvSpPr>
          <p:cNvPr id="4" name="Slide Number Placeholder 3"/>
          <p:cNvSpPr>
            <a:spLocks noGrp="1"/>
          </p:cNvSpPr>
          <p:nvPr>
            <p:ph type="sldNum" sz="quarter" idx="12"/>
          </p:nvPr>
        </p:nvSpPr>
        <p:spPr/>
        <p:txBody>
          <a:bodyPr/>
          <a:lstStyle/>
          <a:p>
            <a:fld id="{1932DC63-BF72-4143-B721-9CD45CAD5F53}" type="slidenum">
              <a:rPr lang="en-AU" smtClean="0"/>
              <a:pPr/>
              <a:t>18</a:t>
            </a:fld>
            <a:endParaRPr lang="en-AU"/>
          </a:p>
        </p:txBody>
      </p:sp>
    </p:spTree>
    <p:extLst>
      <p:ext uri="{BB962C8B-B14F-4D97-AF65-F5344CB8AC3E}">
        <p14:creationId xmlns:p14="http://schemas.microsoft.com/office/powerpoint/2010/main" val="22887654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The mentally ill</a:t>
            </a:r>
            <a:endParaRPr lang="en-AU" dirty="0"/>
          </a:p>
        </p:txBody>
      </p:sp>
      <p:sp>
        <p:nvSpPr>
          <p:cNvPr id="3" name="Content Placeholder 2"/>
          <p:cNvSpPr>
            <a:spLocks noGrp="1"/>
          </p:cNvSpPr>
          <p:nvPr>
            <p:ph idx="1"/>
          </p:nvPr>
        </p:nvSpPr>
        <p:spPr/>
        <p:txBody>
          <a:bodyPr/>
          <a:lstStyle/>
          <a:p>
            <a:r>
              <a:rPr lang="en-AU" dirty="0" smtClean="0"/>
              <a:t>Should be involved to the extent that they can be, in their health care decision making.</a:t>
            </a:r>
          </a:p>
          <a:p>
            <a:r>
              <a:rPr lang="en-AU" dirty="0" smtClean="0"/>
              <a:t>Retain their rights to dignity and to have their wishes respected </a:t>
            </a:r>
            <a:br>
              <a:rPr lang="en-AU" dirty="0" smtClean="0"/>
            </a:br>
            <a:r>
              <a:rPr lang="en-AU" sz="1400" dirty="0" smtClean="0"/>
              <a:t>(see, for example, </a:t>
            </a:r>
            <a:r>
              <a:rPr lang="en-AU" sz="1400" i="1" dirty="0" smtClean="0"/>
              <a:t>Mental Health Act 2007 </a:t>
            </a:r>
            <a:r>
              <a:rPr lang="en-AU" sz="1400" dirty="0" smtClean="0"/>
              <a:t>(NSW) s 3).</a:t>
            </a:r>
          </a:p>
          <a:p>
            <a:endParaRPr lang="en-AU" dirty="0" smtClean="0"/>
          </a:p>
        </p:txBody>
      </p:sp>
      <p:sp>
        <p:nvSpPr>
          <p:cNvPr id="4" name="Slide Number Placeholder 3"/>
          <p:cNvSpPr>
            <a:spLocks noGrp="1"/>
          </p:cNvSpPr>
          <p:nvPr>
            <p:ph type="sldNum" sz="quarter" idx="12"/>
          </p:nvPr>
        </p:nvSpPr>
        <p:spPr/>
        <p:txBody>
          <a:bodyPr/>
          <a:lstStyle/>
          <a:p>
            <a:fld id="{1932DC63-BF72-4143-B721-9CD45CAD5F53}" type="slidenum">
              <a:rPr lang="en-AU" smtClean="0"/>
              <a:pPr/>
              <a:t>19</a:t>
            </a:fld>
            <a:endParaRPr lang="en-AU"/>
          </a:p>
        </p:txBody>
      </p:sp>
    </p:spTree>
    <p:extLst>
      <p:ext uri="{BB962C8B-B14F-4D97-AF65-F5344CB8AC3E}">
        <p14:creationId xmlns:p14="http://schemas.microsoft.com/office/powerpoint/2010/main" val="236543209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The mentally ill</a:t>
            </a:r>
            <a:endParaRPr lang="en-AU" dirty="0"/>
          </a:p>
        </p:txBody>
      </p:sp>
      <p:sp>
        <p:nvSpPr>
          <p:cNvPr id="3" name="Content Placeholder 2"/>
          <p:cNvSpPr>
            <a:spLocks noGrp="1"/>
          </p:cNvSpPr>
          <p:nvPr>
            <p:ph idx="1"/>
          </p:nvPr>
        </p:nvSpPr>
        <p:spPr/>
        <p:txBody>
          <a:bodyPr/>
          <a:lstStyle/>
          <a:p>
            <a:r>
              <a:rPr lang="en-AU" dirty="0" smtClean="0"/>
              <a:t>Necessity </a:t>
            </a:r>
            <a:r>
              <a:rPr lang="en-AU" dirty="0"/>
              <a:t>applies.  </a:t>
            </a:r>
            <a:endParaRPr lang="en-AU" dirty="0" smtClean="0"/>
          </a:p>
          <a:p>
            <a:r>
              <a:rPr lang="en-AU" dirty="0" smtClean="0"/>
              <a:t>Paramedics </a:t>
            </a:r>
            <a:r>
              <a:rPr lang="en-AU" dirty="0"/>
              <a:t>and police have authority to treat the mentally ill in the face of their objection but the legislative criteria must be met.  </a:t>
            </a:r>
            <a:endParaRPr lang="en-AU" dirty="0" smtClean="0"/>
          </a:p>
          <a:p>
            <a:r>
              <a:rPr lang="en-AU" dirty="0" smtClean="0"/>
              <a:t>If </a:t>
            </a:r>
            <a:r>
              <a:rPr lang="en-AU" dirty="0"/>
              <a:t>it’s urgent or they pose a danger to themselves or others ring the ambulance or police.</a:t>
            </a:r>
          </a:p>
          <a:p>
            <a:endParaRPr lang="en-AU" dirty="0"/>
          </a:p>
        </p:txBody>
      </p:sp>
      <p:sp>
        <p:nvSpPr>
          <p:cNvPr id="4" name="Slide Number Placeholder 3"/>
          <p:cNvSpPr>
            <a:spLocks noGrp="1"/>
          </p:cNvSpPr>
          <p:nvPr>
            <p:ph type="sldNum" sz="quarter" idx="12"/>
          </p:nvPr>
        </p:nvSpPr>
        <p:spPr/>
        <p:txBody>
          <a:bodyPr/>
          <a:lstStyle/>
          <a:p>
            <a:fld id="{1932DC63-BF72-4143-B721-9CD45CAD5F53}" type="slidenum">
              <a:rPr lang="en-AU" smtClean="0"/>
              <a:pPr/>
              <a:t>20</a:t>
            </a:fld>
            <a:endParaRPr lang="en-AU"/>
          </a:p>
        </p:txBody>
      </p:sp>
    </p:spTree>
    <p:extLst>
      <p:ext uri="{BB962C8B-B14F-4D97-AF65-F5344CB8AC3E}">
        <p14:creationId xmlns:p14="http://schemas.microsoft.com/office/powerpoint/2010/main" val="302513560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‘Good </a:t>
            </a:r>
            <a:r>
              <a:rPr lang="en-AU" dirty="0"/>
              <a:t>Samaritan’ provisions</a:t>
            </a:r>
          </a:p>
        </p:txBody>
      </p:sp>
      <p:sp>
        <p:nvSpPr>
          <p:cNvPr id="3" name="Content Placeholder 2"/>
          <p:cNvSpPr>
            <a:spLocks noGrp="1"/>
          </p:cNvSpPr>
          <p:nvPr>
            <p:ph idx="1"/>
          </p:nvPr>
        </p:nvSpPr>
        <p:spPr/>
        <p:txBody>
          <a:bodyPr/>
          <a:lstStyle/>
          <a:p>
            <a:r>
              <a:rPr lang="en-AU" i="1" dirty="0">
                <a:hlinkClick r:id="rId2"/>
              </a:rPr>
              <a:t>Civil Liability Act 2002 (NSW) s </a:t>
            </a:r>
            <a:r>
              <a:rPr lang="en-AU" i="1" dirty="0" smtClean="0">
                <a:hlinkClick r:id="rId2"/>
              </a:rPr>
              <a:t>57</a:t>
            </a:r>
            <a:r>
              <a:rPr lang="en-AU" dirty="0" smtClean="0"/>
              <a:t>; </a:t>
            </a:r>
            <a:r>
              <a:rPr lang="en-AU" i="1" dirty="0" smtClean="0">
                <a:hlinkClick r:id="rId3"/>
              </a:rPr>
              <a:t>Civil </a:t>
            </a:r>
            <a:r>
              <a:rPr lang="en-AU" i="1" dirty="0">
                <a:hlinkClick r:id="rId3"/>
              </a:rPr>
              <a:t>Liability Act 2002 (WA) s 5AD</a:t>
            </a:r>
            <a:r>
              <a:rPr lang="en-AU" i="1" dirty="0" smtClean="0"/>
              <a:t>.</a:t>
            </a:r>
            <a:endParaRPr lang="en-AU" dirty="0" smtClean="0"/>
          </a:p>
          <a:p>
            <a:r>
              <a:rPr lang="en-AU" dirty="0" smtClean="0"/>
              <a:t>Applies ‘to </a:t>
            </a:r>
            <a:r>
              <a:rPr lang="en-AU" dirty="0"/>
              <a:t>civil liability of any </a:t>
            </a:r>
            <a:r>
              <a:rPr lang="en-AU" dirty="0" smtClean="0"/>
              <a:t>kind’.</a:t>
            </a:r>
          </a:p>
          <a:p>
            <a:r>
              <a:rPr lang="en-AU" dirty="0" smtClean="0"/>
              <a:t>A </a:t>
            </a:r>
            <a:r>
              <a:rPr lang="en-AU" dirty="0"/>
              <a:t>Good Samaritan is ‘a person who, in good faith and without expectation of payment or other reward, comes to the assistance of a person who is apparently injured or at risk of being </a:t>
            </a:r>
            <a:r>
              <a:rPr lang="en-AU" dirty="0" smtClean="0"/>
              <a:t>injured’.</a:t>
            </a:r>
            <a:endParaRPr lang="en-AU" dirty="0"/>
          </a:p>
        </p:txBody>
      </p:sp>
      <p:sp>
        <p:nvSpPr>
          <p:cNvPr id="4" name="Slide Number Placeholder 3"/>
          <p:cNvSpPr>
            <a:spLocks noGrp="1"/>
          </p:cNvSpPr>
          <p:nvPr>
            <p:ph type="sldNum" sz="quarter" idx="12"/>
          </p:nvPr>
        </p:nvSpPr>
        <p:spPr/>
        <p:txBody>
          <a:bodyPr/>
          <a:lstStyle/>
          <a:p>
            <a:fld id="{1932DC63-BF72-4143-B721-9CD45CAD5F53}" type="slidenum">
              <a:rPr lang="en-AU" smtClean="0"/>
              <a:pPr/>
              <a:t>21</a:t>
            </a:fld>
            <a:endParaRPr lang="en-AU"/>
          </a:p>
        </p:txBody>
      </p:sp>
    </p:spTree>
    <p:extLst>
      <p:ext uri="{BB962C8B-B14F-4D97-AF65-F5344CB8AC3E}">
        <p14:creationId xmlns:p14="http://schemas.microsoft.com/office/powerpoint/2010/main" val="80710915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Protection</a:t>
            </a:r>
            <a:endParaRPr lang="en-AU" dirty="0"/>
          </a:p>
        </p:txBody>
      </p:sp>
      <p:sp>
        <p:nvSpPr>
          <p:cNvPr id="3" name="Content Placeholder 2"/>
          <p:cNvSpPr>
            <a:spLocks noGrp="1"/>
          </p:cNvSpPr>
          <p:nvPr>
            <p:ph idx="1"/>
          </p:nvPr>
        </p:nvSpPr>
        <p:spPr/>
        <p:txBody>
          <a:bodyPr/>
          <a:lstStyle/>
          <a:p>
            <a:r>
              <a:rPr lang="en-AU" dirty="0" smtClean="0"/>
              <a:t>‘A </a:t>
            </a:r>
            <a:r>
              <a:rPr lang="en-AU" dirty="0"/>
              <a:t>good </a:t>
            </a:r>
            <a:r>
              <a:rPr lang="en-AU" dirty="0" err="1"/>
              <a:t>samaritan</a:t>
            </a:r>
            <a:r>
              <a:rPr lang="en-AU" dirty="0"/>
              <a:t> does not incur any personal civil liability in respect of any act or omission done or made by the good </a:t>
            </a:r>
            <a:r>
              <a:rPr lang="en-AU" dirty="0" err="1"/>
              <a:t>samaritan</a:t>
            </a:r>
            <a:r>
              <a:rPr lang="en-AU" dirty="0"/>
              <a:t> in an emergency when assisting a person who is apparently injured or at risk of being injured</a:t>
            </a:r>
            <a:r>
              <a:rPr lang="en-AU" dirty="0" smtClean="0"/>
              <a:t>.’</a:t>
            </a:r>
          </a:p>
        </p:txBody>
      </p:sp>
      <p:sp>
        <p:nvSpPr>
          <p:cNvPr id="4" name="Slide Number Placeholder 3"/>
          <p:cNvSpPr>
            <a:spLocks noGrp="1"/>
          </p:cNvSpPr>
          <p:nvPr>
            <p:ph type="sldNum" sz="quarter" idx="12"/>
          </p:nvPr>
        </p:nvSpPr>
        <p:spPr/>
        <p:txBody>
          <a:bodyPr/>
          <a:lstStyle/>
          <a:p>
            <a:fld id="{1932DC63-BF72-4143-B721-9CD45CAD5F53}" type="slidenum">
              <a:rPr lang="en-AU" smtClean="0"/>
              <a:pPr/>
              <a:t>22</a:t>
            </a:fld>
            <a:endParaRPr lang="en-AU"/>
          </a:p>
        </p:txBody>
      </p:sp>
    </p:spTree>
    <p:extLst>
      <p:ext uri="{BB962C8B-B14F-4D97-AF65-F5344CB8AC3E}">
        <p14:creationId xmlns:p14="http://schemas.microsoft.com/office/powerpoint/2010/main" val="269830791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Protection is lost if the good Samaritan:</a:t>
            </a:r>
            <a:endParaRPr lang="en-AU" dirty="0"/>
          </a:p>
        </p:txBody>
      </p:sp>
      <p:sp>
        <p:nvSpPr>
          <p:cNvPr id="3" name="Content Placeholder 2"/>
          <p:cNvSpPr>
            <a:spLocks noGrp="1"/>
          </p:cNvSpPr>
          <p:nvPr>
            <p:ph idx="1"/>
          </p:nvPr>
        </p:nvSpPr>
        <p:spPr/>
        <p:txBody>
          <a:bodyPr/>
          <a:lstStyle/>
          <a:p>
            <a:r>
              <a:rPr lang="en-AU" dirty="0" smtClean="0"/>
              <a:t>Caused the injury; or</a:t>
            </a:r>
          </a:p>
          <a:p>
            <a:r>
              <a:rPr lang="en-AU" dirty="0" smtClean="0"/>
              <a:t>Is affected by alcohol or drugs; or</a:t>
            </a:r>
          </a:p>
          <a:p>
            <a:r>
              <a:rPr lang="en-AU" dirty="0" smtClean="0"/>
              <a:t>Is impersonating a health care or emergency worker, a police officer or claims to have skills they don’t have.  </a:t>
            </a:r>
          </a:p>
          <a:p>
            <a:r>
              <a:rPr lang="en-AU" dirty="0" smtClean="0"/>
              <a:t>Protection is </a:t>
            </a:r>
            <a:r>
              <a:rPr lang="en-AU" i="1" u="sng" dirty="0" smtClean="0"/>
              <a:t>not</a:t>
            </a:r>
            <a:r>
              <a:rPr lang="en-AU" i="1" dirty="0" smtClean="0"/>
              <a:t> </a:t>
            </a:r>
            <a:r>
              <a:rPr lang="en-AU" dirty="0" smtClean="0"/>
              <a:t>lost if the person is not trained. The aim is to encourage action. </a:t>
            </a:r>
          </a:p>
          <a:p>
            <a:endParaRPr lang="en-AU" dirty="0"/>
          </a:p>
        </p:txBody>
      </p:sp>
      <p:sp>
        <p:nvSpPr>
          <p:cNvPr id="4" name="Slide Number Placeholder 3"/>
          <p:cNvSpPr>
            <a:spLocks noGrp="1"/>
          </p:cNvSpPr>
          <p:nvPr>
            <p:ph type="sldNum" sz="quarter" idx="12"/>
          </p:nvPr>
        </p:nvSpPr>
        <p:spPr/>
        <p:txBody>
          <a:bodyPr/>
          <a:lstStyle/>
          <a:p>
            <a:fld id="{1932DC63-BF72-4143-B721-9CD45CAD5F53}" type="slidenum">
              <a:rPr lang="en-AU" smtClean="0"/>
              <a:pPr/>
              <a:t>23</a:t>
            </a:fld>
            <a:endParaRPr lang="en-AU"/>
          </a:p>
        </p:txBody>
      </p:sp>
    </p:spTree>
    <p:extLst>
      <p:ext uri="{BB962C8B-B14F-4D97-AF65-F5344CB8AC3E}">
        <p14:creationId xmlns:p14="http://schemas.microsoft.com/office/powerpoint/2010/main" val="108249103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First aid at work</a:t>
            </a:r>
            <a:endParaRPr lang="en-AU" dirty="0"/>
          </a:p>
        </p:txBody>
      </p:sp>
      <p:sp>
        <p:nvSpPr>
          <p:cNvPr id="3" name="Content Placeholder 2"/>
          <p:cNvSpPr>
            <a:spLocks noGrp="1"/>
          </p:cNvSpPr>
          <p:nvPr>
            <p:ph idx="1"/>
          </p:nvPr>
        </p:nvSpPr>
        <p:spPr/>
        <p:txBody>
          <a:bodyPr/>
          <a:lstStyle/>
          <a:p>
            <a:r>
              <a:rPr lang="en-AU" dirty="0" smtClean="0"/>
              <a:t>A good Samaritan does first aid ‘</a:t>
            </a:r>
            <a:r>
              <a:rPr lang="en-AU" dirty="0"/>
              <a:t>without expectation of payment or other </a:t>
            </a:r>
            <a:r>
              <a:rPr lang="en-AU" dirty="0" smtClean="0"/>
              <a:t>reward’</a:t>
            </a:r>
          </a:p>
          <a:p>
            <a:r>
              <a:rPr lang="en-AU" dirty="0" smtClean="0"/>
              <a:t>That’s </a:t>
            </a:r>
            <a:r>
              <a:rPr lang="en-AU" i="1" dirty="0" smtClean="0"/>
              <a:t>not</a:t>
            </a:r>
            <a:r>
              <a:rPr lang="en-AU" dirty="0" smtClean="0"/>
              <a:t> </a:t>
            </a:r>
            <a:r>
              <a:rPr lang="en-AU" dirty="0" smtClean="0"/>
              <a:t>you whilst you’re at work, but it is off the base.</a:t>
            </a:r>
            <a:endParaRPr lang="en-AU" dirty="0" smtClean="0"/>
          </a:p>
          <a:p>
            <a:r>
              <a:rPr lang="en-AU" dirty="0" smtClean="0"/>
              <a:t>BUT an employee</a:t>
            </a:r>
          </a:p>
          <a:p>
            <a:pPr lvl="1"/>
            <a:r>
              <a:rPr lang="en-AU" dirty="0" smtClean="0"/>
              <a:t>Who is injured at work is entitled to workers compensation (no fault);</a:t>
            </a:r>
          </a:p>
          <a:p>
            <a:pPr lvl="1"/>
            <a:r>
              <a:rPr lang="en-AU" dirty="0" smtClean="0"/>
              <a:t>Is not liable for negligent performance of their duties (vicarious liability).</a:t>
            </a:r>
          </a:p>
        </p:txBody>
      </p:sp>
      <p:sp>
        <p:nvSpPr>
          <p:cNvPr id="4" name="Slide Number Placeholder 3"/>
          <p:cNvSpPr>
            <a:spLocks noGrp="1"/>
          </p:cNvSpPr>
          <p:nvPr>
            <p:ph type="sldNum" sz="quarter" idx="12"/>
          </p:nvPr>
        </p:nvSpPr>
        <p:spPr/>
        <p:txBody>
          <a:bodyPr/>
          <a:lstStyle/>
          <a:p>
            <a:fld id="{1932DC63-BF72-4143-B721-9CD45CAD5F53}" type="slidenum">
              <a:rPr lang="en-AU" smtClean="0"/>
              <a:pPr/>
              <a:t>24</a:t>
            </a:fld>
            <a:endParaRPr lang="en-AU"/>
          </a:p>
        </p:txBody>
      </p:sp>
    </p:spTree>
    <p:extLst>
      <p:ext uri="{BB962C8B-B14F-4D97-AF65-F5344CB8AC3E}">
        <p14:creationId xmlns:p14="http://schemas.microsoft.com/office/powerpoint/2010/main" val="56451233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left)">
                                      <p:cBhvr>
                                        <p:cTn id="20" dur="500"/>
                                        <p:tgtEl>
                                          <p:spTgt spid="3">
                                            <p:txEl>
                                              <p:pRg st="3" end="3"/>
                                            </p:txEl>
                                          </p:spTgt>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left)">
                                      <p:cBhvr>
                                        <p:cTn id="2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Doctors</a:t>
            </a:r>
            <a:endParaRPr lang="en-AU" dirty="0"/>
          </a:p>
        </p:txBody>
      </p:sp>
      <p:sp>
        <p:nvSpPr>
          <p:cNvPr id="3" name="Content Placeholder 2"/>
          <p:cNvSpPr>
            <a:spLocks noGrp="1"/>
          </p:cNvSpPr>
          <p:nvPr>
            <p:ph idx="1"/>
          </p:nvPr>
        </p:nvSpPr>
        <p:spPr/>
        <p:txBody>
          <a:bodyPr/>
          <a:lstStyle/>
          <a:p>
            <a:r>
              <a:rPr lang="en-AU" i="1" dirty="0" smtClean="0"/>
              <a:t>May </a:t>
            </a:r>
            <a:r>
              <a:rPr lang="en-AU" dirty="0" smtClean="0"/>
              <a:t>be under a duty to assist; but</a:t>
            </a:r>
          </a:p>
          <a:p>
            <a:r>
              <a:rPr lang="en-AU" dirty="0" smtClean="0"/>
              <a:t>They’re not expected to be ‘super specialists’.</a:t>
            </a:r>
          </a:p>
          <a:p>
            <a:r>
              <a:rPr lang="en-AU" dirty="0" smtClean="0"/>
              <a:t>If you’re interested in the odds: Two have been in trouble for not going; none for giving it a go.  </a:t>
            </a:r>
            <a:endParaRPr lang="en-AU" dirty="0"/>
          </a:p>
        </p:txBody>
      </p:sp>
      <p:sp>
        <p:nvSpPr>
          <p:cNvPr id="4" name="Slide Number Placeholder 3"/>
          <p:cNvSpPr>
            <a:spLocks noGrp="1"/>
          </p:cNvSpPr>
          <p:nvPr>
            <p:ph type="sldNum" sz="quarter" idx="12"/>
          </p:nvPr>
        </p:nvSpPr>
        <p:spPr/>
        <p:txBody>
          <a:bodyPr/>
          <a:lstStyle/>
          <a:p>
            <a:fld id="{1932DC63-BF72-4143-B721-9CD45CAD5F53}" type="slidenum">
              <a:rPr lang="en-AU" smtClean="0"/>
              <a:pPr/>
              <a:t>25</a:t>
            </a:fld>
            <a:endParaRPr lang="en-AU"/>
          </a:p>
        </p:txBody>
      </p:sp>
    </p:spTree>
    <p:extLst>
      <p:ext uri="{BB962C8B-B14F-4D97-AF65-F5344CB8AC3E}">
        <p14:creationId xmlns:p14="http://schemas.microsoft.com/office/powerpoint/2010/main" val="121286186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Do I need Professional Indemnity insurance?</a:t>
            </a:r>
            <a:endParaRPr lang="en-AU" dirty="0"/>
          </a:p>
        </p:txBody>
      </p:sp>
      <p:sp>
        <p:nvSpPr>
          <p:cNvPr id="3" name="Content Placeholder 2"/>
          <p:cNvSpPr>
            <a:spLocks noGrp="1"/>
          </p:cNvSpPr>
          <p:nvPr>
            <p:ph idx="1"/>
          </p:nvPr>
        </p:nvSpPr>
        <p:spPr/>
        <p:txBody>
          <a:bodyPr/>
          <a:lstStyle/>
          <a:p>
            <a:r>
              <a:rPr lang="en-AU" dirty="0" smtClean="0"/>
              <a:t>No</a:t>
            </a:r>
          </a:p>
          <a:p>
            <a:pPr lvl="1"/>
            <a:r>
              <a:rPr lang="en-AU" dirty="0" smtClean="0"/>
              <a:t>You don’t need it;</a:t>
            </a:r>
          </a:p>
          <a:p>
            <a:pPr lvl="1"/>
            <a:r>
              <a:rPr lang="en-AU" dirty="0" smtClean="0"/>
              <a:t>You probably can’t find anyone to offer it; and</a:t>
            </a:r>
          </a:p>
          <a:p>
            <a:pPr lvl="1"/>
            <a:r>
              <a:rPr lang="en-AU" dirty="0" smtClean="0"/>
              <a:t>If you’re worried about being sued, it will </a:t>
            </a:r>
            <a:r>
              <a:rPr lang="en-AU" i="1" dirty="0" smtClean="0"/>
              <a:t>increase</a:t>
            </a:r>
            <a:r>
              <a:rPr lang="en-AU" dirty="0" smtClean="0"/>
              <a:t> the risk.</a:t>
            </a:r>
            <a:endParaRPr lang="en-AU" dirty="0"/>
          </a:p>
        </p:txBody>
      </p:sp>
      <p:sp>
        <p:nvSpPr>
          <p:cNvPr id="4" name="Slide Number Placeholder 3"/>
          <p:cNvSpPr>
            <a:spLocks noGrp="1"/>
          </p:cNvSpPr>
          <p:nvPr>
            <p:ph type="sldNum" sz="quarter" idx="12"/>
          </p:nvPr>
        </p:nvSpPr>
        <p:spPr/>
        <p:txBody>
          <a:bodyPr/>
          <a:lstStyle/>
          <a:p>
            <a:fld id="{1932DC63-BF72-4143-B721-9CD45CAD5F53}" type="slidenum">
              <a:rPr lang="en-AU" smtClean="0"/>
              <a:pPr/>
              <a:t>26</a:t>
            </a:fld>
            <a:endParaRPr lang="en-AU"/>
          </a:p>
        </p:txBody>
      </p:sp>
    </p:spTree>
    <p:extLst>
      <p:ext uri="{BB962C8B-B14F-4D97-AF65-F5344CB8AC3E}">
        <p14:creationId xmlns:p14="http://schemas.microsoft.com/office/powerpoint/2010/main" val="23666829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left)">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left)">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left)">
                                      <p:cBhvr>
                                        <p:cTn id="2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Questions? Comments?</a:t>
            </a:r>
            <a:endParaRPr lang="en-AU" dirty="0"/>
          </a:p>
        </p:txBody>
      </p:sp>
      <p:sp>
        <p:nvSpPr>
          <p:cNvPr id="3" name="Content Placeholder 2"/>
          <p:cNvSpPr>
            <a:spLocks noGrp="1"/>
          </p:cNvSpPr>
          <p:nvPr>
            <p:ph idx="1"/>
          </p:nvPr>
        </p:nvSpPr>
        <p:spPr/>
        <p:txBody>
          <a:bodyPr/>
          <a:lstStyle/>
          <a:p>
            <a:pPr marL="0" indent="0">
              <a:buNone/>
            </a:pPr>
            <a:r>
              <a:rPr lang="en-AU" dirty="0" smtClean="0"/>
              <a:t>Thank you for your attention.</a:t>
            </a:r>
          </a:p>
          <a:p>
            <a:endParaRPr lang="en-AU" dirty="0"/>
          </a:p>
          <a:p>
            <a:pPr marL="3232150" indent="0">
              <a:buNone/>
            </a:pPr>
            <a:r>
              <a:rPr lang="en-AU" sz="2000" b="1" dirty="0" smtClean="0"/>
              <a:t>Dr Michael Eburn</a:t>
            </a:r>
            <a:br>
              <a:rPr lang="en-AU" sz="2000" b="1" dirty="0" smtClean="0"/>
            </a:br>
            <a:r>
              <a:rPr lang="en-AU" sz="2000" dirty="0" smtClean="0"/>
              <a:t>ANU College of Law</a:t>
            </a:r>
            <a:br>
              <a:rPr lang="en-AU" sz="2000" dirty="0" smtClean="0"/>
            </a:br>
            <a:r>
              <a:rPr lang="en-AU" sz="2000" dirty="0" smtClean="0"/>
              <a:t>Australian National University</a:t>
            </a:r>
            <a:br>
              <a:rPr lang="en-AU" sz="2000" dirty="0" smtClean="0"/>
            </a:br>
            <a:r>
              <a:rPr lang="en-AU" sz="2000" dirty="0" smtClean="0"/>
              <a:t>5 Fellows Road</a:t>
            </a:r>
            <a:br>
              <a:rPr lang="en-AU" sz="2000" dirty="0" smtClean="0"/>
            </a:br>
            <a:r>
              <a:rPr lang="en-AU" sz="2000" dirty="0" smtClean="0"/>
              <a:t>ACTON   ACT  2600</a:t>
            </a:r>
            <a:br>
              <a:rPr lang="en-AU" sz="2000" dirty="0" smtClean="0"/>
            </a:br>
            <a:r>
              <a:rPr lang="en-AU" sz="2000" dirty="0" smtClean="0"/>
              <a:t/>
            </a:r>
            <a:br>
              <a:rPr lang="en-AU" sz="2000" dirty="0" smtClean="0"/>
            </a:br>
            <a:r>
              <a:rPr lang="en-AU" sz="2000" dirty="0" smtClean="0"/>
              <a:t>P: 02 6125 6424</a:t>
            </a:r>
            <a:br>
              <a:rPr lang="en-AU" sz="2000" dirty="0" smtClean="0"/>
            </a:br>
            <a:r>
              <a:rPr lang="en-AU" sz="2000" dirty="0" smtClean="0"/>
              <a:t>E: </a:t>
            </a:r>
            <a:r>
              <a:rPr lang="en-AU" sz="2000" dirty="0" err="1" smtClean="0"/>
              <a:t>michael.eburn@anu.edu.au</a:t>
            </a:r>
            <a:r>
              <a:rPr lang="en-AU" sz="2000" dirty="0"/>
              <a:t/>
            </a:r>
            <a:br>
              <a:rPr lang="en-AU" sz="2000" dirty="0"/>
            </a:br>
            <a:r>
              <a:rPr lang="en-AU" sz="2000" dirty="0"/>
              <a:t>B: https://</a:t>
            </a:r>
            <a:r>
              <a:rPr lang="en-AU" sz="2000" dirty="0" err="1"/>
              <a:t>emergencylaw.wordpress.com</a:t>
            </a:r>
            <a:r>
              <a:rPr lang="en-AU" sz="2000" dirty="0"/>
              <a:t>/</a:t>
            </a:r>
          </a:p>
        </p:txBody>
      </p:sp>
      <p:sp>
        <p:nvSpPr>
          <p:cNvPr id="4" name="Slide Number Placeholder 3"/>
          <p:cNvSpPr>
            <a:spLocks noGrp="1"/>
          </p:cNvSpPr>
          <p:nvPr>
            <p:ph type="sldNum" sz="quarter" idx="12"/>
          </p:nvPr>
        </p:nvSpPr>
        <p:spPr/>
        <p:txBody>
          <a:bodyPr/>
          <a:lstStyle/>
          <a:p>
            <a:fld id="{1932DC63-BF72-4143-B721-9CD45CAD5F53}" type="slidenum">
              <a:rPr lang="en-AU" smtClean="0"/>
              <a:pPr/>
              <a:t>27</a:t>
            </a:fld>
            <a:endParaRPr lang="en-AU"/>
          </a:p>
        </p:txBody>
      </p:sp>
    </p:spTree>
    <p:extLst>
      <p:ext uri="{BB962C8B-B14F-4D97-AF65-F5344CB8AC3E}">
        <p14:creationId xmlns:p14="http://schemas.microsoft.com/office/powerpoint/2010/main" val="426079284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wipe(left)">
                                      <p:cBhvr>
                                        <p:cTn id="1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ANU">
  <a:themeElements>
    <a:clrScheme name="ANUPowerpointTemplate2010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ANUPowerpointTemplate2010">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ANUPowerpointTemplate2010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ANUPowerpointTemplate2010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ANUPowerpointTemplate2010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ANUPowerpointTemplate2010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ANUPowerpointTemplate2010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ANUPowerpointTemplate2010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ANUPowerpointTemplate2010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ANUPowerpointTemplate2010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ANUPowerpointTemplate2010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ANUPowerpointTemplate2010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ANUPowerpointTemplate2010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ANUPowerpointTemplate2010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ANU" id="{72D0F058-207C-4A11-9E4B-5E406AB5BF38}" vid="{60E3B316-2222-4F3B-A70B-D248EC01560A}"/>
    </a:ext>
  </a:extLst>
</a:theme>
</file>

<file path=docProps/app.xml><?xml version="1.0" encoding="utf-8"?>
<Properties xmlns="http://schemas.openxmlformats.org/officeDocument/2006/extended-properties" xmlns:vt="http://schemas.openxmlformats.org/officeDocument/2006/docPropsVTypes">
  <Template>ANU</Template>
  <TotalTime>104</TotalTime>
  <Words>1131</Words>
  <Application>Microsoft Macintosh PowerPoint</Application>
  <PresentationFormat>Custom</PresentationFormat>
  <Paragraphs>127</Paragraphs>
  <Slides>27</Slides>
  <Notes>0</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ANU</vt:lpstr>
      <vt:lpstr>Legal responsibilities and accountability within emergency first aid. </vt:lpstr>
      <vt:lpstr>PowerPoint Presentation</vt:lpstr>
      <vt:lpstr>PowerPoint Presentation</vt:lpstr>
      <vt:lpstr>What law?</vt:lpstr>
      <vt:lpstr>Duty of care</vt:lpstr>
      <vt:lpstr>Breach</vt:lpstr>
      <vt:lpstr>If you do help</vt:lpstr>
      <vt:lpstr>But</vt:lpstr>
      <vt:lpstr>There’s nearly always a better defendant</vt:lpstr>
      <vt:lpstr>A segue</vt:lpstr>
      <vt:lpstr>Battery</vt:lpstr>
      <vt:lpstr>Defence</vt:lpstr>
      <vt:lpstr>Necessity</vt:lpstr>
      <vt:lpstr>But</vt:lpstr>
      <vt:lpstr>Refusal of life saving treatment</vt:lpstr>
      <vt:lpstr>Treatment after suicide attempt</vt:lpstr>
      <vt:lpstr>Parents and guardians</vt:lpstr>
      <vt:lpstr>If parent’s refuse</vt:lpstr>
      <vt:lpstr>The mentally ill</vt:lpstr>
      <vt:lpstr>The mentally ill</vt:lpstr>
      <vt:lpstr>‘Good Samaritan’ provisions</vt:lpstr>
      <vt:lpstr>Protection</vt:lpstr>
      <vt:lpstr>Protection is lost if the good Samaritan:</vt:lpstr>
      <vt:lpstr>First aid at work</vt:lpstr>
      <vt:lpstr>Doctors</vt:lpstr>
      <vt:lpstr>Do I need Professional Indemnity insurance?</vt:lpstr>
      <vt:lpstr>Questions? Comments?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 Eburn</dc:creator>
  <cp:lastModifiedBy>Michael Eburn</cp:lastModifiedBy>
  <cp:revision>10</cp:revision>
  <dcterms:created xsi:type="dcterms:W3CDTF">2015-10-08T04:51:23Z</dcterms:created>
  <dcterms:modified xsi:type="dcterms:W3CDTF">2015-10-27T09:14:25Z</dcterms:modified>
</cp:coreProperties>
</file>