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58" r:id="rId3"/>
    <p:sldId id="264" r:id="rId4"/>
    <p:sldId id="290" r:id="rId5"/>
    <p:sldId id="266" r:id="rId6"/>
    <p:sldId id="291" r:id="rId7"/>
    <p:sldId id="292" r:id="rId8"/>
    <p:sldId id="293" r:id="rId9"/>
    <p:sldId id="301" r:id="rId10"/>
    <p:sldId id="294" r:id="rId11"/>
    <p:sldId id="267" r:id="rId12"/>
    <p:sldId id="268" r:id="rId13"/>
    <p:sldId id="288" r:id="rId14"/>
    <p:sldId id="289" r:id="rId15"/>
    <p:sldId id="269" r:id="rId16"/>
    <p:sldId id="271" r:id="rId17"/>
    <p:sldId id="272" r:id="rId18"/>
    <p:sldId id="273" r:id="rId19"/>
    <p:sldId id="274" r:id="rId20"/>
    <p:sldId id="275" r:id="rId21"/>
    <p:sldId id="281" r:id="rId22"/>
    <p:sldId id="282" r:id="rId23"/>
    <p:sldId id="283" r:id="rId24"/>
    <p:sldId id="295" r:id="rId25"/>
    <p:sldId id="296" r:id="rId26"/>
    <p:sldId id="297" r:id="rId27"/>
    <p:sldId id="298" r:id="rId28"/>
    <p:sldId id="300" r:id="rId29"/>
    <p:sldId id="2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6" d="100"/>
          <a:sy n="116" d="100"/>
        </p:scale>
        <p:origin x="138" y="3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4"/>
            <a:ext cx="12192000" cy="2205037"/>
          </a:xfrm>
          <a:prstGeom prst="rect">
            <a:avLst/>
          </a:prstGeom>
          <a:solidFill>
            <a:srgbClr val="94B0BE"/>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sz="1800"/>
          </a:p>
        </p:txBody>
      </p:sp>
      <p:sp>
        <p:nvSpPr>
          <p:cNvPr id="8196" name="Rectangle 4"/>
          <p:cNvSpPr>
            <a:spLocks noGrp="1" noChangeArrowheads="1"/>
          </p:cNvSpPr>
          <p:nvPr>
            <p:ph type="subTitle" idx="1"/>
          </p:nvPr>
        </p:nvSpPr>
        <p:spPr>
          <a:xfrm>
            <a:off x="624418" y="4652963"/>
            <a:ext cx="11040533" cy="519112"/>
          </a:xfrm>
        </p:spPr>
        <p:txBody>
          <a:bodyPr>
            <a:spAutoFit/>
          </a:bodyPr>
          <a:lstStyle>
            <a:lvl1pPr marL="0" indent="0">
              <a:buFontTx/>
              <a:buNone/>
              <a:defRPr sz="2800"/>
            </a:lvl1pPr>
          </a:lstStyle>
          <a:p>
            <a:pPr lvl="0"/>
            <a:r>
              <a:rPr lang="en-US" noProof="0" smtClean="0"/>
              <a:t>Click to edit Master subtitle style</a:t>
            </a:r>
            <a:endParaRPr lang="en-AU" noProof="0" smtClean="0"/>
          </a:p>
        </p:txBody>
      </p:sp>
      <p:sp>
        <p:nvSpPr>
          <p:cNvPr id="8197" name="Rectangle 5"/>
          <p:cNvSpPr>
            <a:spLocks noGrp="1" noChangeArrowheads="1"/>
          </p:cNvSpPr>
          <p:nvPr>
            <p:ph type="dt" sz="half" idx="2"/>
          </p:nvPr>
        </p:nvSpPr>
        <p:spPr>
          <a:xfrm>
            <a:off x="609600" y="6245225"/>
            <a:ext cx="2844800" cy="476250"/>
          </a:xfrm>
        </p:spPr>
        <p:txBody>
          <a:bodyPr/>
          <a:lstStyle>
            <a:lvl1pPr algn="l">
              <a:defRPr/>
            </a:lvl1pPr>
          </a:lstStyle>
          <a:p>
            <a:fld id="{D3196B90-41AC-4F60-88AC-F558C1CC1B71}" type="datetimeFigureOut">
              <a:rPr lang="en-AU" smtClean="0"/>
              <a:t>2/12/2015</a:t>
            </a:fld>
            <a:endParaRPr lang="en-AU"/>
          </a:p>
        </p:txBody>
      </p:sp>
      <p:sp>
        <p:nvSpPr>
          <p:cNvPr id="8198" name="Rectangle 6"/>
          <p:cNvSpPr>
            <a:spLocks noGrp="1" noChangeArrowheads="1"/>
          </p:cNvSpPr>
          <p:nvPr>
            <p:ph type="ftr" sz="quarter" idx="3"/>
          </p:nvPr>
        </p:nvSpPr>
        <p:spPr>
          <a:xfrm>
            <a:off x="4165600" y="6245225"/>
            <a:ext cx="3860800" cy="476250"/>
          </a:xfrm>
        </p:spPr>
        <p:txBody>
          <a:bodyPr/>
          <a:lstStyle>
            <a:lvl1pPr algn="ctr">
              <a:defRPr/>
            </a:lvl1pPr>
          </a:lstStyle>
          <a:p>
            <a:endParaRPr lang="en-AU"/>
          </a:p>
        </p:txBody>
      </p:sp>
      <p:sp>
        <p:nvSpPr>
          <p:cNvPr id="8199" name="Rectangle 7"/>
          <p:cNvSpPr>
            <a:spLocks noGrp="1" noChangeArrowheads="1"/>
          </p:cNvSpPr>
          <p:nvPr>
            <p:ph type="sldNum" sz="quarter" idx="4"/>
          </p:nvPr>
        </p:nvSpPr>
        <p:spPr>
          <a:xfrm>
            <a:off x="8737600" y="6245225"/>
            <a:ext cx="2844800" cy="476250"/>
          </a:xfrm>
        </p:spPr>
        <p:txBody>
          <a:bodyPr/>
          <a:lstStyle>
            <a:lvl1pPr>
              <a:defRPr/>
            </a:lvl1pPr>
          </a:lstStyle>
          <a:p>
            <a:fld id="{D198DD91-A138-4A77-BBD1-A973D1E0E64D}" type="slidenum">
              <a:rPr lang="en-AU" smtClean="0"/>
              <a:t>‹#›</a:t>
            </a:fld>
            <a:endParaRPr lang="en-AU"/>
          </a:p>
        </p:txBody>
      </p:sp>
      <p:sp>
        <p:nvSpPr>
          <p:cNvPr id="8200" name="Rectangle 8"/>
          <p:cNvSpPr>
            <a:spLocks noChangeArrowheads="1"/>
          </p:cNvSpPr>
          <p:nvPr/>
        </p:nvSpPr>
        <p:spPr bwMode="auto">
          <a:xfrm>
            <a:off x="0" y="1"/>
            <a:ext cx="12192000" cy="765175"/>
          </a:xfrm>
          <a:prstGeom prst="rect">
            <a:avLst/>
          </a:prstGeom>
          <a:solidFill>
            <a:srgbClr val="33333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800"/>
          </a:p>
        </p:txBody>
      </p:sp>
      <p:pic>
        <p:nvPicPr>
          <p:cNvPr id="8201" name="Picture 9" descr="ANU_LOGO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417" y="115888"/>
            <a:ext cx="2015067" cy="525462"/>
          </a:xfrm>
          <a:prstGeom prst="rect">
            <a:avLst/>
          </a:prstGeom>
          <a:noFill/>
          <a:extLst>
            <a:ext uri="{909E8E84-426E-40dd-AFC4-6F175D3DCCD1}">
              <a14:hiddenFill xmlns:a14="http://schemas.microsoft.com/office/drawing/2010/main" xmlns="">
                <a:solidFill>
                  <a:srgbClr val="FFFFFF"/>
                </a:solidFill>
              </a14:hiddenFill>
            </a:ext>
          </a:extLst>
        </p:spPr>
      </p:pic>
      <p:sp>
        <p:nvSpPr>
          <p:cNvPr id="8195" name="Rectangle 3"/>
          <p:cNvSpPr>
            <a:spLocks noGrp="1" noChangeArrowheads="1"/>
          </p:cNvSpPr>
          <p:nvPr>
            <p:ph type="ctrTitle"/>
          </p:nvPr>
        </p:nvSpPr>
        <p:spPr>
          <a:xfrm>
            <a:off x="624418" y="1919288"/>
            <a:ext cx="10943167" cy="641350"/>
          </a:xfrm>
        </p:spPr>
        <p:txBody>
          <a:bodyPr>
            <a:spAutoFit/>
          </a:bodyPr>
          <a:lstStyle>
            <a:lvl1pPr>
              <a:defRPr>
                <a:solidFill>
                  <a:schemeClr val="tx1"/>
                </a:solidFill>
              </a:defRPr>
            </a:lvl1pPr>
          </a:lstStyle>
          <a:p>
            <a:pPr lvl="0"/>
            <a:r>
              <a:rPr lang="en-US" noProof="0" smtClean="0"/>
              <a:t>Click to edit Master title style</a:t>
            </a:r>
            <a:endParaRPr lang="en-AU" noProof="0" smtClean="0"/>
          </a:p>
        </p:txBody>
      </p:sp>
    </p:spTree>
    <p:extLst>
      <p:ext uri="{BB962C8B-B14F-4D97-AF65-F5344CB8AC3E}">
        <p14:creationId xmlns:p14="http://schemas.microsoft.com/office/powerpoint/2010/main" val="417853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2986963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831610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09600" y="1916113"/>
            <a:ext cx="53848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97600" y="1916113"/>
            <a:ext cx="53848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2657158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8" name="Footer Placeholder 7"/>
          <p:cNvSpPr>
            <a:spLocks noGrp="1"/>
          </p:cNvSpPr>
          <p:nvPr>
            <p:ph type="ftr" sz="quarter" idx="11"/>
          </p:nvPr>
        </p:nvSpPr>
        <p:spPr/>
        <p:txBody>
          <a:bodyPr/>
          <a:lstStyle>
            <a:lvl1pPr>
              <a:defRPr/>
            </a:lvl1pPr>
          </a:lstStyle>
          <a:p>
            <a:endParaRPr lang="en-AU"/>
          </a:p>
        </p:txBody>
      </p:sp>
      <p:sp>
        <p:nvSpPr>
          <p:cNvPr id="9" name="Slide Number Placeholder 8"/>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3912388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4" name="Footer Placeholder 3"/>
          <p:cNvSpPr>
            <a:spLocks noGrp="1"/>
          </p:cNvSpPr>
          <p:nvPr>
            <p:ph type="ftr" sz="quarter" idx="11"/>
          </p:nvPr>
        </p:nvSpPr>
        <p:spPr/>
        <p:txBody>
          <a:bodyPr/>
          <a:lstStyle>
            <a:lvl1pPr>
              <a:defRPr/>
            </a:lvl1pPr>
          </a:lstStyle>
          <a:p>
            <a:endParaRPr lang="en-AU"/>
          </a:p>
        </p:txBody>
      </p:sp>
      <p:sp>
        <p:nvSpPr>
          <p:cNvPr id="5" name="Slide Number Placeholder 4"/>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589620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3" name="Footer Placeholder 2"/>
          <p:cNvSpPr>
            <a:spLocks noGrp="1"/>
          </p:cNvSpPr>
          <p:nvPr>
            <p:ph type="ftr" sz="quarter" idx="11"/>
          </p:nvPr>
        </p:nvSpPr>
        <p:spPr/>
        <p:txBody>
          <a:bodyPr/>
          <a:lstStyle>
            <a:lvl1pPr>
              <a:defRPr/>
            </a:lvl1pPr>
          </a:lstStyle>
          <a:p>
            <a:endParaRPr lang="en-AU"/>
          </a:p>
        </p:txBody>
      </p:sp>
      <p:sp>
        <p:nvSpPr>
          <p:cNvPr id="4" name="Slide Number Placeholder 3"/>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1787209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1389025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275165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413875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51900" y="765175"/>
            <a:ext cx="2745317" cy="53609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09601" y="765175"/>
            <a:ext cx="8039100"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fld id="{D3196B90-41AC-4F60-88AC-F558C1CC1B71}" type="datetimeFigureOut">
              <a:rPr lang="en-AU" smtClean="0"/>
              <a:t>2/12/2015</a:t>
            </a:fld>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3353104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12192000" cy="260350"/>
          </a:xfrm>
          <a:prstGeom prst="rect">
            <a:avLst/>
          </a:prstGeom>
          <a:solidFill>
            <a:srgbClr val="94B0BE"/>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sz="1800"/>
          </a:p>
        </p:txBody>
      </p:sp>
      <p:sp>
        <p:nvSpPr>
          <p:cNvPr id="1026" name="Rectangle 2"/>
          <p:cNvSpPr>
            <a:spLocks noGrp="1" noChangeArrowheads="1"/>
          </p:cNvSpPr>
          <p:nvPr>
            <p:ph type="title"/>
          </p:nvPr>
        </p:nvSpPr>
        <p:spPr bwMode="auto">
          <a:xfrm>
            <a:off x="624417" y="765175"/>
            <a:ext cx="10972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609600" y="1916113"/>
            <a:ext cx="10972800"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8" name="Rectangle 4"/>
          <p:cNvSpPr>
            <a:spLocks noGrp="1" noChangeArrowheads="1"/>
          </p:cNvSpPr>
          <p:nvPr>
            <p:ph type="dt" sz="half" idx="2"/>
          </p:nvPr>
        </p:nvSpPr>
        <p:spPr bwMode="auto">
          <a:xfrm>
            <a:off x="7632700" y="6597650"/>
            <a:ext cx="2844800" cy="19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D3196B90-41AC-4F60-88AC-F558C1CC1B71}" type="datetimeFigureOut">
              <a:rPr lang="en-AU" smtClean="0"/>
              <a:t>2/12/2015</a:t>
            </a:fld>
            <a:endParaRPr lang="en-AU"/>
          </a:p>
        </p:txBody>
      </p:sp>
      <p:sp>
        <p:nvSpPr>
          <p:cNvPr id="1029" name="Rectangle 5"/>
          <p:cNvSpPr>
            <a:spLocks noGrp="1" noChangeArrowheads="1"/>
          </p:cNvSpPr>
          <p:nvPr>
            <p:ph type="ftr" sz="quarter" idx="3"/>
          </p:nvPr>
        </p:nvSpPr>
        <p:spPr bwMode="auto">
          <a:xfrm>
            <a:off x="527051" y="6597650"/>
            <a:ext cx="6720416" cy="19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AU"/>
          </a:p>
        </p:txBody>
      </p:sp>
      <p:sp>
        <p:nvSpPr>
          <p:cNvPr id="1030" name="Rectangle 6"/>
          <p:cNvSpPr>
            <a:spLocks noGrp="1" noChangeArrowheads="1"/>
          </p:cNvSpPr>
          <p:nvPr>
            <p:ph type="sldNum" sz="quarter" idx="4"/>
          </p:nvPr>
        </p:nvSpPr>
        <p:spPr bwMode="auto">
          <a:xfrm>
            <a:off x="10801352" y="6597650"/>
            <a:ext cx="781049" cy="21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198DD91-A138-4A77-BBD1-A973D1E0E64D}" type="slidenum">
              <a:rPr lang="en-AU" smtClean="0"/>
              <a:t>‹#›</a:t>
            </a:fld>
            <a:endParaRPr lang="en-AU"/>
          </a:p>
        </p:txBody>
      </p:sp>
      <p:sp>
        <p:nvSpPr>
          <p:cNvPr id="1031" name="Rectangle 7"/>
          <p:cNvSpPr>
            <a:spLocks noChangeArrowheads="1"/>
          </p:cNvSpPr>
          <p:nvPr/>
        </p:nvSpPr>
        <p:spPr bwMode="auto">
          <a:xfrm>
            <a:off x="0" y="1"/>
            <a:ext cx="12192000" cy="765175"/>
          </a:xfrm>
          <a:prstGeom prst="rect">
            <a:avLst/>
          </a:prstGeom>
          <a:solidFill>
            <a:srgbClr val="33333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800"/>
          </a:p>
        </p:txBody>
      </p:sp>
      <p:pic>
        <p:nvPicPr>
          <p:cNvPr id="1033" name="Picture 9" descr="ANU_LOGO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4417" y="115888"/>
            <a:ext cx="2015067" cy="5254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048218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a:solidFill>
            <a:srgbClr val="527688"/>
          </a:solidFill>
          <a:latin typeface="+mj-lt"/>
          <a:ea typeface="+mj-ea"/>
          <a:cs typeface="+mj-cs"/>
        </a:defRPr>
      </a:lvl1pPr>
      <a:lvl2pPr algn="l" rtl="0" eaLnBrk="1" fontAlgn="base" hangingPunct="1">
        <a:spcBef>
          <a:spcPct val="0"/>
        </a:spcBef>
        <a:spcAft>
          <a:spcPct val="0"/>
        </a:spcAft>
        <a:defRPr sz="3600">
          <a:solidFill>
            <a:srgbClr val="527688"/>
          </a:solidFill>
          <a:latin typeface="Arial" charset="0"/>
          <a:cs typeface="Arial" charset="0"/>
        </a:defRPr>
      </a:lvl2pPr>
      <a:lvl3pPr algn="l" rtl="0" eaLnBrk="1" fontAlgn="base" hangingPunct="1">
        <a:spcBef>
          <a:spcPct val="0"/>
        </a:spcBef>
        <a:spcAft>
          <a:spcPct val="0"/>
        </a:spcAft>
        <a:defRPr sz="3600">
          <a:solidFill>
            <a:srgbClr val="527688"/>
          </a:solidFill>
          <a:latin typeface="Arial" charset="0"/>
          <a:cs typeface="Arial" charset="0"/>
        </a:defRPr>
      </a:lvl3pPr>
      <a:lvl4pPr algn="l" rtl="0" eaLnBrk="1" fontAlgn="base" hangingPunct="1">
        <a:spcBef>
          <a:spcPct val="0"/>
        </a:spcBef>
        <a:spcAft>
          <a:spcPct val="0"/>
        </a:spcAft>
        <a:defRPr sz="3600">
          <a:solidFill>
            <a:srgbClr val="527688"/>
          </a:solidFill>
          <a:latin typeface="Arial" charset="0"/>
          <a:cs typeface="Arial" charset="0"/>
        </a:defRPr>
      </a:lvl4pPr>
      <a:lvl5pPr algn="l" rtl="0" eaLnBrk="1" fontAlgn="base" hangingPunct="1">
        <a:spcBef>
          <a:spcPct val="0"/>
        </a:spcBef>
        <a:spcAft>
          <a:spcPct val="0"/>
        </a:spcAft>
        <a:defRPr sz="3600">
          <a:solidFill>
            <a:srgbClr val="527688"/>
          </a:solidFill>
          <a:latin typeface="Arial" charset="0"/>
          <a:cs typeface="Arial" charset="0"/>
        </a:defRPr>
      </a:lvl5pPr>
      <a:lvl6pPr marL="457200" algn="l" rtl="0" eaLnBrk="1" fontAlgn="base" hangingPunct="1">
        <a:spcBef>
          <a:spcPct val="0"/>
        </a:spcBef>
        <a:spcAft>
          <a:spcPct val="0"/>
        </a:spcAft>
        <a:defRPr sz="3600">
          <a:solidFill>
            <a:srgbClr val="527688"/>
          </a:solidFill>
          <a:latin typeface="Arial" charset="0"/>
          <a:cs typeface="Arial" charset="0"/>
        </a:defRPr>
      </a:lvl6pPr>
      <a:lvl7pPr marL="914400" algn="l" rtl="0" eaLnBrk="1" fontAlgn="base" hangingPunct="1">
        <a:spcBef>
          <a:spcPct val="0"/>
        </a:spcBef>
        <a:spcAft>
          <a:spcPct val="0"/>
        </a:spcAft>
        <a:defRPr sz="3600">
          <a:solidFill>
            <a:srgbClr val="527688"/>
          </a:solidFill>
          <a:latin typeface="Arial" charset="0"/>
          <a:cs typeface="Arial" charset="0"/>
        </a:defRPr>
      </a:lvl7pPr>
      <a:lvl8pPr marL="1371600" algn="l" rtl="0" eaLnBrk="1" fontAlgn="base" hangingPunct="1">
        <a:spcBef>
          <a:spcPct val="0"/>
        </a:spcBef>
        <a:spcAft>
          <a:spcPct val="0"/>
        </a:spcAft>
        <a:defRPr sz="3600">
          <a:solidFill>
            <a:srgbClr val="527688"/>
          </a:solidFill>
          <a:latin typeface="Arial" charset="0"/>
          <a:cs typeface="Arial" charset="0"/>
        </a:defRPr>
      </a:lvl8pPr>
      <a:lvl9pPr marL="1828800" algn="l" rtl="0" eaLnBrk="1" fontAlgn="base" hangingPunct="1">
        <a:spcBef>
          <a:spcPct val="0"/>
        </a:spcBef>
        <a:spcAft>
          <a:spcPct val="0"/>
        </a:spcAft>
        <a:defRPr sz="3600">
          <a:solidFill>
            <a:srgbClr val="527688"/>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5.austlii.edu.au/au/legis/nsw/consol_act/cla2002161/s57.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24418" y="4652964"/>
            <a:ext cx="11040533" cy="1224951"/>
          </a:xfrm>
        </p:spPr>
        <p:txBody>
          <a:bodyPr/>
          <a:lstStyle/>
          <a:p>
            <a:r>
              <a:rPr lang="en-AU" sz="1600" b="1" dirty="0" smtClean="0"/>
              <a:t>Associate Professor Dr Michael Eburn</a:t>
            </a:r>
          </a:p>
          <a:p>
            <a:r>
              <a:rPr lang="en-AU" sz="1600" dirty="0" smtClean="0"/>
              <a:t>ANU College of Law</a:t>
            </a:r>
          </a:p>
          <a:p>
            <a:r>
              <a:rPr lang="en-AU" sz="1600" dirty="0" smtClean="0"/>
              <a:t>The Australian National University</a:t>
            </a:r>
          </a:p>
          <a:p>
            <a:r>
              <a:rPr lang="en-AU" sz="1600" dirty="0" smtClean="0"/>
              <a:t>CANBERRA</a:t>
            </a:r>
            <a:endParaRPr lang="en-AU" sz="1600" dirty="0"/>
          </a:p>
        </p:txBody>
      </p:sp>
      <p:sp>
        <p:nvSpPr>
          <p:cNvPr id="3" name="Title 2"/>
          <p:cNvSpPr>
            <a:spLocks noGrp="1"/>
          </p:cNvSpPr>
          <p:nvPr>
            <p:ph type="ctrTitle"/>
          </p:nvPr>
        </p:nvSpPr>
        <p:spPr>
          <a:xfrm>
            <a:off x="624418" y="1639798"/>
            <a:ext cx="10943167" cy="1200329"/>
          </a:xfrm>
        </p:spPr>
        <p:txBody>
          <a:bodyPr/>
          <a:lstStyle/>
          <a:p>
            <a:r>
              <a:rPr lang="en-AU" b="1" dirty="0" smtClean="0"/>
              <a:t>Legal </a:t>
            </a:r>
            <a:r>
              <a:rPr lang="en-AU" b="1" dirty="0"/>
              <a:t>responsibilities and accountability within emergency first aid.</a:t>
            </a:r>
            <a:r>
              <a:rPr lang="en-AU" dirty="0"/>
              <a:t> </a:t>
            </a:r>
          </a:p>
        </p:txBody>
      </p:sp>
    </p:spTree>
    <p:extLst>
      <p:ext uri="{BB962C8B-B14F-4D97-AF65-F5344CB8AC3E}">
        <p14:creationId xmlns:p14="http://schemas.microsoft.com/office/powerpoint/2010/main" val="967029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8499" b="19640"/>
          <a:stretch/>
        </p:blipFill>
        <p:spPr>
          <a:xfrm>
            <a:off x="2662615" y="1268627"/>
            <a:ext cx="6866770" cy="4242488"/>
          </a:xfrm>
          <a:prstGeom prst="rect">
            <a:avLst/>
          </a:prstGeom>
        </p:spPr>
      </p:pic>
    </p:spTree>
    <p:extLst>
      <p:ext uri="{BB962C8B-B14F-4D97-AF65-F5344CB8AC3E}">
        <p14:creationId xmlns:p14="http://schemas.microsoft.com/office/powerpoint/2010/main" val="31608886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2615" y="0"/>
            <a:ext cx="6866770" cy="6858000"/>
          </a:xfrm>
          <a:prstGeom prst="rect">
            <a:avLst/>
          </a:prstGeom>
        </p:spPr>
      </p:pic>
    </p:spTree>
    <p:extLst>
      <p:ext uri="{BB962C8B-B14F-4D97-AF65-F5344CB8AC3E}">
        <p14:creationId xmlns:p14="http://schemas.microsoft.com/office/powerpoint/2010/main" val="956776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issue</a:t>
            </a:r>
            <a:endParaRPr lang="en-AU" dirty="0"/>
          </a:p>
        </p:txBody>
      </p:sp>
      <p:sp>
        <p:nvSpPr>
          <p:cNvPr id="3" name="Content Placeholder 2"/>
          <p:cNvSpPr>
            <a:spLocks noGrp="1"/>
          </p:cNvSpPr>
          <p:nvPr>
            <p:ph idx="1"/>
          </p:nvPr>
        </p:nvSpPr>
        <p:spPr/>
        <p:txBody>
          <a:bodyPr/>
          <a:lstStyle/>
          <a:p>
            <a:r>
              <a:rPr lang="en-AU" dirty="0" smtClean="0"/>
              <a:t>Using your skills </a:t>
            </a:r>
            <a:r>
              <a:rPr lang="en-AU" dirty="0" smtClean="0"/>
              <a:t>on and off </a:t>
            </a:r>
            <a:r>
              <a:rPr lang="en-AU" dirty="0" smtClean="0"/>
              <a:t>base </a:t>
            </a:r>
            <a:r>
              <a:rPr lang="en-AU" dirty="0" smtClean="0"/>
              <a:t>for </a:t>
            </a:r>
            <a:r>
              <a:rPr lang="en-AU" dirty="0" smtClean="0"/>
              <a:t>the benefit of civilians.</a:t>
            </a:r>
            <a:endParaRPr lang="en-AU" dirty="0"/>
          </a:p>
        </p:txBody>
      </p:sp>
    </p:spTree>
    <p:extLst>
      <p:ext uri="{BB962C8B-B14F-4D97-AF65-F5344CB8AC3E}">
        <p14:creationId xmlns:p14="http://schemas.microsoft.com/office/powerpoint/2010/main" val="273137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law</a:t>
            </a:r>
            <a:endParaRPr lang="en-AU" dirty="0"/>
          </a:p>
        </p:txBody>
      </p:sp>
      <p:sp>
        <p:nvSpPr>
          <p:cNvPr id="3" name="Content Placeholder 2"/>
          <p:cNvSpPr>
            <a:spLocks noGrp="1"/>
          </p:cNvSpPr>
          <p:nvPr>
            <p:ph idx="1"/>
          </p:nvPr>
        </p:nvSpPr>
        <p:spPr/>
        <p:txBody>
          <a:bodyPr/>
          <a:lstStyle/>
          <a:p>
            <a:r>
              <a:rPr lang="en-AU" dirty="0" smtClean="0"/>
              <a:t>Criminal law</a:t>
            </a:r>
          </a:p>
          <a:p>
            <a:pPr lvl="1"/>
            <a:r>
              <a:rPr lang="en-AU" dirty="0" smtClean="0"/>
              <a:t>Prohibited actions.</a:t>
            </a:r>
          </a:p>
          <a:p>
            <a:pPr lvl="1"/>
            <a:r>
              <a:rPr lang="en-AU" dirty="0" smtClean="0"/>
              <a:t>Drugs.</a:t>
            </a:r>
          </a:p>
          <a:p>
            <a:r>
              <a:rPr lang="en-AU" dirty="0" smtClean="0"/>
              <a:t>Tort law</a:t>
            </a:r>
          </a:p>
          <a:p>
            <a:pPr lvl="1"/>
            <a:r>
              <a:rPr lang="en-AU" dirty="0" smtClean="0"/>
              <a:t>Negligence.</a:t>
            </a:r>
          </a:p>
          <a:p>
            <a:pPr lvl="1"/>
            <a:r>
              <a:rPr lang="en-AU" dirty="0" smtClean="0"/>
              <a:t>Battery.</a:t>
            </a:r>
          </a:p>
          <a:p>
            <a:r>
              <a:rPr lang="en-AU" dirty="0" smtClean="0"/>
              <a:t>Navy </a:t>
            </a:r>
            <a:r>
              <a:rPr lang="en-AU" dirty="0" smtClean="0"/>
              <a:t>(ADF) law</a:t>
            </a:r>
            <a:endParaRPr lang="en-AU"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5</a:t>
            </a:fld>
            <a:endParaRPr lang="en-AU"/>
          </a:p>
        </p:txBody>
      </p:sp>
    </p:spTree>
    <p:extLst>
      <p:ext uri="{BB962C8B-B14F-4D97-AF65-F5344CB8AC3E}">
        <p14:creationId xmlns:p14="http://schemas.microsoft.com/office/powerpoint/2010/main" val="296794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left)">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Criminal law</a:t>
            </a:r>
            <a:endParaRPr lang="en-AU" dirty="0"/>
          </a:p>
        </p:txBody>
      </p:sp>
      <p:sp>
        <p:nvSpPr>
          <p:cNvPr id="3" name="Content Placeholder 2"/>
          <p:cNvSpPr>
            <a:spLocks noGrp="1"/>
          </p:cNvSpPr>
          <p:nvPr>
            <p:ph idx="1"/>
          </p:nvPr>
        </p:nvSpPr>
        <p:spPr/>
        <p:txBody>
          <a:bodyPr/>
          <a:lstStyle/>
          <a:p>
            <a:r>
              <a:rPr lang="en-AU" dirty="0" smtClean="0"/>
              <a:t>Medicine is largely </a:t>
            </a:r>
            <a:r>
              <a:rPr lang="en-AU" i="1" dirty="0" smtClean="0"/>
              <a:t>un</a:t>
            </a:r>
            <a:r>
              <a:rPr lang="en-AU" dirty="0" smtClean="0"/>
              <a:t>regulated.</a:t>
            </a:r>
          </a:p>
          <a:p>
            <a:r>
              <a:rPr lang="en-AU" dirty="0" smtClean="0"/>
              <a:t>You </a:t>
            </a:r>
            <a:r>
              <a:rPr lang="en-AU" dirty="0" smtClean="0"/>
              <a:t>can’t call yourself a </a:t>
            </a:r>
            <a:r>
              <a:rPr lang="en-AU" dirty="0" smtClean="0"/>
              <a:t>medical practitioner or nurse (unless you are one). </a:t>
            </a:r>
          </a:p>
          <a:p>
            <a:r>
              <a:rPr lang="en-AU" dirty="0" smtClean="0"/>
              <a:t>A</a:t>
            </a:r>
            <a:r>
              <a:rPr lang="en-AU" dirty="0" smtClean="0"/>
              <a:t>nd there are </a:t>
            </a:r>
            <a:r>
              <a:rPr lang="en-AU" i="1" dirty="0" smtClean="0"/>
              <a:t>some </a:t>
            </a:r>
            <a:r>
              <a:rPr lang="en-AU" dirty="0" smtClean="0"/>
              <a:t>practices you can’t do:</a:t>
            </a:r>
            <a:endParaRPr lang="en-AU" dirty="0" smtClean="0"/>
          </a:p>
          <a:p>
            <a:pPr lvl="1"/>
            <a:r>
              <a:rPr lang="en-AU" dirty="0" smtClean="0"/>
              <a:t>Restricted dental acts;</a:t>
            </a:r>
          </a:p>
          <a:p>
            <a:pPr lvl="1"/>
            <a:r>
              <a:rPr lang="en-AU" dirty="0" smtClean="0"/>
              <a:t>Anaesthesia in dentistry;</a:t>
            </a:r>
          </a:p>
          <a:p>
            <a:pPr lvl="1"/>
            <a:r>
              <a:rPr lang="en-AU" dirty="0" smtClean="0"/>
              <a:t>Prescription of optical appliances; and</a:t>
            </a:r>
          </a:p>
          <a:p>
            <a:pPr lvl="1"/>
            <a:r>
              <a:rPr lang="en-AU" dirty="0" smtClean="0"/>
              <a:t>Spinal manipulation.</a:t>
            </a:r>
          </a:p>
          <a:p>
            <a:pPr marL="457200" lvl="1" indent="0">
              <a:buNone/>
            </a:pPr>
            <a:r>
              <a:rPr lang="is-IS" sz="1400" i="1" dirty="0" smtClean="0"/>
              <a:t>Health Practitioner Regulation National Law</a:t>
            </a:r>
            <a:r>
              <a:rPr lang="is-IS" sz="1400" dirty="0" smtClean="0"/>
              <a:t> (NSW) ss 113-123.</a:t>
            </a:r>
            <a:endParaRPr lang="en-AU" sz="1400" dirty="0"/>
          </a:p>
        </p:txBody>
      </p:sp>
    </p:spTree>
    <p:extLst>
      <p:ext uri="{BB962C8B-B14F-4D97-AF65-F5344CB8AC3E}">
        <p14:creationId xmlns:p14="http://schemas.microsoft.com/office/powerpoint/2010/main" val="1942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left)">
                                      <p:cBhvr>
                                        <p:cTn id="26" dur="500"/>
                                        <p:tgtEl>
                                          <p:spTgt spid="3">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left)">
                                      <p:cBhvr>
                                        <p:cTn id="29" dur="500"/>
                                        <p:tgtEl>
                                          <p:spTgt spid="3">
                                            <p:txEl>
                                              <p:pRg st="6" end="6"/>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left)">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 what does that mean for ‘advanced’ skills?</a:t>
            </a:r>
            <a:endParaRPr lang="en-AU" dirty="0"/>
          </a:p>
        </p:txBody>
      </p:sp>
      <p:sp>
        <p:nvSpPr>
          <p:cNvPr id="3" name="Content Placeholder 2"/>
          <p:cNvSpPr>
            <a:spLocks noGrp="1"/>
          </p:cNvSpPr>
          <p:nvPr>
            <p:ph idx="1"/>
          </p:nvPr>
        </p:nvSpPr>
        <p:spPr/>
        <p:txBody>
          <a:bodyPr/>
          <a:lstStyle/>
          <a:p>
            <a:r>
              <a:rPr lang="en-AU" dirty="0" smtClean="0"/>
              <a:t>Such as:</a:t>
            </a:r>
          </a:p>
          <a:p>
            <a:pPr lvl="1"/>
            <a:r>
              <a:rPr lang="en-AU" dirty="0" smtClean="0"/>
              <a:t>Using oxygen?</a:t>
            </a:r>
          </a:p>
          <a:p>
            <a:pPr lvl="1"/>
            <a:r>
              <a:rPr lang="en-AU" dirty="0" smtClean="0"/>
              <a:t>Using an AED?</a:t>
            </a:r>
          </a:p>
          <a:p>
            <a:pPr lvl="1"/>
            <a:r>
              <a:rPr lang="en-AU" dirty="0" smtClean="0"/>
              <a:t>Releasing a tension pneumothorax?</a:t>
            </a:r>
          </a:p>
          <a:p>
            <a:pPr lvl="1"/>
            <a:r>
              <a:rPr lang="en-AU" dirty="0" smtClean="0"/>
              <a:t>Administering IV fluids?</a:t>
            </a:r>
          </a:p>
          <a:p>
            <a:pPr lvl="1"/>
            <a:r>
              <a:rPr lang="en-AU" dirty="0" smtClean="0"/>
              <a:t>Intubation</a:t>
            </a:r>
            <a:r>
              <a:rPr lang="en-AU" dirty="0" smtClean="0"/>
              <a:t>?</a:t>
            </a:r>
          </a:p>
          <a:p>
            <a:pPr lvl="1"/>
            <a:r>
              <a:rPr lang="en-AU" dirty="0" smtClean="0"/>
              <a:t>Tracheotomy?</a:t>
            </a:r>
            <a:endParaRPr lang="en-AU" dirty="0"/>
          </a:p>
        </p:txBody>
      </p:sp>
    </p:spTree>
    <p:extLst>
      <p:ext uri="{BB962C8B-B14F-4D97-AF65-F5344CB8AC3E}">
        <p14:creationId xmlns:p14="http://schemas.microsoft.com/office/powerpoint/2010/main" val="44049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left)">
                                      <p:cBhvr>
                                        <p:cTn id="10" dur="500"/>
                                        <p:tgtEl>
                                          <p:spTgt spid="3">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left)">
                                      <p:cBhvr>
                                        <p:cTn id="13" dur="500"/>
                                        <p:tgtEl>
                                          <p:spTgt spid="3">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left)">
                                      <p:cBhvr>
                                        <p:cTn id="16" dur="500"/>
                                        <p:tgtEl>
                                          <p:spTgt spid="3">
                                            <p:txEl>
                                              <p:pRg st="4" end="4"/>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left)">
                                      <p:cBhvr>
                                        <p:cTn id="19" dur="500"/>
                                        <p:tgtEl>
                                          <p:spTgt spid="3">
                                            <p:txEl>
                                              <p:pRg st="5" end="5"/>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Drugs are different</a:t>
            </a:r>
            <a:endParaRPr lang="en-AU" dirty="0"/>
          </a:p>
        </p:txBody>
      </p:sp>
      <p:sp>
        <p:nvSpPr>
          <p:cNvPr id="3" name="Content Placeholder 2"/>
          <p:cNvSpPr>
            <a:spLocks noGrp="1"/>
          </p:cNvSpPr>
          <p:nvPr>
            <p:ph idx="1"/>
          </p:nvPr>
        </p:nvSpPr>
        <p:spPr/>
        <p:txBody>
          <a:bodyPr/>
          <a:lstStyle/>
          <a:p>
            <a:r>
              <a:rPr lang="en-AU" dirty="0" smtClean="0"/>
              <a:t>It is an offence to possess or supply schedule 4 and schedule 8 drugs without an </a:t>
            </a:r>
            <a:r>
              <a:rPr lang="en-AU" dirty="0" smtClean="0"/>
              <a:t>authority. </a:t>
            </a:r>
            <a:r>
              <a:rPr lang="en-AU" dirty="0" smtClean="0"/>
              <a:t/>
            </a:r>
            <a:br>
              <a:rPr lang="en-AU" dirty="0" smtClean="0"/>
            </a:br>
            <a:r>
              <a:rPr lang="en-AU" sz="1400" i="1" dirty="0" smtClean="0"/>
              <a:t>Poisons and Therapeutic Goods Act 1966</a:t>
            </a:r>
            <a:r>
              <a:rPr lang="en-AU" sz="1400" dirty="0" smtClean="0"/>
              <a:t> (NSW</a:t>
            </a:r>
            <a:r>
              <a:rPr lang="en-AU" sz="1400" dirty="0" smtClean="0"/>
              <a:t>).</a:t>
            </a:r>
            <a:endParaRPr lang="en-AU" sz="1400" dirty="0" smtClean="0"/>
          </a:p>
          <a:p>
            <a:r>
              <a:rPr lang="en-AU" dirty="0" smtClean="0"/>
              <a:t>“A </a:t>
            </a:r>
            <a:r>
              <a:rPr lang="en-AU" dirty="0"/>
              <a:t>member of the Defence Force is not bound by any law of a State or </a:t>
            </a:r>
            <a:r>
              <a:rPr lang="en-AU" dirty="0" smtClean="0"/>
              <a:t>Territory… (</a:t>
            </a:r>
            <a:r>
              <a:rPr lang="en-AU" dirty="0"/>
              <a:t>b)  that would require the member to have permission (whether in the form of a licence or otherwise) to do anything in the course of his or her duties as a member of the Defence Force</a:t>
            </a:r>
            <a:r>
              <a:rPr lang="en-AU" dirty="0" smtClean="0"/>
              <a:t>.”</a:t>
            </a:r>
            <a:r>
              <a:rPr lang="en-AU" dirty="0"/>
              <a:t/>
            </a:r>
            <a:br>
              <a:rPr lang="en-AU" dirty="0"/>
            </a:br>
            <a:r>
              <a:rPr lang="en-AU" sz="1400" i="1" dirty="0" smtClean="0"/>
              <a:t>Defence Act 1903 </a:t>
            </a:r>
            <a:r>
              <a:rPr lang="en-AU" sz="1400" dirty="0" smtClean="0"/>
              <a:t>(</a:t>
            </a:r>
            <a:r>
              <a:rPr lang="en-AU" sz="1400" dirty="0" err="1" smtClean="0"/>
              <a:t>Cth</a:t>
            </a:r>
            <a:r>
              <a:rPr lang="en-AU" sz="1400" dirty="0" smtClean="0"/>
              <a:t>) s 123.</a:t>
            </a:r>
          </a:p>
        </p:txBody>
      </p:sp>
    </p:spTree>
    <p:extLst>
      <p:ext uri="{BB962C8B-B14F-4D97-AF65-F5344CB8AC3E}">
        <p14:creationId xmlns:p14="http://schemas.microsoft.com/office/powerpoint/2010/main" val="190533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Drugs are different</a:t>
            </a:r>
            <a:endParaRPr lang="en-AU" dirty="0"/>
          </a:p>
        </p:txBody>
      </p:sp>
      <p:sp>
        <p:nvSpPr>
          <p:cNvPr id="3" name="Content Placeholder 2"/>
          <p:cNvSpPr>
            <a:spLocks noGrp="1"/>
          </p:cNvSpPr>
          <p:nvPr>
            <p:ph idx="1"/>
          </p:nvPr>
        </p:nvSpPr>
        <p:spPr/>
        <p:txBody>
          <a:bodyPr/>
          <a:lstStyle/>
          <a:p>
            <a:r>
              <a:rPr lang="en-AU" dirty="0" smtClean="0"/>
              <a:t>It is an offence to possess or supply schedule 4 and schedule 8 drugs without an </a:t>
            </a:r>
            <a:r>
              <a:rPr lang="en-AU" dirty="0" smtClean="0"/>
              <a:t>authority. </a:t>
            </a:r>
            <a:r>
              <a:rPr lang="en-AU" dirty="0" smtClean="0"/>
              <a:t/>
            </a:r>
            <a:br>
              <a:rPr lang="en-AU" dirty="0" smtClean="0"/>
            </a:br>
            <a:r>
              <a:rPr lang="en-AU" sz="1400" i="1" dirty="0" smtClean="0"/>
              <a:t>Poisons and Therapeutic Goods Act 1966</a:t>
            </a:r>
            <a:r>
              <a:rPr lang="en-AU" sz="1400" dirty="0" smtClean="0"/>
              <a:t> (NSW</a:t>
            </a:r>
            <a:r>
              <a:rPr lang="en-AU" sz="1400" dirty="0" smtClean="0"/>
              <a:t>).</a:t>
            </a:r>
            <a:endParaRPr lang="en-AU" sz="1400" dirty="0" smtClean="0"/>
          </a:p>
          <a:p>
            <a:r>
              <a:rPr lang="en-AU" dirty="0" smtClean="0"/>
              <a:t>“A </a:t>
            </a:r>
            <a:r>
              <a:rPr lang="en-AU" dirty="0"/>
              <a:t>member of the Defence Force is not bound by any law of a State or </a:t>
            </a:r>
            <a:r>
              <a:rPr lang="en-AU" dirty="0" smtClean="0"/>
              <a:t>Territory… (</a:t>
            </a:r>
            <a:r>
              <a:rPr lang="en-AU" dirty="0"/>
              <a:t>b)  that would require the member to have permission (whether in the form of a licence or otherwise) to do anything </a:t>
            </a:r>
            <a:r>
              <a:rPr lang="en-AU" u="sng" dirty="0">
                <a:solidFill>
                  <a:srgbClr val="FF0000"/>
                </a:solidFill>
              </a:rPr>
              <a:t>in the course of his or her duties</a:t>
            </a:r>
            <a:r>
              <a:rPr lang="en-AU" dirty="0"/>
              <a:t> as a member of the Defence Force</a:t>
            </a:r>
            <a:r>
              <a:rPr lang="en-AU" dirty="0" smtClean="0"/>
              <a:t>.”</a:t>
            </a:r>
            <a:r>
              <a:rPr lang="en-AU" dirty="0"/>
              <a:t/>
            </a:r>
            <a:br>
              <a:rPr lang="en-AU" dirty="0"/>
            </a:br>
            <a:r>
              <a:rPr lang="en-AU" sz="1400" i="1" dirty="0" smtClean="0"/>
              <a:t>Defence Act 1903 </a:t>
            </a:r>
            <a:r>
              <a:rPr lang="en-AU" sz="1400" dirty="0" smtClean="0"/>
              <a:t>(</a:t>
            </a:r>
            <a:r>
              <a:rPr lang="en-AU" sz="1400" dirty="0" err="1" smtClean="0"/>
              <a:t>Cth</a:t>
            </a:r>
            <a:r>
              <a:rPr lang="en-AU" sz="1400" dirty="0" smtClean="0"/>
              <a:t>) s 123.</a:t>
            </a:r>
          </a:p>
        </p:txBody>
      </p:sp>
    </p:spTree>
    <p:extLst>
      <p:ext uri="{BB962C8B-B14F-4D97-AF65-F5344CB8AC3E}">
        <p14:creationId xmlns:p14="http://schemas.microsoft.com/office/powerpoint/2010/main" val="2466797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Negligence</a:t>
            </a:r>
            <a:endParaRPr lang="en-AU" dirty="0"/>
          </a:p>
        </p:txBody>
      </p:sp>
      <p:sp>
        <p:nvSpPr>
          <p:cNvPr id="3" name="Content Placeholder 2"/>
          <p:cNvSpPr>
            <a:spLocks noGrp="1"/>
          </p:cNvSpPr>
          <p:nvPr>
            <p:ph idx="1"/>
          </p:nvPr>
        </p:nvSpPr>
        <p:spPr/>
        <p:txBody>
          <a:bodyPr/>
          <a:lstStyle/>
          <a:p>
            <a:r>
              <a:rPr lang="en-AU" dirty="0" smtClean="0"/>
              <a:t>A duty of care – that is a duty to do something;</a:t>
            </a:r>
          </a:p>
          <a:p>
            <a:r>
              <a:rPr lang="en-AU" dirty="0" smtClean="0"/>
              <a:t>Breach – that is a failure to act in a reasonable way in all the circumstances; and</a:t>
            </a:r>
          </a:p>
          <a:p>
            <a:r>
              <a:rPr lang="en-AU" dirty="0" smtClean="0"/>
              <a:t>Proof that the ‘breach’ caused some injury, loss or damage.</a:t>
            </a:r>
            <a:endParaRPr lang="en-AU" dirty="0"/>
          </a:p>
        </p:txBody>
      </p:sp>
    </p:spTree>
    <p:extLst>
      <p:ext uri="{BB962C8B-B14F-4D97-AF65-F5344CB8AC3E}">
        <p14:creationId xmlns:p14="http://schemas.microsoft.com/office/powerpoint/2010/main" val="269080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Duty of care</a:t>
            </a:r>
            <a:endParaRPr lang="en-AU" dirty="0"/>
          </a:p>
        </p:txBody>
      </p:sp>
      <p:sp>
        <p:nvSpPr>
          <p:cNvPr id="3" name="Content Placeholder 2"/>
          <p:cNvSpPr>
            <a:spLocks noGrp="1"/>
          </p:cNvSpPr>
          <p:nvPr>
            <p:ph idx="1"/>
          </p:nvPr>
        </p:nvSpPr>
        <p:spPr/>
        <p:txBody>
          <a:bodyPr/>
          <a:lstStyle/>
          <a:p>
            <a:pPr marL="0" indent="0">
              <a:buNone/>
            </a:pPr>
            <a:r>
              <a:rPr lang="en-AU" dirty="0" smtClean="0"/>
              <a:t>“</a:t>
            </a:r>
            <a:r>
              <a:rPr lang="en-AU" dirty="0"/>
              <a:t>The common law generally does not impose a duty upon a person to take affirmative action to protect another from harm… </a:t>
            </a:r>
            <a:endParaRPr lang="en-AU" dirty="0" smtClean="0"/>
          </a:p>
          <a:p>
            <a:pPr marL="0" indent="0">
              <a:buNone/>
            </a:pPr>
            <a:r>
              <a:rPr lang="en-AU" dirty="0" smtClean="0"/>
              <a:t>[</a:t>
            </a:r>
            <a:r>
              <a:rPr lang="en-AU" dirty="0"/>
              <a:t>and</a:t>
            </a:r>
            <a:r>
              <a:rPr lang="en-AU" dirty="0" smtClean="0"/>
              <a:t>] a </a:t>
            </a:r>
            <a:r>
              <a:rPr lang="en-AU" dirty="0"/>
              <a:t>public authority </a:t>
            </a:r>
            <a:r>
              <a:rPr lang="en-AU" dirty="0" smtClean="0"/>
              <a:t>… should </a:t>
            </a:r>
            <a:r>
              <a:rPr lang="en-AU" dirty="0"/>
              <a:t>not be regarded by the common law any differently from a citizen. It should not be considered to have an obligation to act”</a:t>
            </a:r>
            <a:br>
              <a:rPr lang="en-AU" dirty="0"/>
            </a:br>
            <a:r>
              <a:rPr lang="en-AU" sz="1400" i="1" dirty="0"/>
              <a:t>Stuart v Kirkland-</a:t>
            </a:r>
            <a:r>
              <a:rPr lang="en-AU" sz="1400" i="1" dirty="0" err="1"/>
              <a:t>Veenstra</a:t>
            </a:r>
            <a:r>
              <a:rPr lang="en-AU" sz="1400" i="1" dirty="0"/>
              <a:t> </a:t>
            </a:r>
            <a:r>
              <a:rPr lang="en-AU" sz="1400" dirty="0"/>
              <a:t>[2009] HCA 15, [127]-[129] </a:t>
            </a:r>
            <a:r>
              <a:rPr lang="en-AU" sz="1400" dirty="0" smtClean="0"/>
              <a:t>(</a:t>
            </a:r>
            <a:r>
              <a:rPr lang="en-AU" sz="1400" dirty="0" err="1" smtClean="0"/>
              <a:t>Crennan</a:t>
            </a:r>
            <a:r>
              <a:rPr lang="en-AU" sz="1400" dirty="0" smtClean="0"/>
              <a:t> and </a:t>
            </a:r>
            <a:r>
              <a:rPr lang="en-AU" sz="1400" dirty="0" err="1" smtClean="0"/>
              <a:t>Kiefel</a:t>
            </a:r>
            <a:r>
              <a:rPr lang="en-AU" sz="1400" dirty="0" smtClean="0"/>
              <a:t> JJ).</a:t>
            </a:r>
            <a:r>
              <a:rPr lang="en-AU" sz="1400" dirty="0" smtClean="0"/>
              <a:t> </a:t>
            </a:r>
            <a:endParaRPr lang="en-AU" sz="1400"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11</a:t>
            </a:fld>
            <a:endParaRPr lang="en-AU"/>
          </a:p>
        </p:txBody>
      </p:sp>
    </p:spTree>
    <p:extLst>
      <p:ext uri="{BB962C8B-B14F-4D97-AF65-F5344CB8AC3E}">
        <p14:creationId xmlns:p14="http://schemas.microsoft.com/office/powerpoint/2010/main" val="42167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Breach</a:t>
            </a:r>
            <a:endParaRPr lang="en-AU" dirty="0"/>
          </a:p>
        </p:txBody>
      </p:sp>
      <p:sp>
        <p:nvSpPr>
          <p:cNvPr id="3" name="Content Placeholder 2"/>
          <p:cNvSpPr>
            <a:spLocks noGrp="1"/>
          </p:cNvSpPr>
          <p:nvPr>
            <p:ph idx="1"/>
          </p:nvPr>
        </p:nvSpPr>
        <p:spPr/>
        <p:txBody>
          <a:bodyPr/>
          <a:lstStyle/>
          <a:p>
            <a:r>
              <a:rPr lang="en-AU" dirty="0" smtClean="0"/>
              <a:t>The duty requires someone to act ‘reasonably’ taking into account their skills and training.</a:t>
            </a:r>
          </a:p>
          <a:p>
            <a:r>
              <a:rPr lang="en-AU" dirty="0" smtClean="0"/>
              <a:t>It is not a duty to make things better.</a:t>
            </a:r>
          </a:p>
          <a:p>
            <a:r>
              <a:rPr lang="en-AU" dirty="0" smtClean="0"/>
              <a:t>It is not a duty to guarantee a good outcome.</a:t>
            </a:r>
          </a:p>
          <a:p>
            <a:r>
              <a:rPr lang="en-AU" dirty="0" smtClean="0"/>
              <a:t>In the first aid context, it’s no more than a duty not to make the </a:t>
            </a:r>
            <a:r>
              <a:rPr lang="en-AU" dirty="0" smtClean="0"/>
              <a:t>patient’s </a:t>
            </a:r>
            <a:r>
              <a:rPr lang="en-AU" dirty="0" smtClean="0"/>
              <a:t>condition worse.</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12</a:t>
            </a:fld>
            <a:endParaRPr lang="en-AU"/>
          </a:p>
        </p:txBody>
      </p:sp>
    </p:spTree>
    <p:extLst>
      <p:ext uri="{BB962C8B-B14F-4D97-AF65-F5344CB8AC3E}">
        <p14:creationId xmlns:p14="http://schemas.microsoft.com/office/powerpoint/2010/main" val="3963515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If you do help</a:t>
            </a:r>
            <a:endParaRPr lang="en-AU" dirty="0"/>
          </a:p>
        </p:txBody>
      </p:sp>
      <p:sp>
        <p:nvSpPr>
          <p:cNvPr id="3" name="Content Placeholder 2"/>
          <p:cNvSpPr>
            <a:spLocks noGrp="1"/>
          </p:cNvSpPr>
          <p:nvPr>
            <p:ph idx="1"/>
          </p:nvPr>
        </p:nvSpPr>
        <p:spPr/>
        <p:txBody>
          <a:bodyPr/>
          <a:lstStyle/>
          <a:p>
            <a:pPr marL="0" indent="0">
              <a:buNone/>
            </a:pPr>
            <a:r>
              <a:rPr lang="en-AU" dirty="0" smtClean="0"/>
              <a:t>“… the </a:t>
            </a:r>
            <a:r>
              <a:rPr lang="en-AU" dirty="0"/>
              <a:t>fact that a person </a:t>
            </a:r>
            <a:r>
              <a:rPr lang="en-AU" dirty="0" smtClean="0"/>
              <a:t>… was </a:t>
            </a:r>
            <a:r>
              <a:rPr lang="en-AU" dirty="0"/>
              <a:t>acting in an emergency situation is relevant to deciding whether the person acted negligently. </a:t>
            </a:r>
            <a:endParaRPr lang="en-AU" dirty="0" smtClean="0"/>
          </a:p>
          <a:p>
            <a:pPr marL="0" indent="0">
              <a:buNone/>
            </a:pPr>
            <a:r>
              <a:rPr lang="en-AU" dirty="0" smtClean="0"/>
              <a:t>It </a:t>
            </a:r>
            <a:r>
              <a:rPr lang="en-AU" dirty="0"/>
              <a:t>may be reasonable in an emergency situation to take a risk that it would not be reasonable to take if there was no </a:t>
            </a:r>
            <a:r>
              <a:rPr lang="en-AU" dirty="0" smtClean="0"/>
              <a:t>emergency…”</a:t>
            </a:r>
            <a:br>
              <a:rPr lang="en-AU" dirty="0" smtClean="0"/>
            </a:br>
            <a:r>
              <a:rPr lang="en-AU" sz="1400" i="1" dirty="0" smtClean="0"/>
              <a:t>Review </a:t>
            </a:r>
            <a:r>
              <a:rPr lang="en-AU" sz="1400" i="1" dirty="0" smtClean="0"/>
              <a:t>of the Law of Negligence </a:t>
            </a:r>
            <a:r>
              <a:rPr lang="en-AU" sz="1400" dirty="0" smtClean="0"/>
              <a:t>(Commonwealth of Australia, 2002</a:t>
            </a:r>
            <a:r>
              <a:rPr lang="en-AU" sz="1400" dirty="0" smtClean="0"/>
              <a:t>), [7.22].  </a:t>
            </a:r>
          </a:p>
          <a:p>
            <a:pPr marL="0" indent="0">
              <a:buNone/>
            </a:pPr>
            <a:r>
              <a:rPr lang="en-AU" dirty="0"/>
              <a:t>Or not do something you would do if it were not an </a:t>
            </a:r>
            <a:r>
              <a:rPr lang="en-AU" dirty="0" smtClean="0"/>
              <a:t>emergency.</a:t>
            </a:r>
            <a:endParaRPr lang="en-AU" dirty="0"/>
          </a:p>
        </p:txBody>
      </p:sp>
    </p:spTree>
    <p:extLst>
      <p:ext uri="{BB962C8B-B14F-4D97-AF65-F5344CB8AC3E}">
        <p14:creationId xmlns:p14="http://schemas.microsoft.com/office/powerpoint/2010/main" val="154391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But</a:t>
            </a:r>
            <a:endParaRPr lang="en-AU" dirty="0"/>
          </a:p>
        </p:txBody>
      </p:sp>
      <p:sp>
        <p:nvSpPr>
          <p:cNvPr id="3" name="Content Placeholder 2"/>
          <p:cNvSpPr>
            <a:spLocks noGrp="1"/>
          </p:cNvSpPr>
          <p:nvPr>
            <p:ph idx="1"/>
          </p:nvPr>
        </p:nvSpPr>
        <p:spPr>
          <a:xfrm>
            <a:off x="624417" y="1644264"/>
            <a:ext cx="10972800" cy="4210050"/>
          </a:xfrm>
        </p:spPr>
        <p:txBody>
          <a:bodyPr/>
          <a:lstStyle/>
          <a:p>
            <a:pPr marL="0" indent="0">
              <a:buNone/>
            </a:pPr>
            <a:r>
              <a:rPr lang="en-AU" dirty="0" smtClean="0"/>
              <a:t>“The </a:t>
            </a:r>
            <a:r>
              <a:rPr lang="en-AU" dirty="0"/>
              <a:t>standard of care expected of the doctor would be set not only taking account of the emergency nature of the situation, but also of the fact that a doctor who has practised as a dermatologist for many years could not be expected to be as well-qualified and able to provide emergency treatment for a heart-attack victim as a cardiac surgeon or even, perhaps, an active general practitioner</a:t>
            </a:r>
            <a:r>
              <a:rPr lang="en-AU" dirty="0" smtClean="0"/>
              <a:t>.”</a:t>
            </a:r>
            <a:br>
              <a:rPr lang="en-AU" dirty="0" smtClean="0"/>
            </a:br>
            <a:r>
              <a:rPr lang="en-AU" sz="1400" i="1" dirty="0"/>
              <a:t>Review of the Law of Negligence </a:t>
            </a:r>
            <a:r>
              <a:rPr lang="en-AU" sz="1400" dirty="0"/>
              <a:t>(Commonwealth of Australia, 2002</a:t>
            </a:r>
            <a:r>
              <a:rPr lang="en-AU" sz="1400" dirty="0" smtClean="0"/>
              <a:t>), [7.23].</a:t>
            </a:r>
            <a:endParaRPr lang="en-AU" sz="1400" dirty="0"/>
          </a:p>
        </p:txBody>
      </p:sp>
    </p:spTree>
    <p:extLst>
      <p:ext uri="{BB962C8B-B14F-4D97-AF65-F5344CB8AC3E}">
        <p14:creationId xmlns:p14="http://schemas.microsoft.com/office/powerpoint/2010/main" val="318452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Segue - there’s </a:t>
            </a:r>
            <a:r>
              <a:rPr lang="en-AU" dirty="0" smtClean="0"/>
              <a:t>nearly always a better defendant</a:t>
            </a:r>
            <a:endParaRPr lang="en-AU" dirty="0"/>
          </a:p>
        </p:txBody>
      </p:sp>
      <p:sp>
        <p:nvSpPr>
          <p:cNvPr id="3" name="Content Placeholder 2"/>
          <p:cNvSpPr>
            <a:spLocks noGrp="1"/>
          </p:cNvSpPr>
          <p:nvPr>
            <p:ph idx="1"/>
          </p:nvPr>
        </p:nvSpPr>
        <p:spPr/>
        <p:txBody>
          <a:bodyPr/>
          <a:lstStyle/>
          <a:p>
            <a:r>
              <a:rPr lang="en-AU" dirty="0" smtClean="0"/>
              <a:t>A person who causes an accident is liable for the ‘natural and probable consequences’ of the event, including the negligent provision of first aid. </a:t>
            </a:r>
            <a:r>
              <a:rPr lang="en-AU" dirty="0" smtClean="0"/>
              <a:t/>
            </a:r>
            <a:br>
              <a:rPr lang="en-AU" dirty="0" smtClean="0"/>
            </a:br>
            <a:r>
              <a:rPr lang="en-AU" sz="1400" i="1" dirty="0" smtClean="0"/>
              <a:t>Haynes v Harwood </a:t>
            </a:r>
            <a:r>
              <a:rPr lang="en-AU" sz="1400" dirty="0" smtClean="0"/>
              <a:t>[1935] 1 KB 146; </a:t>
            </a:r>
            <a:r>
              <a:rPr lang="en-AU" sz="1400" i="1" dirty="0" smtClean="0"/>
              <a:t>Knightley v Johns </a:t>
            </a:r>
            <a:r>
              <a:rPr lang="en-AU" sz="1400" dirty="0" smtClean="0"/>
              <a:t>[1982] 1 WLR 349.</a:t>
            </a:r>
            <a:endParaRPr lang="en-AU" sz="1400" dirty="0"/>
          </a:p>
          <a:p>
            <a:r>
              <a:rPr lang="en-AU" dirty="0" smtClean="0"/>
              <a:t>The </a:t>
            </a:r>
            <a:r>
              <a:rPr lang="en-AU" dirty="0"/>
              <a:t>person who causes an accident also owes a duty to the </a:t>
            </a:r>
            <a:r>
              <a:rPr lang="en-AU" dirty="0" smtClean="0"/>
              <a:t>rescuer, so </a:t>
            </a:r>
            <a:r>
              <a:rPr lang="en-AU" dirty="0"/>
              <a:t>if you’re injured doing first aid you may have a right to look to the tortfeasor for </a:t>
            </a:r>
            <a:r>
              <a:rPr lang="en-AU" dirty="0" smtClean="0"/>
              <a:t>compensation.</a:t>
            </a:r>
            <a:br>
              <a:rPr lang="en-AU" dirty="0" smtClean="0"/>
            </a:br>
            <a:r>
              <a:rPr lang="en-AU" sz="1400" i="1" dirty="0" smtClean="0"/>
              <a:t>Chapman v Hearse </a:t>
            </a:r>
            <a:r>
              <a:rPr lang="en-AU" sz="1400" dirty="0" smtClean="0"/>
              <a:t>(1961) 106 CLR 112.</a:t>
            </a:r>
            <a:endParaRPr lang="en-AU" sz="1400" dirty="0"/>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15</a:t>
            </a:fld>
            <a:endParaRPr lang="en-AU"/>
          </a:p>
        </p:txBody>
      </p:sp>
    </p:spTree>
    <p:extLst>
      <p:ext uri="{BB962C8B-B14F-4D97-AF65-F5344CB8AC3E}">
        <p14:creationId xmlns:p14="http://schemas.microsoft.com/office/powerpoint/2010/main" val="25615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Battery</a:t>
            </a:r>
            <a:endParaRPr lang="en-AU" dirty="0"/>
          </a:p>
        </p:txBody>
      </p:sp>
      <p:sp>
        <p:nvSpPr>
          <p:cNvPr id="3" name="Content Placeholder 2"/>
          <p:cNvSpPr>
            <a:spLocks noGrp="1"/>
          </p:cNvSpPr>
          <p:nvPr>
            <p:ph idx="1"/>
          </p:nvPr>
        </p:nvSpPr>
        <p:spPr/>
        <p:txBody>
          <a:bodyPr/>
          <a:lstStyle/>
          <a:p>
            <a:r>
              <a:rPr lang="en-AU" dirty="0" smtClean="0"/>
              <a:t>‘</a:t>
            </a:r>
            <a:r>
              <a:rPr lang="en-AU" dirty="0"/>
              <a:t>The fundamental principle, plain and incontestable, is that every person's body is inviolate.  It has long been established that any touching of another person, however slight, may amount to a </a:t>
            </a:r>
            <a:r>
              <a:rPr lang="en-AU" dirty="0" smtClean="0"/>
              <a:t>battery.’</a:t>
            </a:r>
            <a:br>
              <a:rPr lang="en-AU" dirty="0" smtClean="0"/>
            </a:br>
            <a:r>
              <a:rPr lang="en-AU" sz="1400" i="1" dirty="0" smtClean="0"/>
              <a:t>Collins </a:t>
            </a:r>
            <a:r>
              <a:rPr lang="en-AU" sz="1400" i="1" dirty="0"/>
              <a:t>v Wilcock </a:t>
            </a:r>
            <a:r>
              <a:rPr lang="en-AU" sz="1400" dirty="0"/>
              <a:t>[1984] 3 All ER </a:t>
            </a:r>
            <a:r>
              <a:rPr lang="en-AU" sz="1400" dirty="0" smtClean="0"/>
              <a:t>374.</a:t>
            </a:r>
            <a:endParaRPr lang="en-AU" sz="1400" dirty="0" smtClean="0"/>
          </a:p>
          <a:p>
            <a:r>
              <a:rPr lang="en-AU" dirty="0" smtClean="0"/>
              <a:t>Hostility is not required</a:t>
            </a:r>
            <a:r>
              <a:rPr lang="en-AU" dirty="0"/>
              <a:t>.</a:t>
            </a:r>
            <a:br>
              <a:rPr lang="en-AU" dirty="0"/>
            </a:br>
            <a:r>
              <a:rPr lang="en-AU" sz="1400" i="1" dirty="0" err="1" smtClean="0"/>
              <a:t>Boughey</a:t>
            </a:r>
            <a:r>
              <a:rPr lang="en-AU" sz="1400" i="1" dirty="0" smtClean="0"/>
              <a:t> </a:t>
            </a:r>
            <a:r>
              <a:rPr lang="en-AU" sz="1400" i="1" dirty="0"/>
              <a:t>v R </a:t>
            </a:r>
            <a:r>
              <a:rPr lang="en-AU" sz="1400" dirty="0" smtClean="0"/>
              <a:t>(</a:t>
            </a:r>
            <a:r>
              <a:rPr lang="en-AU" sz="1400" dirty="0"/>
              <a:t>1986) 161 CLR 10</a:t>
            </a:r>
            <a:endParaRPr lang="en-AU" sz="1400" dirty="0" smtClean="0"/>
          </a:p>
          <a:p>
            <a:r>
              <a:rPr lang="en-AU" dirty="0" smtClean="0"/>
              <a:t>Nor does it matter that it helps. </a:t>
            </a:r>
            <a:br>
              <a:rPr lang="en-AU" dirty="0" smtClean="0"/>
            </a:br>
            <a:r>
              <a:rPr lang="en-AU" sz="1400" i="1" dirty="0" err="1" smtClean="0"/>
              <a:t>Malette</a:t>
            </a:r>
            <a:r>
              <a:rPr lang="en-AU" sz="1400" i="1" dirty="0" smtClean="0"/>
              <a:t> </a:t>
            </a:r>
            <a:r>
              <a:rPr lang="en-AU" sz="1400" i="1" dirty="0"/>
              <a:t>v Shulman </a:t>
            </a:r>
            <a:r>
              <a:rPr lang="en-US" sz="1400" dirty="0"/>
              <a:t>(1990) 67 DLR (4th) </a:t>
            </a:r>
            <a:r>
              <a:rPr lang="en-US" sz="1400" dirty="0" smtClean="0"/>
              <a:t>321</a:t>
            </a:r>
            <a:r>
              <a:rPr lang="en-AU" sz="1400" dirty="0" smtClean="0"/>
              <a:t>.</a:t>
            </a:r>
            <a:endParaRPr lang="en-AU" sz="1400" dirty="0"/>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16</a:t>
            </a:fld>
            <a:endParaRPr lang="en-AU"/>
          </a:p>
        </p:txBody>
      </p:sp>
    </p:spTree>
    <p:extLst>
      <p:ext uri="{BB962C8B-B14F-4D97-AF65-F5344CB8AC3E}">
        <p14:creationId xmlns:p14="http://schemas.microsoft.com/office/powerpoint/2010/main" val="13644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Defence</a:t>
            </a:r>
            <a:endParaRPr lang="en-AU" dirty="0"/>
          </a:p>
        </p:txBody>
      </p:sp>
      <p:sp>
        <p:nvSpPr>
          <p:cNvPr id="3" name="Content Placeholder 2"/>
          <p:cNvSpPr>
            <a:spLocks noGrp="1"/>
          </p:cNvSpPr>
          <p:nvPr>
            <p:ph idx="1"/>
          </p:nvPr>
        </p:nvSpPr>
        <p:spPr/>
        <p:txBody>
          <a:bodyPr/>
          <a:lstStyle/>
          <a:p>
            <a:r>
              <a:rPr lang="en-AU" dirty="0" smtClean="0"/>
              <a:t>Consent:</a:t>
            </a:r>
          </a:p>
          <a:p>
            <a:pPr lvl="1"/>
            <a:r>
              <a:rPr lang="en-AU" dirty="0" smtClean="0"/>
              <a:t>Express;</a:t>
            </a:r>
          </a:p>
          <a:p>
            <a:pPr lvl="1"/>
            <a:r>
              <a:rPr lang="en-AU" dirty="0" smtClean="0"/>
              <a:t>Implied.</a:t>
            </a:r>
          </a:p>
          <a:p>
            <a:r>
              <a:rPr lang="en-AU" dirty="0" smtClean="0"/>
              <a:t>Implied consent </a:t>
            </a:r>
            <a:r>
              <a:rPr lang="en-AU" i="1" dirty="0" smtClean="0"/>
              <a:t>does not </a:t>
            </a:r>
            <a:r>
              <a:rPr lang="en-AU" dirty="0" smtClean="0"/>
              <a:t>justify the treatment of the unconscious.</a:t>
            </a:r>
          </a:p>
          <a:p>
            <a:r>
              <a:rPr lang="en-AU" dirty="0" smtClean="0"/>
              <a:t>Necessity does.</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17</a:t>
            </a:fld>
            <a:endParaRPr lang="en-AU"/>
          </a:p>
        </p:txBody>
      </p:sp>
    </p:spTree>
    <p:extLst>
      <p:ext uri="{BB962C8B-B14F-4D97-AF65-F5344CB8AC3E}">
        <p14:creationId xmlns:p14="http://schemas.microsoft.com/office/powerpoint/2010/main" val="316490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Necessity</a:t>
            </a:r>
            <a:endParaRPr lang="en-AU" dirty="0"/>
          </a:p>
        </p:txBody>
      </p:sp>
      <p:sp>
        <p:nvSpPr>
          <p:cNvPr id="3" name="Content Placeholder 2"/>
          <p:cNvSpPr>
            <a:spLocks noGrp="1"/>
          </p:cNvSpPr>
          <p:nvPr>
            <p:ph idx="1"/>
          </p:nvPr>
        </p:nvSpPr>
        <p:spPr/>
        <p:txBody>
          <a:bodyPr/>
          <a:lstStyle/>
          <a:p>
            <a:pPr marL="0" indent="0">
              <a:buNone/>
            </a:pPr>
            <a:r>
              <a:rPr lang="en-AU" dirty="0" smtClean="0"/>
              <a:t>‘… not </a:t>
            </a:r>
            <a:r>
              <a:rPr lang="en-AU" dirty="0"/>
              <a:t>only (1) must there be a necessity to act when it is not practicable to communicate with the assisted person, but also (2) the action taken must be such as a reasonable person would in all the circumstances take, acting in the best interests of the assisted person</a:t>
            </a:r>
            <a:r>
              <a:rPr lang="en-AU" dirty="0" smtClean="0"/>
              <a:t>.’</a:t>
            </a:r>
            <a:br>
              <a:rPr lang="en-AU" dirty="0" smtClean="0"/>
            </a:br>
            <a:r>
              <a:rPr lang="en-AU" sz="1400" i="1" dirty="0"/>
              <a:t>In re F </a:t>
            </a:r>
            <a:r>
              <a:rPr lang="en-AU" sz="1400" dirty="0"/>
              <a:t>[1990] 2 AC 1 (Lord Goff</a:t>
            </a:r>
            <a:r>
              <a:rPr lang="en-AU" sz="1400" dirty="0" smtClean="0"/>
              <a:t>).</a:t>
            </a:r>
            <a:endParaRPr lang="en-AU" sz="14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18</a:t>
            </a:fld>
            <a:endParaRPr lang="en-AU"/>
          </a:p>
        </p:txBody>
      </p:sp>
    </p:spTree>
    <p:extLst>
      <p:ext uri="{BB962C8B-B14F-4D97-AF65-F5344CB8AC3E}">
        <p14:creationId xmlns:p14="http://schemas.microsoft.com/office/powerpoint/2010/main" val="353081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But</a:t>
            </a:r>
            <a:endParaRPr lang="en-AU" dirty="0"/>
          </a:p>
        </p:txBody>
      </p:sp>
      <p:sp>
        <p:nvSpPr>
          <p:cNvPr id="3" name="Content Placeholder 2"/>
          <p:cNvSpPr>
            <a:spLocks noGrp="1"/>
          </p:cNvSpPr>
          <p:nvPr>
            <p:ph idx="1"/>
          </p:nvPr>
        </p:nvSpPr>
        <p:spPr/>
        <p:txBody>
          <a:bodyPr/>
          <a:lstStyle/>
          <a:p>
            <a:pPr marL="0" indent="0">
              <a:buNone/>
            </a:pPr>
            <a:r>
              <a:rPr lang="en-AU" dirty="0" smtClean="0"/>
              <a:t>‘… officious </a:t>
            </a:r>
            <a:r>
              <a:rPr lang="en-AU" dirty="0"/>
              <a:t>intervention cannot be justified by the principle of necessity. So intervention cannot be justified when another more appropriate person is available and willing to act; nor can it be justified when it is contrary to the known wishes of the assisted </a:t>
            </a:r>
            <a:r>
              <a:rPr lang="en-AU" dirty="0" smtClean="0"/>
              <a:t>person</a:t>
            </a:r>
            <a:r>
              <a:rPr lang="en-AU" dirty="0"/>
              <a:t> </a:t>
            </a:r>
            <a:r>
              <a:rPr lang="en-AU" dirty="0" smtClean="0"/>
              <a:t>…</a:t>
            </a:r>
            <a:br>
              <a:rPr lang="en-AU" dirty="0" smtClean="0"/>
            </a:br>
            <a:r>
              <a:rPr lang="en-AU" sz="1400" i="1" dirty="0" smtClean="0"/>
              <a:t>In </a:t>
            </a:r>
            <a:r>
              <a:rPr lang="en-AU" sz="1400" i="1" dirty="0"/>
              <a:t>re F </a:t>
            </a:r>
            <a:r>
              <a:rPr lang="en-AU" sz="1400" dirty="0"/>
              <a:t>[1990] 2 AC 1 (Lord Goff</a:t>
            </a:r>
            <a:r>
              <a:rPr lang="en-AU" sz="1400" dirty="0" smtClean="0"/>
              <a:t>).</a:t>
            </a:r>
            <a:endParaRPr lang="en-AU" sz="14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19</a:t>
            </a:fld>
            <a:endParaRPr lang="en-AU"/>
          </a:p>
        </p:txBody>
      </p:sp>
    </p:spTree>
    <p:extLst>
      <p:ext uri="{BB962C8B-B14F-4D97-AF65-F5344CB8AC3E}">
        <p14:creationId xmlns:p14="http://schemas.microsoft.com/office/powerpoint/2010/main" val="315984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Refusal of life saving treatment</a:t>
            </a:r>
            <a:endParaRPr lang="en-AU" dirty="0"/>
          </a:p>
        </p:txBody>
      </p:sp>
      <p:sp>
        <p:nvSpPr>
          <p:cNvPr id="3" name="Content Placeholder 2"/>
          <p:cNvSpPr>
            <a:spLocks noGrp="1"/>
          </p:cNvSpPr>
          <p:nvPr>
            <p:ph idx="1"/>
          </p:nvPr>
        </p:nvSpPr>
        <p:spPr/>
        <p:txBody>
          <a:bodyPr/>
          <a:lstStyle/>
          <a:p>
            <a:r>
              <a:rPr lang="en-AU" dirty="0" smtClean="0"/>
              <a:t>Must be:</a:t>
            </a:r>
          </a:p>
          <a:p>
            <a:pPr lvl="1"/>
            <a:r>
              <a:rPr lang="en-AU" dirty="0" smtClean="0"/>
              <a:t>Informed;</a:t>
            </a:r>
          </a:p>
          <a:p>
            <a:pPr lvl="1"/>
            <a:r>
              <a:rPr lang="en-AU" dirty="0" smtClean="0"/>
              <a:t>Competent; and </a:t>
            </a:r>
          </a:p>
          <a:p>
            <a:pPr lvl="1"/>
            <a:r>
              <a:rPr lang="en-AU" dirty="0" smtClean="0"/>
              <a:t>Cover the situation that </a:t>
            </a:r>
            <a:r>
              <a:rPr lang="en-AU" dirty="0"/>
              <a:t>has </a:t>
            </a:r>
            <a:r>
              <a:rPr lang="en-AU" dirty="0" smtClean="0"/>
              <a:t>arisen.</a:t>
            </a:r>
            <a:r>
              <a:rPr lang="en-AU" dirty="0"/>
              <a:t/>
            </a:r>
            <a:br>
              <a:rPr lang="en-AU" dirty="0"/>
            </a:br>
            <a:r>
              <a:rPr lang="en-AU" sz="1400" i="1" dirty="0" smtClean="0"/>
              <a:t>In </a:t>
            </a:r>
            <a:r>
              <a:rPr lang="en-AU" sz="1400" i="1" dirty="0"/>
              <a:t>Re T </a:t>
            </a:r>
            <a:r>
              <a:rPr lang="en-AU" sz="1400" dirty="0"/>
              <a:t>[1992] EWCA </a:t>
            </a:r>
            <a:r>
              <a:rPr lang="en-AU" sz="1400" dirty="0" err="1"/>
              <a:t>Civ</a:t>
            </a:r>
            <a:r>
              <a:rPr lang="en-AU" sz="1400" dirty="0"/>
              <a:t> </a:t>
            </a:r>
            <a:r>
              <a:rPr lang="en-AU" sz="1400" dirty="0" smtClean="0"/>
              <a:t>18.</a:t>
            </a:r>
            <a:endParaRPr lang="en-AU" sz="1400" dirty="0" smtClean="0"/>
          </a:p>
          <a:p>
            <a:r>
              <a:rPr lang="en-AU" dirty="0" smtClean="0"/>
              <a:t>But: </a:t>
            </a:r>
          </a:p>
          <a:p>
            <a:pPr lvl="1"/>
            <a:r>
              <a:rPr lang="en-AU" dirty="0" smtClean="0"/>
              <a:t>May be communicated by any means.</a:t>
            </a:r>
          </a:p>
          <a:p>
            <a:pPr lvl="1"/>
            <a:r>
              <a:rPr lang="en-AU" dirty="0" smtClean="0"/>
              <a:t>Need not be rational or sensible or for any reason </a:t>
            </a:r>
            <a:br>
              <a:rPr lang="en-AU" dirty="0" smtClean="0"/>
            </a:br>
            <a:r>
              <a:rPr lang="en-AU" sz="1400" i="1" dirty="0" err="1" smtClean="0"/>
              <a:t>Malette</a:t>
            </a:r>
            <a:r>
              <a:rPr lang="en-AU" sz="1400" i="1" dirty="0" smtClean="0"/>
              <a:t> </a:t>
            </a:r>
            <a:r>
              <a:rPr lang="en-AU" sz="1400" i="1" dirty="0"/>
              <a:t>v Shulman </a:t>
            </a:r>
            <a:r>
              <a:rPr lang="en-US" sz="1400" dirty="0"/>
              <a:t>(1990) 67 DLR (4th) </a:t>
            </a:r>
            <a:r>
              <a:rPr lang="en-US" sz="1400" dirty="0" smtClean="0"/>
              <a:t>321</a:t>
            </a:r>
            <a:r>
              <a:rPr lang="en-AU" sz="1400" dirty="0" smtClean="0"/>
              <a:t>.</a:t>
            </a:r>
            <a:endParaRPr lang="en-AU" sz="1400" dirty="0"/>
          </a:p>
          <a:p>
            <a:pPr lvl="1"/>
            <a:endParaRPr lang="en-AU"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20</a:t>
            </a:fld>
            <a:endParaRPr lang="en-AU"/>
          </a:p>
        </p:txBody>
      </p:sp>
    </p:spTree>
    <p:extLst>
      <p:ext uri="{BB962C8B-B14F-4D97-AF65-F5344CB8AC3E}">
        <p14:creationId xmlns:p14="http://schemas.microsoft.com/office/powerpoint/2010/main" val="72079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‘Good </a:t>
            </a:r>
            <a:r>
              <a:rPr lang="en-AU" dirty="0"/>
              <a:t>Samaritan’ provisions</a:t>
            </a:r>
          </a:p>
        </p:txBody>
      </p:sp>
      <p:sp>
        <p:nvSpPr>
          <p:cNvPr id="3" name="Content Placeholder 2"/>
          <p:cNvSpPr>
            <a:spLocks noGrp="1"/>
          </p:cNvSpPr>
          <p:nvPr>
            <p:ph idx="1"/>
          </p:nvPr>
        </p:nvSpPr>
        <p:spPr/>
        <p:txBody>
          <a:bodyPr/>
          <a:lstStyle/>
          <a:p>
            <a:r>
              <a:rPr lang="en-AU" i="1" dirty="0">
                <a:hlinkClick r:id="rId2"/>
              </a:rPr>
              <a:t>Civil Liability Act 2002 (NSW) s </a:t>
            </a:r>
            <a:r>
              <a:rPr lang="en-AU" i="1" dirty="0" smtClean="0">
                <a:hlinkClick r:id="rId2"/>
              </a:rPr>
              <a:t>57</a:t>
            </a:r>
            <a:r>
              <a:rPr lang="en-AU" dirty="0" smtClean="0"/>
              <a:t>; </a:t>
            </a:r>
          </a:p>
          <a:p>
            <a:r>
              <a:rPr lang="en-AU" dirty="0" smtClean="0"/>
              <a:t>Applies ‘to </a:t>
            </a:r>
            <a:r>
              <a:rPr lang="en-AU" dirty="0"/>
              <a:t>civil liability of any </a:t>
            </a:r>
            <a:r>
              <a:rPr lang="en-AU" dirty="0" smtClean="0"/>
              <a:t>kind’.</a:t>
            </a:r>
          </a:p>
          <a:p>
            <a:r>
              <a:rPr lang="en-AU" dirty="0" smtClean="0"/>
              <a:t>A </a:t>
            </a:r>
            <a:r>
              <a:rPr lang="en-AU" dirty="0"/>
              <a:t>Good Samaritan is ‘a person who, in good faith and without expectation of payment or other reward, comes to the assistance of a person who is apparently injured or at risk of being </a:t>
            </a:r>
            <a:r>
              <a:rPr lang="en-AU" dirty="0" smtClean="0"/>
              <a:t>injured</a:t>
            </a:r>
            <a:r>
              <a:rPr lang="en-AU" dirty="0"/>
              <a:t>’.</a:t>
            </a:r>
            <a:br>
              <a:rPr lang="en-AU" dirty="0"/>
            </a:br>
            <a:r>
              <a:rPr lang="en-AU" sz="1400" i="1" dirty="0"/>
              <a:t>Civil Liability Act 2002</a:t>
            </a:r>
            <a:r>
              <a:rPr lang="en-AU" sz="1400" dirty="0"/>
              <a:t> (NSW) s </a:t>
            </a:r>
            <a:r>
              <a:rPr lang="en-AU" sz="1400" dirty="0" smtClean="0"/>
              <a:t>56. </a:t>
            </a:r>
            <a:endParaRPr lang="en-AU" sz="1400" dirty="0"/>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21</a:t>
            </a:fld>
            <a:endParaRPr lang="en-AU"/>
          </a:p>
        </p:txBody>
      </p:sp>
    </p:spTree>
    <p:extLst>
      <p:ext uri="{BB962C8B-B14F-4D97-AF65-F5344CB8AC3E}">
        <p14:creationId xmlns:p14="http://schemas.microsoft.com/office/powerpoint/2010/main" val="80710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Protection</a:t>
            </a:r>
            <a:endParaRPr lang="en-AU" dirty="0"/>
          </a:p>
        </p:txBody>
      </p:sp>
      <p:sp>
        <p:nvSpPr>
          <p:cNvPr id="3" name="Content Placeholder 2"/>
          <p:cNvSpPr>
            <a:spLocks noGrp="1"/>
          </p:cNvSpPr>
          <p:nvPr>
            <p:ph idx="1"/>
          </p:nvPr>
        </p:nvSpPr>
        <p:spPr/>
        <p:txBody>
          <a:bodyPr/>
          <a:lstStyle/>
          <a:p>
            <a:r>
              <a:rPr lang="en-AU" dirty="0" smtClean="0"/>
              <a:t>‘A </a:t>
            </a:r>
            <a:r>
              <a:rPr lang="en-AU" dirty="0"/>
              <a:t>good </a:t>
            </a:r>
            <a:r>
              <a:rPr lang="en-AU" dirty="0" err="1"/>
              <a:t>samaritan</a:t>
            </a:r>
            <a:r>
              <a:rPr lang="en-AU" dirty="0"/>
              <a:t> does not incur any personal civil liability in respect of any act or omission done or made by the good </a:t>
            </a:r>
            <a:r>
              <a:rPr lang="en-AU" dirty="0" err="1"/>
              <a:t>samaritan</a:t>
            </a:r>
            <a:r>
              <a:rPr lang="en-AU" dirty="0"/>
              <a:t> in an emergency when assisting a person who is apparently injured or at risk of being injured</a:t>
            </a:r>
            <a:r>
              <a:rPr lang="en-AU" dirty="0" smtClean="0"/>
              <a:t>.’</a:t>
            </a:r>
            <a:br>
              <a:rPr lang="en-AU" dirty="0" smtClean="0"/>
            </a:br>
            <a:r>
              <a:rPr lang="en-AU" sz="1400" i="1" dirty="0"/>
              <a:t>Civil Liability Act 2002</a:t>
            </a:r>
            <a:r>
              <a:rPr lang="en-AU" sz="1400" dirty="0"/>
              <a:t> (NSW) s </a:t>
            </a:r>
            <a:r>
              <a:rPr lang="en-AU" sz="1400" dirty="0" smtClean="0"/>
              <a:t>57(1). </a:t>
            </a:r>
            <a:endParaRPr lang="en-AU" sz="1400" dirty="0"/>
          </a:p>
          <a:p>
            <a:endParaRPr lang="en-AU"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22</a:t>
            </a:fld>
            <a:endParaRPr lang="en-AU"/>
          </a:p>
        </p:txBody>
      </p:sp>
    </p:spTree>
    <p:extLst>
      <p:ext uri="{BB962C8B-B14F-4D97-AF65-F5344CB8AC3E}">
        <p14:creationId xmlns:p14="http://schemas.microsoft.com/office/powerpoint/2010/main" val="269830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Protection is lost if the good Samaritan:</a:t>
            </a:r>
            <a:endParaRPr lang="en-AU" dirty="0"/>
          </a:p>
        </p:txBody>
      </p:sp>
      <p:sp>
        <p:nvSpPr>
          <p:cNvPr id="3" name="Content Placeholder 2"/>
          <p:cNvSpPr>
            <a:spLocks noGrp="1"/>
          </p:cNvSpPr>
          <p:nvPr>
            <p:ph idx="1"/>
          </p:nvPr>
        </p:nvSpPr>
        <p:spPr/>
        <p:txBody>
          <a:bodyPr/>
          <a:lstStyle/>
          <a:p>
            <a:r>
              <a:rPr lang="en-AU" dirty="0" smtClean="0"/>
              <a:t>Caused the injury; or</a:t>
            </a:r>
          </a:p>
          <a:p>
            <a:r>
              <a:rPr lang="en-AU" dirty="0" smtClean="0"/>
              <a:t>Is affected by alcohol or drugs; or</a:t>
            </a:r>
          </a:p>
          <a:p>
            <a:r>
              <a:rPr lang="en-AU" dirty="0" smtClean="0"/>
              <a:t>Is impersonating a health care or emergency worker, a police officer or claims to have skills they don’t have</a:t>
            </a:r>
            <a:r>
              <a:rPr lang="en-AU" dirty="0"/>
              <a:t>.</a:t>
            </a:r>
            <a:br>
              <a:rPr lang="en-AU" dirty="0"/>
            </a:br>
            <a:r>
              <a:rPr lang="en-AU" sz="1400" i="1" dirty="0"/>
              <a:t>Civil Liability Act 2002</a:t>
            </a:r>
            <a:r>
              <a:rPr lang="en-AU" sz="1400" dirty="0"/>
              <a:t> (NSW) s </a:t>
            </a:r>
            <a:r>
              <a:rPr lang="en-AU" sz="1400" dirty="0" smtClean="0"/>
              <a:t>58.</a:t>
            </a:r>
            <a:r>
              <a:rPr lang="en-AU" sz="1400" dirty="0" smtClean="0"/>
              <a:t>  </a:t>
            </a:r>
            <a:endParaRPr lang="en-AU" sz="1400" dirty="0" smtClean="0"/>
          </a:p>
          <a:p>
            <a:r>
              <a:rPr lang="en-AU" dirty="0" smtClean="0"/>
              <a:t>Protection is </a:t>
            </a:r>
            <a:r>
              <a:rPr lang="en-AU" i="1" u="sng" dirty="0" smtClean="0"/>
              <a:t>not</a:t>
            </a:r>
            <a:r>
              <a:rPr lang="en-AU" i="1" dirty="0" smtClean="0"/>
              <a:t> </a:t>
            </a:r>
            <a:r>
              <a:rPr lang="en-AU" dirty="0" smtClean="0"/>
              <a:t>lost if the person is not trained. The aim is to encourage action. </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23</a:t>
            </a:fld>
            <a:endParaRPr lang="en-AU"/>
          </a:p>
        </p:txBody>
      </p:sp>
    </p:spTree>
    <p:extLst>
      <p:ext uri="{BB962C8B-B14F-4D97-AF65-F5344CB8AC3E}">
        <p14:creationId xmlns:p14="http://schemas.microsoft.com/office/powerpoint/2010/main" val="108249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Navy law</a:t>
            </a:r>
            <a:endParaRPr lang="en-AU" dirty="0"/>
          </a:p>
        </p:txBody>
      </p:sp>
      <p:sp>
        <p:nvSpPr>
          <p:cNvPr id="3" name="Content Placeholder 2"/>
          <p:cNvSpPr>
            <a:spLocks noGrp="1"/>
          </p:cNvSpPr>
          <p:nvPr>
            <p:ph idx="1"/>
          </p:nvPr>
        </p:nvSpPr>
        <p:spPr/>
        <p:txBody>
          <a:bodyPr/>
          <a:lstStyle/>
          <a:p>
            <a:pPr marL="0" indent="0">
              <a:buNone/>
            </a:pPr>
            <a:r>
              <a:rPr lang="en-AU" dirty="0" smtClean="0"/>
              <a:t>A </a:t>
            </a:r>
            <a:r>
              <a:rPr lang="en-AU" dirty="0"/>
              <a:t>defence member is guilty of an offence if</a:t>
            </a:r>
            <a:r>
              <a:rPr lang="en-AU" dirty="0" smtClean="0"/>
              <a:t>:</a:t>
            </a:r>
          </a:p>
          <a:p>
            <a:pPr marL="0" indent="0">
              <a:buNone/>
            </a:pPr>
            <a:r>
              <a:rPr lang="en-AU" dirty="0" smtClean="0"/>
              <a:t>(a) a </a:t>
            </a:r>
            <a:r>
              <a:rPr lang="en-AU" dirty="0"/>
              <a:t>person gives the member a lawful command; and</a:t>
            </a:r>
          </a:p>
          <a:p>
            <a:pPr marL="0" indent="0">
              <a:buNone/>
            </a:pPr>
            <a:r>
              <a:rPr lang="en-AU" dirty="0" smtClean="0"/>
              <a:t>(b) the </a:t>
            </a:r>
            <a:r>
              <a:rPr lang="en-AU" dirty="0"/>
              <a:t>person giving the command is a superior officer; and</a:t>
            </a:r>
          </a:p>
          <a:p>
            <a:pPr marL="0" indent="0">
              <a:buNone/>
            </a:pPr>
            <a:r>
              <a:rPr lang="en-AU" dirty="0" smtClean="0"/>
              <a:t>(c) the </a:t>
            </a:r>
            <a:r>
              <a:rPr lang="en-AU" dirty="0"/>
              <a:t>member disobeys the </a:t>
            </a:r>
            <a:r>
              <a:rPr lang="en-AU" dirty="0" smtClean="0"/>
              <a:t>command.</a:t>
            </a:r>
            <a:br>
              <a:rPr lang="en-AU" dirty="0" smtClean="0"/>
            </a:br>
            <a:r>
              <a:rPr lang="en-AU" sz="1400" i="1" dirty="0" smtClean="0"/>
              <a:t>Defence Force Discipline Act 1982</a:t>
            </a:r>
            <a:r>
              <a:rPr lang="en-AU" sz="1400" dirty="0" smtClean="0"/>
              <a:t> (</a:t>
            </a:r>
            <a:r>
              <a:rPr lang="en-AU" sz="1400" dirty="0" err="1" smtClean="0"/>
              <a:t>Cth</a:t>
            </a:r>
            <a:r>
              <a:rPr lang="en-AU" sz="1400" dirty="0" smtClean="0"/>
              <a:t>) s 27.</a:t>
            </a:r>
            <a:endParaRPr lang="en-AU" sz="1400" dirty="0"/>
          </a:p>
        </p:txBody>
      </p:sp>
    </p:spTree>
    <p:extLst>
      <p:ext uri="{BB962C8B-B14F-4D97-AF65-F5344CB8AC3E}">
        <p14:creationId xmlns:p14="http://schemas.microsoft.com/office/powerpoint/2010/main" val="227764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Navy law</a:t>
            </a:r>
            <a:endParaRPr lang="en-AU" dirty="0"/>
          </a:p>
        </p:txBody>
      </p:sp>
      <p:sp>
        <p:nvSpPr>
          <p:cNvPr id="3" name="Content Placeholder 2"/>
          <p:cNvSpPr>
            <a:spLocks noGrp="1"/>
          </p:cNvSpPr>
          <p:nvPr>
            <p:ph idx="1"/>
          </p:nvPr>
        </p:nvSpPr>
        <p:spPr/>
        <p:txBody>
          <a:bodyPr/>
          <a:lstStyle/>
          <a:p>
            <a:pPr marL="0" indent="0">
              <a:buNone/>
            </a:pPr>
            <a:r>
              <a:rPr lang="en-AU" dirty="0" smtClean="0"/>
              <a:t>A </a:t>
            </a:r>
            <a:r>
              <a:rPr lang="en-AU" dirty="0"/>
              <a:t>defence member is guilty of an offence if</a:t>
            </a:r>
            <a:r>
              <a:rPr lang="en-AU" dirty="0" smtClean="0"/>
              <a:t>:</a:t>
            </a:r>
          </a:p>
          <a:p>
            <a:pPr marL="0" indent="0">
              <a:buNone/>
            </a:pPr>
            <a:r>
              <a:rPr lang="en-AU" dirty="0" smtClean="0"/>
              <a:t>(a) a </a:t>
            </a:r>
            <a:r>
              <a:rPr lang="en-AU" dirty="0"/>
              <a:t>person gives the member a </a:t>
            </a:r>
            <a:r>
              <a:rPr lang="en-AU" u="sng" dirty="0">
                <a:solidFill>
                  <a:srgbClr val="FF0000"/>
                </a:solidFill>
              </a:rPr>
              <a:t>lawful</a:t>
            </a:r>
            <a:r>
              <a:rPr lang="en-AU" dirty="0"/>
              <a:t> command; and</a:t>
            </a:r>
          </a:p>
          <a:p>
            <a:pPr marL="0" indent="0">
              <a:buNone/>
            </a:pPr>
            <a:r>
              <a:rPr lang="en-AU" dirty="0" smtClean="0"/>
              <a:t>(b) the </a:t>
            </a:r>
            <a:r>
              <a:rPr lang="en-AU" dirty="0"/>
              <a:t>person giving the command is a superior officer; and</a:t>
            </a:r>
          </a:p>
          <a:p>
            <a:pPr marL="0" indent="0">
              <a:buNone/>
            </a:pPr>
            <a:r>
              <a:rPr lang="en-AU" dirty="0" smtClean="0"/>
              <a:t>(c) the </a:t>
            </a:r>
            <a:r>
              <a:rPr lang="en-AU" dirty="0"/>
              <a:t>member disobeys the </a:t>
            </a:r>
            <a:r>
              <a:rPr lang="en-AU" dirty="0" smtClean="0"/>
              <a:t>command.</a:t>
            </a:r>
            <a:br>
              <a:rPr lang="en-AU" dirty="0" smtClean="0"/>
            </a:br>
            <a:r>
              <a:rPr lang="en-AU" sz="1400" i="1" dirty="0" smtClean="0"/>
              <a:t>Defence </a:t>
            </a:r>
            <a:r>
              <a:rPr lang="en-AU" sz="1400" i="1" dirty="0"/>
              <a:t>Force Discipline Act 1982</a:t>
            </a:r>
            <a:r>
              <a:rPr lang="en-AU" sz="1400" dirty="0"/>
              <a:t> (</a:t>
            </a:r>
            <a:r>
              <a:rPr lang="en-AU" sz="1400" dirty="0" err="1"/>
              <a:t>Cth</a:t>
            </a:r>
            <a:r>
              <a:rPr lang="en-AU" sz="1400" dirty="0"/>
              <a:t>) s 27</a:t>
            </a:r>
            <a:r>
              <a:rPr lang="en-AU" sz="1400" dirty="0" smtClean="0"/>
              <a:t>.</a:t>
            </a:r>
            <a:endParaRPr lang="en-AU" sz="1400" dirty="0"/>
          </a:p>
        </p:txBody>
      </p:sp>
    </p:spTree>
    <p:extLst>
      <p:ext uri="{BB962C8B-B14F-4D97-AF65-F5344CB8AC3E}">
        <p14:creationId xmlns:p14="http://schemas.microsoft.com/office/powerpoint/2010/main" val="2934950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Health Bulletin No 1/2014 – Provision of Emergency Health Support to Civilians</a:t>
            </a:r>
            <a:endParaRPr lang="en-AU" dirty="0"/>
          </a:p>
        </p:txBody>
      </p:sp>
      <p:sp>
        <p:nvSpPr>
          <p:cNvPr id="3" name="Content Placeholder 2"/>
          <p:cNvSpPr>
            <a:spLocks noGrp="1"/>
          </p:cNvSpPr>
          <p:nvPr>
            <p:ph idx="1"/>
          </p:nvPr>
        </p:nvSpPr>
        <p:spPr/>
        <p:txBody>
          <a:bodyPr/>
          <a:lstStyle/>
          <a:p>
            <a:pPr marL="534988" indent="-534988">
              <a:buNone/>
            </a:pPr>
            <a:r>
              <a:rPr lang="en-AU" dirty="0" smtClean="0"/>
              <a:t>6. 	Authorised health professionals may render emergency treatment to any civilian to save life  and relieve suffering when appropriate civilian health resources are not readily available or until such time as the patient can be safely handed over to civilian health care provider.</a:t>
            </a:r>
            <a:endParaRPr lang="en-AU" dirty="0"/>
          </a:p>
        </p:txBody>
      </p:sp>
    </p:spTree>
    <p:extLst>
      <p:ext uri="{BB962C8B-B14F-4D97-AF65-F5344CB8AC3E}">
        <p14:creationId xmlns:p14="http://schemas.microsoft.com/office/powerpoint/2010/main" val="55637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Health Bulletin No 1/2014 – Provision of Emergency Health Support to Civilians</a:t>
            </a:r>
          </a:p>
        </p:txBody>
      </p:sp>
      <p:sp>
        <p:nvSpPr>
          <p:cNvPr id="3" name="Content Placeholder 2"/>
          <p:cNvSpPr>
            <a:spLocks noGrp="1"/>
          </p:cNvSpPr>
          <p:nvPr>
            <p:ph idx="1"/>
          </p:nvPr>
        </p:nvSpPr>
        <p:spPr/>
        <p:txBody>
          <a:bodyPr/>
          <a:lstStyle/>
          <a:p>
            <a:pPr marL="534988" indent="-534988">
              <a:buAutoNum type="arabicPeriod" startAt="7"/>
            </a:pPr>
            <a:r>
              <a:rPr lang="en-AU" dirty="0" smtClean="0"/>
              <a:t>… Emergency intervention is not to exceed the level of training and clinical competency of the authorised health professional.  </a:t>
            </a:r>
            <a:br>
              <a:rPr lang="en-AU" dirty="0" smtClean="0"/>
            </a:br>
            <a:r>
              <a:rPr lang="en-AU" dirty="0" smtClean="0"/>
              <a:t>The standard of care applied is to take into account the circumstances surrounding the emergency and the limited medical equipment that may be available.</a:t>
            </a:r>
            <a:br>
              <a:rPr lang="en-AU" dirty="0" smtClean="0"/>
            </a:br>
            <a:r>
              <a:rPr lang="en-AU" dirty="0" smtClean="0"/>
              <a:t>The principles of consent still apply in an emergency situation.</a:t>
            </a:r>
            <a:endParaRPr lang="en-AU" dirty="0"/>
          </a:p>
        </p:txBody>
      </p:sp>
    </p:spTree>
    <p:extLst>
      <p:ext uri="{BB962C8B-B14F-4D97-AF65-F5344CB8AC3E}">
        <p14:creationId xmlns:p14="http://schemas.microsoft.com/office/powerpoint/2010/main" val="3156224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Health Bulletin No 1/2014 – Provision of Emergency Health Support to Civilians</a:t>
            </a:r>
          </a:p>
        </p:txBody>
      </p:sp>
      <p:sp>
        <p:nvSpPr>
          <p:cNvPr id="3" name="Content Placeholder 2"/>
          <p:cNvSpPr>
            <a:spLocks noGrp="1"/>
          </p:cNvSpPr>
          <p:nvPr>
            <p:ph idx="1"/>
          </p:nvPr>
        </p:nvSpPr>
        <p:spPr/>
        <p:txBody>
          <a:bodyPr/>
          <a:lstStyle/>
          <a:p>
            <a:pPr marL="534988" indent="-534988">
              <a:buFont typeface="+mj-lt"/>
              <a:buAutoNum type="arabicPeriod" startAt="9"/>
            </a:pPr>
            <a:r>
              <a:rPr lang="en-AU" dirty="0" smtClean="0"/>
              <a:t>Authorised health professionals will be acting in the normal course of duty.  They are not to accept any form of remuneration either personally or for the services generally.</a:t>
            </a:r>
          </a:p>
        </p:txBody>
      </p:sp>
    </p:spTree>
    <p:extLst>
      <p:ext uri="{BB962C8B-B14F-4D97-AF65-F5344CB8AC3E}">
        <p14:creationId xmlns:p14="http://schemas.microsoft.com/office/powerpoint/2010/main" val="35842822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Questions? Comments?</a:t>
            </a:r>
            <a:endParaRPr lang="en-AU" dirty="0"/>
          </a:p>
        </p:txBody>
      </p:sp>
      <p:sp>
        <p:nvSpPr>
          <p:cNvPr id="3" name="Content Placeholder 2"/>
          <p:cNvSpPr>
            <a:spLocks noGrp="1"/>
          </p:cNvSpPr>
          <p:nvPr>
            <p:ph idx="1"/>
          </p:nvPr>
        </p:nvSpPr>
        <p:spPr/>
        <p:txBody>
          <a:bodyPr/>
          <a:lstStyle/>
          <a:p>
            <a:pPr marL="0" indent="0">
              <a:buNone/>
            </a:pPr>
            <a:r>
              <a:rPr lang="en-AU" dirty="0" smtClean="0"/>
              <a:t>Thank you for your attention.</a:t>
            </a:r>
          </a:p>
          <a:p>
            <a:endParaRPr lang="en-AU" dirty="0"/>
          </a:p>
          <a:p>
            <a:pPr marL="3232150" indent="0">
              <a:buNone/>
            </a:pPr>
            <a:r>
              <a:rPr lang="en-AU" sz="2000" b="1" dirty="0" smtClean="0"/>
              <a:t>Dr Michael Eburn</a:t>
            </a:r>
            <a:br>
              <a:rPr lang="en-AU" sz="2000" b="1" dirty="0" smtClean="0"/>
            </a:br>
            <a:r>
              <a:rPr lang="en-AU" sz="2000" dirty="0" smtClean="0"/>
              <a:t>ANU College of Law</a:t>
            </a:r>
            <a:br>
              <a:rPr lang="en-AU" sz="2000" dirty="0" smtClean="0"/>
            </a:br>
            <a:r>
              <a:rPr lang="en-AU" sz="2000" dirty="0" smtClean="0"/>
              <a:t>Australian National University</a:t>
            </a:r>
            <a:br>
              <a:rPr lang="en-AU" sz="2000" dirty="0" smtClean="0"/>
            </a:br>
            <a:r>
              <a:rPr lang="en-AU" sz="2000" dirty="0" smtClean="0"/>
              <a:t>5 Fellows Road</a:t>
            </a:r>
            <a:br>
              <a:rPr lang="en-AU" sz="2000" dirty="0" smtClean="0"/>
            </a:br>
            <a:r>
              <a:rPr lang="en-AU" sz="2000" dirty="0" smtClean="0"/>
              <a:t>ACTON   ACT  2600</a:t>
            </a:r>
            <a:br>
              <a:rPr lang="en-AU" sz="2000" dirty="0" smtClean="0"/>
            </a:br>
            <a:r>
              <a:rPr lang="en-AU" sz="2000" dirty="0" smtClean="0"/>
              <a:t/>
            </a:r>
            <a:br>
              <a:rPr lang="en-AU" sz="2000" dirty="0" smtClean="0"/>
            </a:br>
            <a:r>
              <a:rPr lang="en-AU" sz="2000" dirty="0" smtClean="0"/>
              <a:t>P: 02 6125 6424</a:t>
            </a:r>
            <a:br>
              <a:rPr lang="en-AU" sz="2000" dirty="0" smtClean="0"/>
            </a:br>
            <a:r>
              <a:rPr lang="en-AU" sz="2000" dirty="0" smtClean="0"/>
              <a:t>E: </a:t>
            </a:r>
            <a:r>
              <a:rPr lang="en-AU" sz="2000" dirty="0" err="1" smtClean="0"/>
              <a:t>michael.eburn@anu.edu.au</a:t>
            </a:r>
            <a:r>
              <a:rPr lang="en-AU" sz="2000" dirty="0"/>
              <a:t/>
            </a:r>
            <a:br>
              <a:rPr lang="en-AU" sz="2000" dirty="0"/>
            </a:br>
            <a:r>
              <a:rPr lang="en-AU" sz="2000" dirty="0"/>
              <a:t>B: https://</a:t>
            </a:r>
            <a:r>
              <a:rPr lang="en-AU" sz="2000" dirty="0" err="1"/>
              <a:t>emergencylaw.wordpress.com</a:t>
            </a:r>
            <a:r>
              <a:rPr lang="en-AU" sz="2000" dirty="0"/>
              <a:t>/</a:t>
            </a:r>
          </a:p>
        </p:txBody>
      </p:sp>
      <p:sp>
        <p:nvSpPr>
          <p:cNvPr id="4" name="Slide Number Placeholder 3"/>
          <p:cNvSpPr>
            <a:spLocks noGrp="1"/>
          </p:cNvSpPr>
          <p:nvPr>
            <p:ph type="sldNum" sz="quarter" idx="12"/>
          </p:nvPr>
        </p:nvSpPr>
        <p:spPr/>
        <p:txBody>
          <a:bodyPr/>
          <a:lstStyle/>
          <a:p>
            <a:fld id="{1932DC63-BF72-4143-B721-9CD45CAD5F53}" type="slidenum">
              <a:rPr lang="en-AU" smtClean="0"/>
              <a:pPr/>
              <a:t>29</a:t>
            </a:fld>
            <a:endParaRPr lang="en-AU"/>
          </a:p>
        </p:txBody>
      </p:sp>
    </p:spTree>
    <p:extLst>
      <p:ext uri="{BB962C8B-B14F-4D97-AF65-F5344CB8AC3E}">
        <p14:creationId xmlns:p14="http://schemas.microsoft.com/office/powerpoint/2010/main" val="426079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left)">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ANU">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NU" id="{72D0F058-207C-4A11-9E4B-5E406AB5BF38}" vid="{60E3B316-2222-4F3B-A70B-D248EC01560A}"/>
    </a:ext>
  </a:extLst>
</a:theme>
</file>

<file path=docProps/app.xml><?xml version="1.0" encoding="utf-8"?>
<Properties xmlns="http://schemas.openxmlformats.org/officeDocument/2006/extended-properties" xmlns:vt="http://schemas.openxmlformats.org/officeDocument/2006/docPropsVTypes">
  <Template>ANU</Template>
  <TotalTime>303</TotalTime>
  <Words>1006</Words>
  <Application>Microsoft Office PowerPoint</Application>
  <PresentationFormat>Widescreen</PresentationFormat>
  <Paragraphs>125</Paragraphs>
  <Slides>29</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29</vt:i4>
      </vt:variant>
    </vt:vector>
  </HeadingPairs>
  <TitlesOfParts>
    <vt:vector size="31" baseType="lpstr">
      <vt:lpstr>Arial</vt:lpstr>
      <vt:lpstr>ANU</vt:lpstr>
      <vt:lpstr>Legal responsibilities and accountability within emergency first aid. </vt:lpstr>
      <vt:lpstr>PowerPoint Presentation</vt:lpstr>
      <vt:lpstr>PowerPoint Presentation</vt:lpstr>
      <vt:lpstr>The issue</vt:lpstr>
      <vt:lpstr>The law</vt:lpstr>
      <vt:lpstr>Criminal law</vt:lpstr>
      <vt:lpstr>So what does that mean for ‘advanced’ skills?</vt:lpstr>
      <vt:lpstr>Drugs are different</vt:lpstr>
      <vt:lpstr>Drugs are different</vt:lpstr>
      <vt:lpstr>Negligence</vt:lpstr>
      <vt:lpstr>Duty of care</vt:lpstr>
      <vt:lpstr>Breach</vt:lpstr>
      <vt:lpstr>If you do help</vt:lpstr>
      <vt:lpstr>But</vt:lpstr>
      <vt:lpstr>Segue - there’s nearly always a better defendant</vt:lpstr>
      <vt:lpstr>Battery</vt:lpstr>
      <vt:lpstr>Defence</vt:lpstr>
      <vt:lpstr>Necessity</vt:lpstr>
      <vt:lpstr>But</vt:lpstr>
      <vt:lpstr>Refusal of life saving treatment</vt:lpstr>
      <vt:lpstr>‘Good Samaritan’ provisions</vt:lpstr>
      <vt:lpstr>Protection</vt:lpstr>
      <vt:lpstr>Protection is lost if the good Samaritan:</vt:lpstr>
      <vt:lpstr>Navy law</vt:lpstr>
      <vt:lpstr>Navy law</vt:lpstr>
      <vt:lpstr>Health Bulletin No 1/2014 – Provision of Emergency Health Support to Civilians</vt:lpstr>
      <vt:lpstr>Health Bulletin No 1/2014 – Provision of Emergency Health Support to Civilians</vt:lpstr>
      <vt:lpstr>Health Bulletin No 1/2014 – Provision of Emergency Health Support to Civilians</vt:lpstr>
      <vt:lpstr>Questions? Comments?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Eburn</dc:creator>
  <cp:lastModifiedBy>Michael Eburn</cp:lastModifiedBy>
  <cp:revision>24</cp:revision>
  <dcterms:created xsi:type="dcterms:W3CDTF">2015-10-08T04:51:23Z</dcterms:created>
  <dcterms:modified xsi:type="dcterms:W3CDTF">2015-12-02T01:51:13Z</dcterms:modified>
</cp:coreProperties>
</file>