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61" r:id="rId4"/>
    <p:sldId id="262" r:id="rId5"/>
    <p:sldId id="263" r:id="rId6"/>
    <p:sldId id="265" r:id="rId7"/>
    <p:sldId id="264" r:id="rId8"/>
    <p:sldId id="266" r:id="rId9"/>
    <p:sldId id="267" r:id="rId10"/>
    <p:sldId id="272" r:id="rId11"/>
    <p:sldId id="269" r:id="rId12"/>
    <p:sldId id="271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124"/>
    <a:srgbClr val="FED517"/>
    <a:srgbClr val="8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91" autoAdjust="0"/>
    <p:restoredTop sz="94618"/>
  </p:normalViewPr>
  <p:slideViewPr>
    <p:cSldViewPr snapToGrid="0" snapToObjects="1">
      <p:cViewPr varScale="1">
        <p:scale>
          <a:sx n="97" d="100"/>
          <a:sy n="97" d="100"/>
        </p:scale>
        <p:origin x="90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9AE1A-48BD-6942-B065-1AC57AE0C135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D0B48-D6CE-3C4A-A1B1-B985C1759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32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3379" y="647096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1374107" y="6471479"/>
            <a:ext cx="1891607" cy="2051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00" b="0" cap="all" baseline="0">
                <a:solidFill>
                  <a:schemeClr val="tx1">
                    <a:tint val="75000"/>
                  </a:schemeClr>
                </a:solidFill>
                <a:latin typeface="Tw Cen MT"/>
                <a:cs typeface="Tw Cen M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w Cen MT"/>
                <a:ea typeface="+mn-ea"/>
                <a:cs typeface="Tw Cen MT"/>
              </a:rPr>
              <a:t>© BUSHFIRE AND NATURAL HAZARDS CRC 2016</a:t>
            </a:r>
            <a:endParaRPr kumimoji="0" lang="en-US" sz="700" b="0" i="0" u="none" strike="noStrike" kern="1200" cap="all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w Cen MT"/>
              <a:ea typeface="+mn-ea"/>
              <a:cs typeface="Tw Cen M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35087"/>
          </a:xfrm>
        </p:spPr>
        <p:txBody>
          <a:bodyPr lIns="0" tIns="0" bIns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0" tIns="90000" r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8400" y="1548000"/>
            <a:ext cx="6540602" cy="1470025"/>
          </a:xfrm>
        </p:spPr>
        <p:txBody>
          <a:bodyPr/>
          <a:lstStyle>
            <a:lvl1pPr>
              <a:defRPr>
                <a:solidFill>
                  <a:srgbClr val="D02124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8400" y="3141133"/>
            <a:ext cx="6540602" cy="846667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31999" y="5832000"/>
            <a:ext cx="1800000" cy="900000"/>
          </a:xfrm>
        </p:spPr>
        <p:txBody>
          <a:bodyPr>
            <a:normAutofit/>
          </a:bodyPr>
          <a:lstStyle>
            <a:lvl1pPr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698500" y="3877733"/>
            <a:ext cx="6540500" cy="533400"/>
          </a:xfrm>
        </p:spPr>
        <p:txBody>
          <a:bodyPr lIns="0" tIns="0" rIns="0" bIns="0" anchor="b">
            <a:normAutofit/>
          </a:bodyPr>
          <a:lstStyle>
            <a:lvl1pPr>
              <a:buNone/>
              <a:defRPr sz="1400"/>
            </a:lvl1pPr>
          </a:lstStyle>
          <a:p>
            <a:r>
              <a:rPr lang="en-AU" dirty="0" smtClean="0"/>
              <a:t>Click to edit Master subtitle style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592000" y="5832000"/>
            <a:ext cx="1800000" cy="900000"/>
          </a:xfrm>
        </p:spPr>
        <p:txBody>
          <a:bodyPr>
            <a:normAutofit/>
          </a:bodyPr>
          <a:lstStyle>
            <a:lvl1pPr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4752000" y="5832000"/>
            <a:ext cx="1800000" cy="900000"/>
          </a:xfrm>
        </p:spPr>
        <p:txBody>
          <a:bodyPr>
            <a:normAutofit/>
          </a:bodyPr>
          <a:lstStyle>
            <a:lvl1pPr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912000" y="5832000"/>
            <a:ext cx="1800000" cy="900000"/>
          </a:xfrm>
        </p:spPr>
        <p:txBody>
          <a:bodyPr>
            <a:normAutofit/>
          </a:bodyPr>
          <a:lstStyle>
            <a:lvl1pPr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6987921" y="4390405"/>
            <a:ext cx="19543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w Cen MT"/>
                <a:ea typeface="+mn-ea"/>
                <a:cs typeface="Tw Cen MT"/>
              </a:rPr>
              <a:t>© BUSHFIRE AND NATURAL HAZARDS CRC 2015</a:t>
            </a:r>
            <a:endParaRPr kumimoji="0" lang="en-US" sz="700" b="0" i="0" u="none" strike="noStrike" kern="1200" cap="all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w Cen MT"/>
              <a:ea typeface="+mn-ea"/>
              <a:cs typeface="Tw Cen M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NHCRC-footer.jp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6284976"/>
            <a:ext cx="9144000" cy="573024"/>
          </a:xfrm>
          <a:prstGeom prst="rect">
            <a:avLst/>
          </a:prstGeom>
        </p:spPr>
      </p:pic>
      <p:pic>
        <p:nvPicPr>
          <p:cNvPr id="7" name="Picture 6" descr="BNHCRC-background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2880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400" y="457200"/>
            <a:ext cx="7416000" cy="948267"/>
          </a:xfrm>
          <a:prstGeom prst="rect">
            <a:avLst/>
          </a:prstGeom>
        </p:spPr>
        <p:txBody>
          <a:bodyPr vert="horz" lIns="0" tIns="0" rIns="9144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400" y="1600201"/>
            <a:ext cx="7416000" cy="4241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1679" y="647096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Tw Cen MT"/>
                <a:cs typeface="Tw Cen MT"/>
              </a:defRPr>
            </a:lvl1pPr>
          </a:lstStyle>
          <a:p>
            <a:r>
              <a:rPr lang="en-US" cap="all" dirty="0" smtClean="0">
                <a:solidFill>
                  <a:schemeClr val="tx1">
                    <a:tint val="75000"/>
                  </a:schemeClr>
                </a:solidFill>
              </a:rPr>
              <a:t>BUSHFIRE AND NATURAL HAZARDS CRC 2015</a:t>
            </a:r>
          </a:p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kern="1200" cap="all">
          <a:solidFill>
            <a:srgbClr val="D02124"/>
          </a:solidFill>
          <a:latin typeface="Century Gothic"/>
          <a:ea typeface="+mj-ea"/>
          <a:cs typeface="Century Gothic"/>
        </a:defRPr>
      </a:lvl1pPr>
    </p:titleStyle>
    <p:bodyStyle>
      <a:lvl1pPr marL="360000" indent="-360000" algn="l" defTabSz="457200" rtl="0" eaLnBrk="1" latinLnBrk="0" hangingPunct="1">
        <a:spcBef>
          <a:spcPct val="20000"/>
        </a:spcBef>
        <a:buFont typeface="+mj-lt"/>
        <a:buAutoNum type="arabicParenR"/>
        <a:defRPr sz="2400" b="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720000" indent="-360000" algn="l" defTabSz="457200" rtl="0" eaLnBrk="1" latinLnBrk="0" hangingPunct="1">
        <a:spcBef>
          <a:spcPct val="20000"/>
        </a:spcBef>
        <a:buFont typeface="+mj-lt"/>
        <a:buAutoNum type="alphaLcParenR"/>
        <a:defRPr sz="1800" b="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990000" indent="-2700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1260000" indent="-270000" algn="l" defTabSz="457200" rtl="0" eaLnBrk="1" latinLnBrk="0" hangingPunct="1">
        <a:spcBef>
          <a:spcPct val="20000"/>
        </a:spcBef>
        <a:buFont typeface="Lucida Grande"/>
        <a:buChar char="-"/>
        <a:defRPr sz="1600" b="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1530000" indent="-270000" algn="l" defTabSz="457200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144800"/>
            <a:ext cx="9144000" cy="4572000"/>
          </a:xfrm>
          <a:prstGeom prst="rect">
            <a:avLst/>
          </a:prstGeom>
          <a:solidFill>
            <a:srgbClr val="FED5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400" y="1417638"/>
            <a:ext cx="7740000" cy="89376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401" y="2311401"/>
            <a:ext cx="7740000" cy="3107266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endParaRPr lang="en-US" dirty="0"/>
          </a:p>
        </p:txBody>
      </p:sp>
      <p:pic>
        <p:nvPicPr>
          <p:cNvPr id="10" name="Picture 9" descr="BNHCRC-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400" y="216000"/>
            <a:ext cx="2252472" cy="6918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kern="1200" cap="all">
          <a:solidFill>
            <a:srgbClr val="D02124"/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tiff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nhcrc.com.au/publications/biblio/bnh-3054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thumbria.ac.uk/ddn" TargetMode="External"/><Relationship Id="rId2" Type="http://schemas.openxmlformats.org/officeDocument/2006/relationships/hyperlink" Target="https://law.anu.edu.a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ichael.eburn@anu.edu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/>
          <p:cNvSpPr>
            <a:spLocks noGrp="1"/>
          </p:cNvSpPr>
          <p:nvPr>
            <p:ph type="ctrTitle"/>
          </p:nvPr>
        </p:nvSpPr>
        <p:spPr>
          <a:xfrm>
            <a:off x="698400" y="1548000"/>
            <a:ext cx="6002438" cy="1470025"/>
          </a:xfrm>
        </p:spPr>
        <p:txBody>
          <a:bodyPr>
            <a:normAutofit/>
          </a:bodyPr>
          <a:lstStyle/>
          <a:p>
            <a:r>
              <a:rPr lang="en-US" dirty="0"/>
              <a:t>Reviewing High Risk and High Consequence Decisions: </a:t>
            </a:r>
            <a:br>
              <a:rPr lang="en-US" dirty="0"/>
            </a:br>
            <a:r>
              <a:rPr lang="en-US" sz="2000" b="0" cap="none" dirty="0">
                <a:solidFill>
                  <a:schemeClr val="tx1"/>
                </a:solidFill>
              </a:rPr>
              <a:t>Finding a Safer Way 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6"/>
          </p:nvPr>
        </p:nvSpPr>
        <p:spPr>
          <a:xfrm>
            <a:off x="698500" y="3546136"/>
            <a:ext cx="4945944" cy="797264"/>
          </a:xfrm>
        </p:spPr>
        <p:txBody>
          <a:bodyPr>
            <a:normAutofit/>
          </a:bodyPr>
          <a:lstStyle/>
          <a:p>
            <a:r>
              <a:rPr lang="en-US" b="1" baseline="30000" dirty="0" err="1" smtClean="0">
                <a:solidFill>
                  <a:srgbClr val="D02124"/>
                </a:solidFill>
              </a:rPr>
              <a:t>Dr</a:t>
            </a:r>
            <a:r>
              <a:rPr lang="en-US" b="1" baseline="30000" dirty="0" smtClean="0">
                <a:solidFill>
                  <a:srgbClr val="D02124"/>
                </a:solidFill>
              </a:rPr>
              <a:t> </a:t>
            </a:r>
            <a:r>
              <a:rPr lang="en-US" b="1" baseline="30000" dirty="0">
                <a:solidFill>
                  <a:srgbClr val="D02124"/>
                </a:solidFill>
              </a:rPr>
              <a:t>Michael </a:t>
            </a:r>
            <a:r>
              <a:rPr lang="en-US" b="1" baseline="30000" dirty="0" smtClean="0">
                <a:solidFill>
                  <a:srgbClr val="D02124"/>
                </a:solidFill>
              </a:rPr>
              <a:t>Eburn Name</a:t>
            </a:r>
          </a:p>
          <a:p>
            <a:r>
              <a:rPr lang="en-US" baseline="30000" dirty="0" smtClean="0"/>
              <a:t>ANU </a:t>
            </a:r>
            <a:r>
              <a:rPr lang="en-US" baseline="30000" dirty="0"/>
              <a:t>College of Law</a:t>
            </a:r>
          </a:p>
          <a:p>
            <a:r>
              <a:rPr lang="en-US" baseline="30000" dirty="0"/>
              <a:t>The Australian National University</a:t>
            </a:r>
          </a:p>
          <a:p>
            <a:r>
              <a:rPr lang="en-US" baseline="30000" dirty="0"/>
              <a:t>CANBERRA</a:t>
            </a: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" b="4486"/>
          <a:stretch>
            <a:fillRect/>
          </a:stretch>
        </p:blipFill>
        <p:spPr/>
      </p:pic>
      <p:sp>
        <p:nvSpPr>
          <p:cNvPr id="43" name="Picture Placeholder 42"/>
          <p:cNvSpPr>
            <a:spLocks noGrp="1"/>
          </p:cNvSpPr>
          <p:nvPr>
            <p:ph type="pic" sz="quarter" idx="19"/>
          </p:nvPr>
        </p:nvSpPr>
        <p:spPr/>
      </p:sp>
      <p:pic>
        <p:nvPicPr>
          <p:cNvPr id="44" name="Picture 43" descr="BNHCRC-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0"/>
            <a:ext cx="9144000" cy="1143000"/>
          </a:xfrm>
          <a:prstGeom prst="rect">
            <a:avLst/>
          </a:prstGeo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2" y="6080502"/>
            <a:ext cx="3360202" cy="559637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2000" y="5715000"/>
            <a:ext cx="2540000" cy="113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Risk/High </a:t>
            </a:r>
            <a:r>
              <a:rPr lang="en-US" dirty="0"/>
              <a:t>C</a:t>
            </a:r>
            <a:r>
              <a:rPr lang="en-US" dirty="0" smtClean="0"/>
              <a:t>onsequence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In wildfire, are made with little time and incomplete information.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/>
              <a:t>After the event, there is demand for </a:t>
            </a:r>
            <a:r>
              <a:rPr lang="en-US" sz="3200" dirty="0" smtClean="0"/>
              <a:t>review</a:t>
            </a:r>
          </a:p>
          <a:p>
            <a:pPr marL="817200" lvl="1" indent="-457200">
              <a:buFont typeface="Arial" charset="0"/>
              <a:buChar char="•"/>
            </a:pPr>
            <a:r>
              <a:rPr lang="en-US" sz="2600" dirty="0" smtClean="0"/>
              <a:t>To </a:t>
            </a:r>
            <a:r>
              <a:rPr lang="en-US" sz="2600" dirty="0"/>
              <a:t>identify lessons? </a:t>
            </a:r>
            <a:endParaRPr lang="en-US" sz="2600" dirty="0" smtClean="0"/>
          </a:p>
          <a:p>
            <a:pPr marL="817200" lvl="1" indent="-457200">
              <a:buFont typeface="Arial" charset="0"/>
              <a:buChar char="•"/>
            </a:pPr>
            <a:r>
              <a:rPr lang="en-US" sz="2600" dirty="0" smtClean="0"/>
              <a:t>To </a:t>
            </a:r>
            <a:r>
              <a:rPr lang="en-US" sz="2600" dirty="0"/>
              <a:t>make sure ‘it doesn’t happen again’?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944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purpose of the inquiry?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“The motivations for calling </a:t>
            </a:r>
            <a:r>
              <a:rPr lang="en-US" sz="3200" dirty="0" smtClean="0"/>
              <a:t>such investigations </a:t>
            </a:r>
            <a:r>
              <a:rPr lang="en-US" sz="3200" dirty="0"/>
              <a:t>are many, but the strongest one ought to be to determine what </a:t>
            </a:r>
            <a:r>
              <a:rPr lang="en-US" sz="3200" dirty="0" smtClean="0"/>
              <a:t>we can </a:t>
            </a:r>
            <a:r>
              <a:rPr lang="en-US" sz="3200" dirty="0"/>
              <a:t>learn from the examination and what we need to do to prevent or </a:t>
            </a:r>
            <a:r>
              <a:rPr lang="en-US" sz="3200" dirty="0" smtClean="0"/>
              <a:t>mitigate another </a:t>
            </a:r>
            <a:r>
              <a:rPr lang="en-US" sz="3200" dirty="0"/>
              <a:t>like </a:t>
            </a:r>
            <a:r>
              <a:rPr lang="en-US" sz="3200" dirty="0" smtClean="0"/>
              <a:t>event.”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788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motivations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600" y="1300758"/>
            <a:ext cx="8229600" cy="4752528"/>
          </a:xfrm>
        </p:spPr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To show </a:t>
            </a:r>
            <a:r>
              <a:rPr lang="en-US" sz="3200" dirty="0"/>
              <a:t>concern about an </a:t>
            </a:r>
            <a:r>
              <a:rPr lang="en-US" sz="3200" dirty="0" smtClean="0"/>
              <a:t>issue;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/>
              <a:t>G</a:t>
            </a:r>
            <a:r>
              <a:rPr lang="en-US" sz="3200" dirty="0" smtClean="0"/>
              <a:t>ive </a:t>
            </a:r>
            <a:r>
              <a:rPr lang="en-US" sz="3200" dirty="0"/>
              <a:t>an illusion </a:t>
            </a:r>
            <a:r>
              <a:rPr lang="en-US" sz="3200" dirty="0" smtClean="0"/>
              <a:t>of action;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/>
              <a:t>S</a:t>
            </a:r>
            <a:r>
              <a:rPr lang="en-US" sz="3200" dirty="0" smtClean="0"/>
              <a:t>how </a:t>
            </a:r>
            <a:r>
              <a:rPr lang="en-US" sz="3200" dirty="0"/>
              <a:t>responsiveness to a </a:t>
            </a:r>
            <a:r>
              <a:rPr lang="en-US" sz="3200" dirty="0" smtClean="0"/>
              <a:t>problem;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/>
              <a:t>C</a:t>
            </a:r>
            <a:r>
              <a:rPr lang="en-US" sz="3200" dirty="0" smtClean="0"/>
              <a:t>o‐opt critics;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/>
              <a:t>R</a:t>
            </a:r>
            <a:r>
              <a:rPr lang="en-US" sz="3200" dirty="0" smtClean="0"/>
              <a:t>educe opposition;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Delay decision‐making;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Reassert </a:t>
            </a:r>
            <a:r>
              <a:rPr lang="en-US" sz="3200" dirty="0"/>
              <a:t>control of the policy agenda. 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 smtClean="0"/>
              <a:t>Scott </a:t>
            </a:r>
            <a:r>
              <a:rPr lang="en-US" sz="1600" dirty="0" err="1"/>
              <a:t>Prasser</a:t>
            </a:r>
            <a:r>
              <a:rPr lang="en-US" sz="1600" dirty="0"/>
              <a:t>, ‘Royal Commissions in Australia: When Should Governments Appoint Them</a:t>
            </a:r>
            <a:r>
              <a:rPr lang="en-US" sz="1600" dirty="0" smtClean="0"/>
              <a:t>?’ (</a:t>
            </a:r>
            <a:r>
              <a:rPr lang="en-US" sz="1600" dirty="0"/>
              <a:t>2006) 65(3) </a:t>
            </a:r>
            <a:r>
              <a:rPr lang="en-US" sz="1600" i="1" dirty="0" smtClean="0"/>
              <a:t>Australian Journal of Public Administration </a:t>
            </a:r>
            <a:r>
              <a:rPr lang="en-US" sz="1600" dirty="0" smtClean="0"/>
              <a:t>28‐47</a:t>
            </a:r>
            <a:r>
              <a:rPr lang="en-US" sz="1600" dirty="0"/>
              <a:t>, </a:t>
            </a:r>
            <a:r>
              <a:rPr lang="en-US" sz="1600" dirty="0" smtClean="0"/>
              <a:t>34.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024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it’s a high risk decision, and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013" y="1671638"/>
            <a:ext cx="7416000" cy="40290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[</a:t>
            </a:r>
            <a:r>
              <a:rPr lang="en-US" sz="3500" dirty="0"/>
              <a:t>In] … contemporary risk societies ‘chance’, ‘accident’ or ‘tragedy’ are no </a:t>
            </a:r>
            <a:r>
              <a:rPr lang="en-US" sz="3500" dirty="0" smtClean="0"/>
              <a:t>longer accepted </a:t>
            </a:r>
            <a:r>
              <a:rPr lang="en-US" sz="3500" dirty="0"/>
              <a:t>as explanations for social ills and physical threats, someone must </a:t>
            </a:r>
            <a:r>
              <a:rPr lang="en-US" sz="3500" dirty="0" smtClean="0"/>
              <a:t>be blamed </a:t>
            </a:r>
            <a:r>
              <a:rPr lang="en-US" sz="3500" dirty="0"/>
              <a:t>for their occurrence</a:t>
            </a:r>
            <a:r>
              <a:rPr lang="en-US" sz="3500" dirty="0" smtClean="0"/>
              <a:t>…’.</a:t>
            </a:r>
            <a:br>
              <a:rPr lang="en-US" sz="3500" dirty="0" smtClean="0"/>
            </a:br>
            <a:r>
              <a:rPr lang="en-US" sz="1700" dirty="0" smtClean="0"/>
              <a:t>Annika </a:t>
            </a:r>
            <a:r>
              <a:rPr lang="en-US" sz="1700" dirty="0" err="1"/>
              <a:t>Brändström</a:t>
            </a:r>
            <a:r>
              <a:rPr lang="en-US" sz="1700" dirty="0"/>
              <a:t> and </a:t>
            </a:r>
            <a:r>
              <a:rPr lang="en-US" sz="1700" dirty="0" err="1"/>
              <a:t>Sanneke</a:t>
            </a:r>
            <a:r>
              <a:rPr lang="en-US" sz="1700" dirty="0"/>
              <a:t> </a:t>
            </a:r>
            <a:r>
              <a:rPr lang="en-US" sz="1700" dirty="0" err="1"/>
              <a:t>Kuipers</a:t>
            </a:r>
            <a:r>
              <a:rPr lang="en-US" sz="1700" dirty="0"/>
              <a:t>, ‘</a:t>
            </a:r>
            <a:r>
              <a:rPr lang="en-US" sz="1700" dirty="0" smtClean="0"/>
              <a:t>From ‘</a:t>
            </a:r>
            <a:r>
              <a:rPr lang="en-US" sz="1700" dirty="0"/>
              <a:t>Normal Incidents’ to Political Crises: </a:t>
            </a:r>
            <a:r>
              <a:rPr lang="en-US" sz="1700" dirty="0" smtClean="0"/>
              <a:t>Understanding </a:t>
            </a:r>
            <a:r>
              <a:rPr lang="en-US" sz="1700" dirty="0"/>
              <a:t>the Selective Politicization of Policy Failures</a:t>
            </a:r>
            <a:r>
              <a:rPr lang="en-US" sz="1700" dirty="0" smtClean="0"/>
              <a:t>’ (</a:t>
            </a:r>
            <a:r>
              <a:rPr lang="en-US" sz="1700" dirty="0"/>
              <a:t>2003) </a:t>
            </a:r>
            <a:r>
              <a:rPr lang="en-US" sz="1700" i="1" dirty="0"/>
              <a:t>Government and Opposition </a:t>
            </a:r>
            <a:r>
              <a:rPr lang="en-US" sz="1700" dirty="0" smtClean="0"/>
              <a:t>279‐305, 292, 299.</a:t>
            </a:r>
            <a:endParaRPr lang="en-US" sz="17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371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desire to apportion blame?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Inquiries often fall back on legal techniques.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Lawyers </a:t>
            </a:r>
            <a:r>
              <a:rPr lang="en-US" sz="3200" dirty="0"/>
              <a:t>behave like lawyers and seek to protect their client’s interest. 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The stated aim may be to avoid blame, but that is hard to avoid.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19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Blame seeking inquiries cause harm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/>
              <a:t>‘many </a:t>
            </a:r>
            <a:r>
              <a:rPr lang="en-US" sz="3200" dirty="0"/>
              <a:t>emergency responders experience the review process as more taxing than the </a:t>
            </a:r>
            <a:r>
              <a:rPr lang="en-US" sz="3200" dirty="0" smtClean="0"/>
              <a:t>critical </a:t>
            </a:r>
            <a:r>
              <a:rPr lang="en-US" sz="3200" dirty="0"/>
              <a:t>event itself</a:t>
            </a:r>
            <a:r>
              <a:rPr lang="en-US" sz="3200" dirty="0" smtClean="0"/>
              <a:t>’.</a:t>
            </a:r>
          </a:p>
          <a:p>
            <a:pPr>
              <a:buFont typeface="Arial" charset="0"/>
              <a:buChar char="•"/>
            </a:pPr>
            <a:r>
              <a:rPr lang="en-US" sz="1600" dirty="0" smtClean="0">
                <a:ea typeface="Helvetica" charset="0"/>
                <a:cs typeface="Helvetica" charset="0"/>
              </a:rPr>
              <a:t>Cheryl </a:t>
            </a:r>
            <a:r>
              <a:rPr lang="en-US" sz="1600" dirty="0" err="1">
                <a:ea typeface="Helvetica" charset="0"/>
                <a:cs typeface="Helvetica" charset="0"/>
              </a:rPr>
              <a:t>Regehr</a:t>
            </a:r>
            <a:r>
              <a:rPr lang="en-US" sz="1600" dirty="0">
                <a:ea typeface="Helvetica" charset="0"/>
                <a:cs typeface="Helvetica" charset="0"/>
              </a:rPr>
              <a:t>, John Hill, Gerald Goldberg and Judy Hughes, ‘Postmortem Inquiries and </a:t>
            </a:r>
            <a:r>
              <a:rPr lang="en-US" sz="1600" dirty="0" smtClean="0">
                <a:ea typeface="Helvetica" charset="0"/>
                <a:cs typeface="Helvetica" charset="0"/>
              </a:rPr>
              <a:t>Trauma Responses </a:t>
            </a:r>
            <a:r>
              <a:rPr lang="en-US" sz="1600" dirty="0">
                <a:ea typeface="Helvetica" charset="0"/>
                <a:cs typeface="Helvetica" charset="0"/>
              </a:rPr>
              <a:t>in Paramedics and Firefighters’ (2003) 18 </a:t>
            </a:r>
            <a:r>
              <a:rPr lang="en-US" sz="1600" i="1" dirty="0">
                <a:ea typeface="Helvetica" charset="0"/>
                <a:cs typeface="Helvetica" charset="0"/>
              </a:rPr>
              <a:t>Journal of Interpersonal </a:t>
            </a:r>
            <a:r>
              <a:rPr lang="en-US" sz="1600" i="1" dirty="0" smtClean="0">
                <a:ea typeface="Helvetica" charset="0"/>
                <a:cs typeface="Helvetica" charset="0"/>
              </a:rPr>
              <a:t>Violence</a:t>
            </a:r>
            <a:r>
              <a:rPr lang="en-US" sz="1600" dirty="0">
                <a:ea typeface="Helvetica" charset="0"/>
                <a:cs typeface="Helvetica" charset="0"/>
              </a:rPr>
              <a:t>  </a:t>
            </a:r>
            <a:r>
              <a:rPr lang="en-US" sz="1600" dirty="0" smtClean="0">
                <a:ea typeface="Helvetica" charset="0"/>
                <a:cs typeface="Helvetica" charset="0"/>
              </a:rPr>
              <a:t>607‐622, 618; </a:t>
            </a:r>
          </a:p>
          <a:p>
            <a:pPr>
              <a:buFont typeface="Arial" charset="0"/>
              <a:buChar char="•"/>
            </a:pPr>
            <a:r>
              <a:rPr lang="en-US" sz="1600" dirty="0" smtClean="0">
                <a:ea typeface="Helvetica" charset="0"/>
                <a:cs typeface="Helvetica" charset="0"/>
              </a:rPr>
              <a:t>Michael </a:t>
            </a:r>
            <a:r>
              <a:rPr lang="en-US" sz="1600" dirty="0">
                <a:ea typeface="Helvetica" charset="0"/>
                <a:cs typeface="Helvetica" charset="0"/>
              </a:rPr>
              <a:t>Eburn and Stephen </a:t>
            </a:r>
            <a:r>
              <a:rPr lang="en-US" sz="1600" dirty="0" err="1">
                <a:ea typeface="Helvetica" charset="0"/>
                <a:cs typeface="Helvetica" charset="0"/>
              </a:rPr>
              <a:t>Dovers</a:t>
            </a:r>
            <a:r>
              <a:rPr lang="en-US" sz="1600" dirty="0">
                <a:ea typeface="Helvetica" charset="0"/>
                <a:cs typeface="Helvetica" charset="0"/>
              </a:rPr>
              <a:t>, 'Australian Wildfire Litigation’ (2012) 21(5</a:t>
            </a:r>
            <a:r>
              <a:rPr lang="en-US" sz="1600" dirty="0" smtClean="0">
                <a:ea typeface="Helvetica" charset="0"/>
                <a:cs typeface="Helvetica" charset="0"/>
              </a:rPr>
              <a:t>) </a:t>
            </a:r>
            <a:r>
              <a:rPr lang="en-US" sz="1600" i="1" dirty="0" smtClean="0">
                <a:ea typeface="Helvetica" charset="0"/>
                <a:cs typeface="Helvetica" charset="0"/>
              </a:rPr>
              <a:t>International </a:t>
            </a:r>
            <a:r>
              <a:rPr lang="en-US" sz="1600" i="1" dirty="0">
                <a:ea typeface="Helvetica" charset="0"/>
                <a:cs typeface="Helvetica" charset="0"/>
              </a:rPr>
              <a:t>Journal of Wildland Fire</a:t>
            </a:r>
            <a:r>
              <a:rPr lang="en-US" sz="1600" dirty="0">
                <a:ea typeface="Helvetica" charset="0"/>
                <a:cs typeface="Helvetica" charset="0"/>
              </a:rPr>
              <a:t>  488‐497; </a:t>
            </a:r>
            <a:endParaRPr lang="en-US" sz="1600" dirty="0" smtClean="0">
              <a:ea typeface="Helvetica" charset="0"/>
              <a:cs typeface="Helvetica" charset="0"/>
            </a:endParaRPr>
          </a:p>
          <a:p>
            <a:pPr>
              <a:buFont typeface="Arial" charset="0"/>
              <a:buChar char="•"/>
            </a:pPr>
            <a:r>
              <a:rPr lang="en-US" sz="1600" dirty="0" smtClean="0">
                <a:ea typeface="Helvetica" charset="0"/>
                <a:cs typeface="Helvetica" charset="0"/>
              </a:rPr>
              <a:t>Michael </a:t>
            </a:r>
            <a:r>
              <a:rPr lang="en-US" sz="1600" dirty="0">
                <a:ea typeface="Helvetica" charset="0"/>
                <a:cs typeface="Helvetica" charset="0"/>
              </a:rPr>
              <a:t>Eburn and Bronwyn Jackman</a:t>
            </a:r>
            <a:r>
              <a:rPr lang="en-US" sz="1600" dirty="0" smtClean="0">
                <a:ea typeface="Helvetica" charset="0"/>
                <a:cs typeface="Helvetica" charset="0"/>
              </a:rPr>
              <a:t>, ‘</a:t>
            </a:r>
            <a:r>
              <a:rPr lang="en-US" sz="1600" dirty="0">
                <a:ea typeface="Helvetica" charset="0"/>
                <a:cs typeface="Helvetica" charset="0"/>
              </a:rPr>
              <a:t>Mainstreaming Fire and Emergency Management into Law’ (2011) 28(2) </a:t>
            </a:r>
            <a:r>
              <a:rPr lang="en-US" sz="1600" i="1" dirty="0">
                <a:ea typeface="Helvetica" charset="0"/>
                <a:cs typeface="Helvetica" charset="0"/>
              </a:rPr>
              <a:t>Environmental </a:t>
            </a:r>
            <a:r>
              <a:rPr lang="en-US" sz="1600" i="1" dirty="0" smtClean="0">
                <a:ea typeface="Helvetica" charset="0"/>
                <a:cs typeface="Helvetica" charset="0"/>
              </a:rPr>
              <a:t>and Planning </a:t>
            </a:r>
            <a:r>
              <a:rPr lang="en-US" sz="1600" i="1" dirty="0">
                <a:ea typeface="Helvetica" charset="0"/>
                <a:cs typeface="Helvetica" charset="0"/>
              </a:rPr>
              <a:t>Law Journal </a:t>
            </a:r>
            <a:r>
              <a:rPr lang="en-US" sz="1600" dirty="0" smtClean="0">
                <a:ea typeface="Helvetica" charset="0"/>
                <a:cs typeface="Helvetica" charset="0"/>
              </a:rPr>
              <a:t>59‐76.</a:t>
            </a:r>
            <a:endParaRPr lang="en-US" sz="1600" dirty="0">
              <a:ea typeface="Helvetica" charset="0"/>
              <a:cs typeface="Helvetic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016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they may not help with learning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/>
              <a:t>‘The apportionment of blame </a:t>
            </a:r>
            <a:r>
              <a:rPr lang="en-US" sz="2800" dirty="0" smtClean="0"/>
              <a:t>… </a:t>
            </a:r>
            <a:r>
              <a:rPr lang="en-US" sz="2800" dirty="0"/>
              <a:t>is a </a:t>
            </a:r>
            <a:r>
              <a:rPr lang="en-US" sz="2800" dirty="0" smtClean="0"/>
              <a:t>key impediment to </a:t>
            </a:r>
            <a:r>
              <a:rPr lang="en-US" sz="2800" dirty="0" err="1" smtClean="0"/>
              <a:t>organisational</a:t>
            </a:r>
            <a:r>
              <a:rPr lang="en-US" sz="2800" dirty="0" smtClean="0"/>
              <a:t> learning’.</a:t>
            </a:r>
            <a:endParaRPr lang="en-US" sz="2800" dirty="0"/>
          </a:p>
          <a:p>
            <a:pPr>
              <a:buFont typeface="Arial" charset="0"/>
              <a:buChar char="•"/>
            </a:pPr>
            <a:r>
              <a:rPr lang="en-US" sz="2800" dirty="0" smtClean="0"/>
              <a:t>Recommendations:</a:t>
            </a:r>
          </a:p>
          <a:p>
            <a:pPr lvl="1">
              <a:buFont typeface="Arial" charset="0"/>
              <a:buChar char="•"/>
            </a:pPr>
            <a:r>
              <a:rPr lang="en-US" sz="2600" dirty="0" smtClean="0"/>
              <a:t>Are counter-factual;</a:t>
            </a:r>
          </a:p>
          <a:p>
            <a:pPr lvl="1">
              <a:buFont typeface="Arial" charset="0"/>
              <a:buChar char="•"/>
            </a:pPr>
            <a:r>
              <a:rPr lang="en-US" sz="2600" dirty="0" smtClean="0"/>
              <a:t>May not be directed to relevant players;</a:t>
            </a:r>
          </a:p>
          <a:p>
            <a:pPr lvl="1">
              <a:buFont typeface="Arial" charset="0"/>
              <a:buChar char="•"/>
            </a:pPr>
            <a:r>
              <a:rPr lang="en-US" sz="2600" dirty="0" smtClean="0"/>
              <a:t>Focus on a particular event and the terms of reference;</a:t>
            </a:r>
          </a:p>
          <a:p>
            <a:pPr lvl="1">
              <a:buFont typeface="Arial" charset="0"/>
              <a:buChar char="•"/>
            </a:pPr>
            <a:r>
              <a:rPr lang="en-US" sz="2600" dirty="0" smtClean="0"/>
              <a:t>Do not let people ‘tell their story’;</a:t>
            </a:r>
          </a:p>
          <a:p>
            <a:pPr lvl="1">
              <a:buFont typeface="Arial" charset="0"/>
              <a:buChar char="•"/>
            </a:pPr>
            <a:r>
              <a:rPr lang="en-US" sz="2600" dirty="0" smtClean="0"/>
              <a:t>Are delivered from ‘the bench’ from ‘the evidence’.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16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alternative - Restorative practices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98400" y="1300163"/>
            <a:ext cx="7416000" cy="491489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1200" dirty="0"/>
              <a:t>… a face‐to‐face encounter between those </a:t>
            </a:r>
            <a:r>
              <a:rPr lang="en-US" sz="11200" dirty="0" smtClean="0"/>
              <a:t>affected </a:t>
            </a:r>
            <a:r>
              <a:rPr lang="mr-IN" sz="11200" dirty="0" smtClean="0"/>
              <a:t>…</a:t>
            </a:r>
            <a:r>
              <a:rPr lang="en-US" sz="11200" dirty="0" smtClean="0"/>
              <a:t> </a:t>
            </a:r>
            <a:r>
              <a:rPr lang="en-US" sz="11200" dirty="0"/>
              <a:t>facilitated by </a:t>
            </a:r>
            <a:r>
              <a:rPr lang="en-US" sz="11200" dirty="0" smtClean="0"/>
              <a:t>a trained mediator... </a:t>
            </a:r>
            <a:r>
              <a:rPr lang="en-US" sz="11200" dirty="0"/>
              <a:t>The mediator’s </a:t>
            </a:r>
            <a:r>
              <a:rPr lang="en-US" sz="11200" dirty="0" smtClean="0"/>
              <a:t>role [</a:t>
            </a:r>
            <a:r>
              <a:rPr lang="en-US" sz="11200" dirty="0"/>
              <a:t>unlike a Royal Commissioner or coroner] is not to impose his or her </a:t>
            </a:r>
            <a:r>
              <a:rPr lang="en-US" sz="11200" dirty="0" smtClean="0"/>
              <a:t>interpretation or </a:t>
            </a:r>
            <a:r>
              <a:rPr lang="en-US" sz="11200" dirty="0"/>
              <a:t>solution </a:t>
            </a:r>
            <a:r>
              <a:rPr lang="mr-IN" sz="11200" dirty="0" smtClean="0"/>
              <a:t>…</a:t>
            </a:r>
            <a:r>
              <a:rPr lang="en-AU" sz="11200" dirty="0" smtClean="0"/>
              <a:t> </a:t>
            </a:r>
            <a:r>
              <a:rPr lang="en-US" sz="11200" dirty="0" smtClean="0"/>
              <a:t>but </a:t>
            </a:r>
            <a:r>
              <a:rPr lang="en-US" sz="11200" dirty="0"/>
              <a:t>to encourage </a:t>
            </a:r>
            <a:r>
              <a:rPr lang="en-US" sz="11200" dirty="0" smtClean="0"/>
              <a:t>them to </a:t>
            </a:r>
            <a:r>
              <a:rPr lang="en-US" sz="11200" dirty="0"/>
              <a:t>tell </a:t>
            </a:r>
            <a:r>
              <a:rPr lang="en-US" sz="11200" dirty="0" smtClean="0"/>
              <a:t>their stories</a:t>
            </a:r>
            <a:r>
              <a:rPr lang="en-US" sz="11200" dirty="0"/>
              <a:t>, express their feelings, ask questions of each other, talk about the impact </a:t>
            </a:r>
            <a:r>
              <a:rPr lang="en-US" sz="11200" dirty="0" smtClean="0"/>
              <a:t>and implications </a:t>
            </a:r>
            <a:r>
              <a:rPr lang="en-US" sz="11200" dirty="0"/>
              <a:t>of the event, and eventually come to an agreement about what </a:t>
            </a:r>
            <a:r>
              <a:rPr lang="en-US" sz="11200" dirty="0" smtClean="0"/>
              <a:t>the community </a:t>
            </a:r>
            <a:r>
              <a:rPr lang="en-US" sz="11200" dirty="0"/>
              <a:t>needs to do to facilitate recovery and manage future hazard </a:t>
            </a:r>
            <a:r>
              <a:rPr lang="en-US" sz="11200" dirty="0" smtClean="0"/>
              <a:t>events.</a:t>
            </a:r>
          </a:p>
          <a:p>
            <a:pPr marL="0" indent="0">
              <a:buNone/>
            </a:pPr>
            <a:r>
              <a:rPr lang="en-US" sz="7200" dirty="0"/>
              <a:t>Gerry Johnstone, </a:t>
            </a:r>
            <a:r>
              <a:rPr lang="en-US" sz="7200" i="1" dirty="0"/>
              <a:t>Restorative Justice: Ideas, Values, Debates </a:t>
            </a:r>
            <a:r>
              <a:rPr lang="en-US" sz="7200" dirty="0"/>
              <a:t>(</a:t>
            </a:r>
            <a:r>
              <a:rPr lang="en-US" sz="7200" dirty="0" err="1"/>
              <a:t>Willan</a:t>
            </a:r>
            <a:r>
              <a:rPr lang="en-US" sz="7200" dirty="0"/>
              <a:t> Publishing, 2003), </a:t>
            </a:r>
            <a:r>
              <a:rPr lang="en-US" sz="7200" dirty="0" smtClean="0"/>
              <a:t>3.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90596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Restorative practice can: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3500" dirty="0" smtClean="0"/>
              <a:t>Recognize that one impact of a disaster is to disrupt communities and relationships and create conflict;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500" dirty="0" smtClean="0"/>
              <a:t>Emotions are high;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500" dirty="0" smtClean="0"/>
              <a:t>People want to be heard;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500" dirty="0" smtClean="0"/>
              <a:t>Allows for shared responsibility for the planning, response and outcome.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19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safer way?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en-US" sz="3200" dirty="0" smtClean="0"/>
              <a:t>Would an inquiry based on restorative practices be </a:t>
            </a:r>
          </a:p>
          <a:p>
            <a:pPr lvl="1">
              <a:buFont typeface="Arial" charset="0"/>
              <a:buChar char="•"/>
            </a:pPr>
            <a:r>
              <a:rPr lang="en-US" sz="2600" dirty="0"/>
              <a:t>S</a:t>
            </a:r>
            <a:r>
              <a:rPr lang="en-US" sz="2600" dirty="0" smtClean="0"/>
              <a:t>afer for responders?</a:t>
            </a:r>
          </a:p>
          <a:p>
            <a:pPr lvl="1">
              <a:buFont typeface="Arial" charset="0"/>
              <a:buChar char="•"/>
            </a:pPr>
            <a:r>
              <a:rPr lang="en-US" sz="2600" dirty="0" smtClean="0"/>
              <a:t>Safer for communities?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Eburn</a:t>
            </a:r>
            <a:r>
              <a:rPr lang="en-US" sz="3200" dirty="0"/>
              <a:t>, M. &amp; </a:t>
            </a:r>
            <a:r>
              <a:rPr lang="en-US" sz="3200" dirty="0" smtClean="0"/>
              <a:t>Dovers, S., </a:t>
            </a:r>
            <a:r>
              <a:rPr lang="en-US" sz="3200" i="1" dirty="0" smtClean="0">
                <a:hlinkClick r:id="rId2"/>
              </a:rPr>
              <a:t>Discussion </a:t>
            </a:r>
            <a:r>
              <a:rPr lang="en-US" sz="3200" i="1" dirty="0">
                <a:hlinkClick r:id="rId2"/>
              </a:rPr>
              <a:t>paper: Learning for emergency services, looking for a new approach</a:t>
            </a:r>
            <a:r>
              <a:rPr lang="en-US" sz="3200" dirty="0"/>
              <a:t>. (Bushfire and Natural Hazards CRC, 2016).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5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Thank you for your attention.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1425575" indent="0">
              <a:buNone/>
            </a:pPr>
            <a:r>
              <a:rPr lang="en-US" sz="1600" dirty="0" err="1" smtClean="0"/>
              <a:t>Dr</a:t>
            </a:r>
            <a:r>
              <a:rPr lang="en-US" sz="1600" dirty="0" smtClean="0"/>
              <a:t> Michael Eburn</a:t>
            </a:r>
          </a:p>
          <a:p>
            <a:pPr marL="1425575" indent="0">
              <a:buNone/>
            </a:pPr>
            <a:r>
              <a:rPr lang="en-US" sz="1600" dirty="0" smtClean="0"/>
              <a:t>Associate Professor,</a:t>
            </a:r>
            <a:br>
              <a:rPr lang="en-US" sz="1600" dirty="0" smtClean="0"/>
            </a:br>
            <a:r>
              <a:rPr lang="en-US" sz="1600" dirty="0" smtClean="0">
                <a:hlinkClick r:id="rId2"/>
              </a:rPr>
              <a:t>ANU College of Law</a:t>
            </a:r>
            <a:r>
              <a:rPr lang="en-US" sz="1600" dirty="0" smtClean="0"/>
              <a:t>, Australian National University &amp;</a:t>
            </a:r>
          </a:p>
          <a:p>
            <a:pPr marL="1425575" indent="0">
              <a:buNone/>
            </a:pPr>
            <a:r>
              <a:rPr lang="en-US" sz="1600" dirty="0" smtClean="0"/>
              <a:t>Visiting </a:t>
            </a:r>
            <a:r>
              <a:rPr lang="en-US" sz="1600" dirty="0"/>
              <a:t>Scholar (January to July </a:t>
            </a:r>
            <a:r>
              <a:rPr lang="en-US" sz="1600" dirty="0" smtClean="0"/>
              <a:t>2017)</a:t>
            </a:r>
            <a:br>
              <a:rPr lang="en-US" sz="1600" dirty="0" smtClean="0"/>
            </a:br>
            <a:r>
              <a:rPr lang="en-US" sz="1600" dirty="0" smtClean="0">
                <a:hlinkClick r:id="rId3"/>
              </a:rPr>
              <a:t>Disaster </a:t>
            </a:r>
            <a:r>
              <a:rPr lang="en-US" sz="1600" dirty="0">
                <a:hlinkClick r:id="rId3"/>
              </a:rPr>
              <a:t>and Development </a:t>
            </a:r>
            <a:r>
              <a:rPr lang="en-US" sz="1600" dirty="0" smtClean="0">
                <a:hlinkClick r:id="rId3"/>
              </a:rPr>
              <a:t>Network</a:t>
            </a:r>
            <a:r>
              <a:rPr lang="en-GB" sz="1600" dirty="0" smtClean="0"/>
              <a:t>, Northumbria University</a:t>
            </a:r>
            <a:r>
              <a:rPr lang="en-GB" sz="1600" dirty="0"/>
              <a:t/>
            </a:r>
            <a:br>
              <a:rPr lang="en-GB" sz="1600" dirty="0"/>
            </a:br>
            <a:endParaRPr lang="en-GB" sz="1600" dirty="0"/>
          </a:p>
          <a:p>
            <a:pPr marL="1425575" indent="0">
              <a:buNone/>
            </a:pPr>
            <a:r>
              <a:rPr lang="en-AU" sz="1600" dirty="0" smtClean="0"/>
              <a:t>E</a:t>
            </a:r>
            <a:r>
              <a:rPr lang="en-AU" sz="1600" dirty="0"/>
              <a:t>: </a:t>
            </a:r>
            <a:r>
              <a:rPr lang="en-AU" sz="1600" dirty="0" smtClean="0">
                <a:hlinkClick r:id="rId4"/>
              </a:rPr>
              <a:t>michael.eburn@anu.edu.au</a:t>
            </a:r>
            <a:endParaRPr lang="en-GB" sz="1600" dirty="0"/>
          </a:p>
          <a:p>
            <a:pPr marL="1425575" indent="0">
              <a:buNone/>
            </a:pPr>
            <a:r>
              <a:rPr lang="en-AU" sz="1600" dirty="0"/>
              <a:t>M (Australia): + 61 409 727 054</a:t>
            </a:r>
            <a:endParaRPr lang="en-GB" sz="1600" dirty="0"/>
          </a:p>
          <a:p>
            <a:pPr marL="1425575" indent="0">
              <a:buNone/>
            </a:pPr>
            <a:r>
              <a:rPr lang="en-AU" sz="1600" dirty="0"/>
              <a:t>M (UK</a:t>
            </a:r>
            <a:r>
              <a:rPr lang="en-AU" sz="1700" dirty="0"/>
              <a:t>): +44 737 621 </a:t>
            </a:r>
            <a:r>
              <a:rPr lang="en-AU" sz="1700" dirty="0" smtClean="0"/>
              <a:t>6647</a:t>
            </a:r>
            <a:endParaRPr lang="en-GB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1013" y="6597650"/>
            <a:ext cx="585787" cy="215900"/>
          </a:xfrm>
          <a:prstGeom prst="rect">
            <a:avLst/>
          </a:prstGeom>
        </p:spPr>
        <p:txBody>
          <a:bodyPr/>
          <a:lstStyle/>
          <a:p>
            <a:fld id="{1932DC63-BF72-4143-B721-9CD45CAD5F53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061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NHCRC-Slide01" id="{A83E2FAD-B217-4A21-8F67-1AC39ACB2961}" vid="{C3E9019C-DCF2-4BE2-80C5-D891FE2F62C4}"/>
    </a:ext>
  </a:extLst>
</a:theme>
</file>

<file path=ppt/theme/theme2.xml><?xml version="1.0" encoding="utf-8"?>
<a:theme xmlns:a="http://schemas.openxmlformats.org/drawingml/2006/main" name="Office Theme">
  <a:themeElements>
    <a:clrScheme name="Hazard CRC">
      <a:dk1>
        <a:sysClr val="windowText" lastClr="000000"/>
      </a:dk1>
      <a:lt1>
        <a:srgbClr val="FFFFFF"/>
      </a:lt1>
      <a:dk2>
        <a:srgbClr val="FED517"/>
      </a:dk2>
      <a:lt2>
        <a:srgbClr val="EEECE1"/>
      </a:lt2>
      <a:accent1>
        <a:srgbClr val="D02124"/>
      </a:accent1>
      <a:accent2>
        <a:srgbClr val="E37422"/>
      </a:accent2>
      <a:accent3>
        <a:srgbClr val="FED517"/>
      </a:accent3>
      <a:accent4>
        <a:srgbClr val="777877"/>
      </a:accent4>
      <a:accent5>
        <a:srgbClr val="4BACC6"/>
      </a:accent5>
      <a:accent6>
        <a:srgbClr val="F79646"/>
      </a:accent6>
      <a:hlink>
        <a:srgbClr val="3C3C3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NHCRC-Slide01" id="{A83E2FAD-B217-4A21-8F67-1AC39ACB2961}" vid="{1FE8859A-07B1-423E-97A8-0AAA2CF5485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BNHCRC-Slide 2015</Template>
  <TotalTime>57</TotalTime>
  <Words>554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Helvetica</vt:lpstr>
      <vt:lpstr>Lucida Grande</vt:lpstr>
      <vt:lpstr>Tw Cen MT</vt:lpstr>
      <vt:lpstr>Office Theme</vt:lpstr>
      <vt:lpstr>Office Theme</vt:lpstr>
      <vt:lpstr>Reviewing High Risk and High Consequence Decisions:  Finding a Safer Way </vt:lpstr>
      <vt:lpstr>High Risk/High Consequence decisions</vt:lpstr>
      <vt:lpstr>What is the purpose of the inquiry?</vt:lpstr>
      <vt:lpstr>Other motivations</vt:lpstr>
      <vt:lpstr>But it’s a high risk decision, and </vt:lpstr>
      <vt:lpstr>A desire to apportion blame?</vt:lpstr>
      <vt:lpstr>Blame seeking inquiries cause harm</vt:lpstr>
      <vt:lpstr>And they may not help with learning </vt:lpstr>
      <vt:lpstr>An alternative - Restorative practices</vt:lpstr>
      <vt:lpstr>Restorative practice can:</vt:lpstr>
      <vt:lpstr>A safer way?</vt:lpstr>
      <vt:lpstr>Comments?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Replace title here Presentation subtitle</dc:title>
  <dc:creator>Office Bushfire</dc:creator>
  <cp:lastModifiedBy>Michael Eburn</cp:lastModifiedBy>
  <cp:revision>9</cp:revision>
  <dcterms:created xsi:type="dcterms:W3CDTF">2015-05-22T00:50:26Z</dcterms:created>
  <dcterms:modified xsi:type="dcterms:W3CDTF">2017-05-15T16:17:44Z</dcterms:modified>
</cp:coreProperties>
</file>