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1"/>
  </p:sldMasterIdLst>
  <p:notesMasterIdLst>
    <p:notesMasterId r:id="rId15"/>
  </p:notesMasterIdLst>
  <p:sldIdLst>
    <p:sldId id="265" r:id="rId2"/>
    <p:sldId id="270" r:id="rId3"/>
    <p:sldId id="271" r:id="rId4"/>
    <p:sldId id="272" r:id="rId5"/>
    <p:sldId id="273" r:id="rId6"/>
    <p:sldId id="274" r:id="rId7"/>
    <p:sldId id="275" r:id="rId8"/>
    <p:sldId id="276" r:id="rId9"/>
    <p:sldId id="277" r:id="rId10"/>
    <p:sldId id="278" r:id="rId11"/>
    <p:sldId id="279" r:id="rId12"/>
    <p:sldId id="280" r:id="rId13"/>
    <p:sldId id="281" r:id="rId14"/>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9391" autoAdjust="0"/>
  </p:normalViewPr>
  <p:slideViewPr>
    <p:cSldViewPr>
      <p:cViewPr varScale="1">
        <p:scale>
          <a:sx n="99" d="100"/>
          <a:sy n="99" d="100"/>
        </p:scale>
        <p:origin x="1464" y="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ACB16CB-CD02-49FC-BDF3-67B394DE205F}" type="slidenum">
              <a:rPr lang="en-AU"/>
              <a:pPr/>
              <a:t>‹#›</a:t>
            </a:fld>
            <a:endParaRPr lang="en-AU"/>
          </a:p>
        </p:txBody>
      </p:sp>
    </p:spTree>
    <p:extLst>
      <p:ext uri="{BB962C8B-B14F-4D97-AF65-F5344CB8AC3E}">
        <p14:creationId xmlns:p14="http://schemas.microsoft.com/office/powerpoint/2010/main" val="1084877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smtClean="0"/>
              <a:t>Footer text goes in here</a:t>
            </a:r>
            <a:endParaRPr lang="en-AU"/>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smtClean="0"/>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78950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smtClean="0"/>
              <a:pPr/>
              <a:t>‹#›</a:t>
            </a:fld>
            <a:endParaRPr lang="en-AU"/>
          </a:p>
        </p:txBody>
      </p:sp>
    </p:spTree>
    <p:extLst>
      <p:ext uri="{BB962C8B-B14F-4D97-AF65-F5344CB8AC3E}">
        <p14:creationId xmlns:p14="http://schemas.microsoft.com/office/powerpoint/2010/main" val="153178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smtClean="0"/>
              <a:pPr/>
              <a:t>‹#›</a:t>
            </a:fld>
            <a:endParaRPr lang="en-AU"/>
          </a:p>
        </p:txBody>
      </p:sp>
    </p:spTree>
    <p:extLst>
      <p:ext uri="{BB962C8B-B14F-4D97-AF65-F5344CB8AC3E}">
        <p14:creationId xmlns:p14="http://schemas.microsoft.com/office/powerpoint/2010/main" val="2370194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smtClean="0"/>
              <a:pPr/>
              <a:t>‹#›</a:t>
            </a:fld>
            <a:endParaRPr lang="en-AU"/>
          </a:p>
        </p:txBody>
      </p:sp>
    </p:spTree>
    <p:extLst>
      <p:ext uri="{BB962C8B-B14F-4D97-AF65-F5344CB8AC3E}">
        <p14:creationId xmlns:p14="http://schemas.microsoft.com/office/powerpoint/2010/main" val="4237942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smtClean="0"/>
              <a:t>Footer text goes in here</a:t>
            </a:r>
            <a:endParaRPr lang="en-AU"/>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smtClean="0"/>
              <a:pPr/>
              <a:t>‹#›</a:t>
            </a:fld>
            <a:endParaRPr lang="en-AU"/>
          </a:p>
        </p:txBody>
      </p:sp>
    </p:spTree>
    <p:extLst>
      <p:ext uri="{BB962C8B-B14F-4D97-AF65-F5344CB8AC3E}">
        <p14:creationId xmlns:p14="http://schemas.microsoft.com/office/powerpoint/2010/main" val="5296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smtClean="0"/>
              <a:t>Footer text goes in here</a:t>
            </a:r>
            <a:endParaRPr lang="en-AU"/>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smtClean="0"/>
              <a:pPr/>
              <a:t>‹#›</a:t>
            </a:fld>
            <a:endParaRPr lang="en-AU"/>
          </a:p>
        </p:txBody>
      </p:sp>
    </p:spTree>
    <p:extLst>
      <p:ext uri="{BB962C8B-B14F-4D97-AF65-F5344CB8AC3E}">
        <p14:creationId xmlns:p14="http://schemas.microsoft.com/office/powerpoint/2010/main" val="8241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smtClean="0"/>
              <a:t>Footer text goes in here</a:t>
            </a:r>
            <a:endParaRPr lang="en-AU"/>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smtClean="0"/>
              <a:pPr/>
              <a:t>‹#›</a:t>
            </a:fld>
            <a:endParaRPr lang="en-AU"/>
          </a:p>
        </p:txBody>
      </p:sp>
    </p:spTree>
    <p:extLst>
      <p:ext uri="{BB962C8B-B14F-4D97-AF65-F5344CB8AC3E}">
        <p14:creationId xmlns:p14="http://schemas.microsoft.com/office/powerpoint/2010/main" val="170847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smtClean="0"/>
              <a:pPr/>
              <a:t>‹#›</a:t>
            </a:fld>
            <a:endParaRPr lang="en-AU"/>
          </a:p>
        </p:txBody>
      </p:sp>
    </p:spTree>
    <p:extLst>
      <p:ext uri="{BB962C8B-B14F-4D97-AF65-F5344CB8AC3E}">
        <p14:creationId xmlns:p14="http://schemas.microsoft.com/office/powerpoint/2010/main" val="2561983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smtClean="0"/>
              <a:pPr/>
              <a:t>‹#›</a:t>
            </a:fld>
            <a:endParaRPr lang="en-AU"/>
          </a:p>
        </p:txBody>
      </p:sp>
    </p:spTree>
    <p:extLst>
      <p:ext uri="{BB962C8B-B14F-4D97-AF65-F5344CB8AC3E}">
        <p14:creationId xmlns:p14="http://schemas.microsoft.com/office/powerpoint/2010/main" val="24781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smtClean="0"/>
              <a:pPr/>
              <a:t>‹#›</a:t>
            </a:fld>
            <a:endParaRPr lang="en-AU"/>
          </a:p>
        </p:txBody>
      </p:sp>
    </p:spTree>
    <p:extLst>
      <p:ext uri="{BB962C8B-B14F-4D97-AF65-F5344CB8AC3E}">
        <p14:creationId xmlns:p14="http://schemas.microsoft.com/office/powerpoint/2010/main" val="1902947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smtClean="0"/>
              <a:pPr/>
              <a:t>‹#›</a:t>
            </a:fld>
            <a:endParaRPr lang="en-AU"/>
          </a:p>
        </p:txBody>
      </p:sp>
    </p:spTree>
    <p:extLst>
      <p:ext uri="{BB962C8B-B14F-4D97-AF65-F5344CB8AC3E}">
        <p14:creationId xmlns:p14="http://schemas.microsoft.com/office/powerpoint/2010/main" val="20662166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smtClean="0"/>
              <a:t>Footer text goes in here</a:t>
            </a:r>
            <a:endParaRPr lang="en-AU"/>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smtClean="0"/>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18324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ichael.eburn@anu.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68313" y="1651719"/>
            <a:ext cx="8207375" cy="1200329"/>
          </a:xfrm>
        </p:spPr>
        <p:txBody>
          <a:bodyPr/>
          <a:lstStyle/>
          <a:p>
            <a:pPr algn="ctr"/>
            <a:r>
              <a:rPr lang="en-US" b="1" cap="all" dirty="0"/>
              <a:t>You own the fuel, but who owns the fire</a:t>
            </a:r>
            <a:r>
              <a:rPr lang="en-US" b="1" cap="all" dirty="0" smtClean="0"/>
              <a:t>?</a:t>
            </a:r>
            <a:endParaRPr lang="en-AU" b="1" dirty="0"/>
          </a:p>
        </p:txBody>
      </p:sp>
      <p:sp>
        <p:nvSpPr>
          <p:cNvPr id="7" name="TextBox 6"/>
          <p:cNvSpPr txBox="1"/>
          <p:nvPr/>
        </p:nvSpPr>
        <p:spPr>
          <a:xfrm>
            <a:off x="25728" y="4869160"/>
            <a:ext cx="9118272" cy="954107"/>
          </a:xfrm>
          <a:prstGeom prst="rect">
            <a:avLst/>
          </a:prstGeom>
          <a:noFill/>
        </p:spPr>
        <p:txBody>
          <a:bodyPr wrap="square" rtlCol="0">
            <a:spAutoFit/>
          </a:bodyPr>
          <a:lstStyle/>
          <a:p>
            <a:r>
              <a:rPr lang="en-AU" sz="1400" b="1" dirty="0"/>
              <a:t>Associate Professor Dr Michael </a:t>
            </a:r>
            <a:r>
              <a:rPr lang="en-AU" sz="1400" b="1" dirty="0" smtClean="0"/>
              <a:t>Eburn		&amp;	Associate </a:t>
            </a:r>
            <a:r>
              <a:rPr lang="en-AU" sz="1400" b="1" dirty="0"/>
              <a:t>Professor Dr Geoff Cary</a:t>
            </a:r>
          </a:p>
          <a:p>
            <a:r>
              <a:rPr lang="en-AU" sz="1400" dirty="0" smtClean="0"/>
              <a:t>ANU </a:t>
            </a:r>
            <a:r>
              <a:rPr lang="en-AU" sz="1400" dirty="0"/>
              <a:t>College of </a:t>
            </a:r>
            <a:r>
              <a:rPr lang="en-AU" sz="1400" dirty="0" smtClean="0"/>
              <a:t>Law					</a:t>
            </a:r>
            <a:r>
              <a:rPr lang="en-AU" sz="1400" dirty="0" err="1" smtClean="0"/>
              <a:t>Fenner</a:t>
            </a:r>
            <a:r>
              <a:rPr lang="en-AU" sz="1400" dirty="0" smtClean="0"/>
              <a:t> </a:t>
            </a:r>
            <a:r>
              <a:rPr lang="en-AU" sz="1400" dirty="0"/>
              <a:t>School of Environment and </a:t>
            </a:r>
            <a:r>
              <a:rPr lang="en-AU" sz="1400" dirty="0" smtClean="0"/>
              <a:t>Society</a:t>
            </a:r>
          </a:p>
          <a:p>
            <a:r>
              <a:rPr lang="en-AU" sz="1400" dirty="0" smtClean="0"/>
              <a:t>The </a:t>
            </a:r>
            <a:r>
              <a:rPr lang="en-AU" sz="1400" dirty="0"/>
              <a:t>Australian National </a:t>
            </a:r>
            <a:r>
              <a:rPr lang="en-AU" sz="1400" dirty="0" smtClean="0"/>
              <a:t>University				The </a:t>
            </a:r>
            <a:r>
              <a:rPr lang="en-AU" sz="1400" dirty="0"/>
              <a:t>Australian National University</a:t>
            </a:r>
          </a:p>
          <a:p>
            <a:r>
              <a:rPr lang="en-AU" sz="1400" dirty="0" smtClean="0"/>
              <a:t>CANBERRA					CANBERRA</a:t>
            </a:r>
            <a:endParaRPr lang="en-AU" sz="1400" dirty="0"/>
          </a:p>
        </p:txBody>
      </p:sp>
    </p:spTree>
    <p:extLst>
      <p:ext uri="{BB962C8B-B14F-4D97-AF65-F5344CB8AC3E}">
        <p14:creationId xmlns:p14="http://schemas.microsoft.com/office/powerpoint/2010/main" val="2767841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765175"/>
            <a:ext cx="8229600" cy="935634"/>
          </a:xfrm>
        </p:spPr>
        <p:txBody>
          <a:bodyPr/>
          <a:lstStyle/>
          <a:p>
            <a:r>
              <a:rPr lang="en-AU" dirty="0"/>
              <a:t>‘Whoever owns the fuel owns the fire</a:t>
            </a:r>
            <a:r>
              <a:rPr lang="en-AU" dirty="0" smtClean="0"/>
              <a:t>’</a:t>
            </a:r>
            <a:endParaRPr lang="en-AU" dirty="0"/>
          </a:p>
        </p:txBody>
      </p:sp>
      <p:sp>
        <p:nvSpPr>
          <p:cNvPr id="3" name="Content Placeholder 2"/>
          <p:cNvSpPr>
            <a:spLocks noGrp="1"/>
          </p:cNvSpPr>
          <p:nvPr>
            <p:ph idx="1"/>
          </p:nvPr>
        </p:nvSpPr>
        <p:spPr>
          <a:xfrm>
            <a:off x="457200" y="1556792"/>
            <a:ext cx="8229600" cy="4569370"/>
          </a:xfrm>
        </p:spPr>
        <p:txBody>
          <a:bodyPr/>
          <a:lstStyle/>
          <a:p>
            <a:r>
              <a:rPr lang="en-AU" dirty="0"/>
              <a:t>Phil Cheney, </a:t>
            </a:r>
            <a:r>
              <a:rPr lang="en-AU" dirty="0" smtClean="0"/>
              <a:t>1994</a:t>
            </a:r>
            <a:r>
              <a:rPr lang="en-AU" dirty="0"/>
              <a:t> </a:t>
            </a:r>
            <a:r>
              <a:rPr lang="en-AU" dirty="0" smtClean="0"/>
              <a:t>(then </a:t>
            </a:r>
            <a:r>
              <a:rPr lang="en-AU" dirty="0"/>
              <a:t>Project Leader for Bushfire Behaviour and Management in CSIRO and a former Director of the National Bushfire Research </a:t>
            </a:r>
            <a:r>
              <a:rPr lang="en-AU" dirty="0" smtClean="0"/>
              <a:t>Unit).</a:t>
            </a:r>
          </a:p>
          <a:p>
            <a:r>
              <a:rPr lang="en-AU" dirty="0" smtClean="0"/>
              <a:t>Repeated </a:t>
            </a:r>
            <a:r>
              <a:rPr lang="en-AU" dirty="0"/>
              <a:t>in numerous reports and articles ever since</a:t>
            </a:r>
            <a:r>
              <a:rPr lang="en-AU" dirty="0" smtClean="0"/>
              <a:t>: </a:t>
            </a:r>
            <a:br>
              <a:rPr lang="en-AU" dirty="0" smtClean="0"/>
            </a:br>
            <a:r>
              <a:rPr lang="en-AU" sz="1600" dirty="0" smtClean="0"/>
              <a:t>Queensland </a:t>
            </a:r>
            <a:r>
              <a:rPr lang="en-AU" sz="1600" dirty="0"/>
              <a:t>Rural Fire Service (2001); NSW Rural Fire Service (2003); House of Representatives </a:t>
            </a:r>
            <a:r>
              <a:rPr lang="en-AU" sz="1600" i="1" dirty="0"/>
              <a:t>Select Committee on the Recent Australian Bushfires </a:t>
            </a:r>
            <a:r>
              <a:rPr lang="en-AU" sz="1600" dirty="0"/>
              <a:t>(2003); Tasmanian Fire Service (2013); Dr Kevin </a:t>
            </a:r>
            <a:r>
              <a:rPr lang="en-AU" sz="1600" dirty="0" err="1"/>
              <a:t>Tolhurst</a:t>
            </a:r>
            <a:r>
              <a:rPr lang="en-AU" sz="1600" dirty="0"/>
              <a:t> (AM) (2013); Western Australian Fire and Emergency Services Commissioner (2014); Queensland Minister for Police, Fire and Emergency Services (2014); </a:t>
            </a:r>
            <a:r>
              <a:rPr lang="en-AU" sz="1600" i="1" dirty="0"/>
              <a:t>Report of the Special Inquiry into the January 2016 Waroona Fire in Western Australia </a:t>
            </a:r>
            <a:r>
              <a:rPr lang="en-AU" sz="1600" dirty="0"/>
              <a:t>(2016</a:t>
            </a:r>
            <a:r>
              <a:rPr lang="en-AU" sz="1600" dirty="0" smtClean="0"/>
              <a:t>).</a:t>
            </a:r>
            <a:endParaRPr lang="en-AU" sz="16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a:t>
            </a:fld>
            <a:endParaRPr lang="en-AU"/>
          </a:p>
        </p:txBody>
      </p:sp>
    </p:spTree>
    <p:extLst>
      <p:ext uri="{BB962C8B-B14F-4D97-AF65-F5344CB8AC3E}">
        <p14:creationId xmlns:p14="http://schemas.microsoft.com/office/powerpoint/2010/main" val="295607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297" y="771216"/>
            <a:ext cx="8229600" cy="1143000"/>
          </a:xfrm>
        </p:spPr>
        <p:txBody>
          <a:bodyPr/>
          <a:lstStyle/>
          <a:p>
            <a:r>
              <a:rPr lang="en-AU" dirty="0" smtClean="0"/>
              <a:t>What does the law say?</a:t>
            </a:r>
            <a:endParaRPr lang="en-AU" dirty="0"/>
          </a:p>
        </p:txBody>
      </p:sp>
      <p:sp>
        <p:nvSpPr>
          <p:cNvPr id="3" name="Content Placeholder 2"/>
          <p:cNvSpPr>
            <a:spLocks noGrp="1"/>
          </p:cNvSpPr>
          <p:nvPr>
            <p:ph idx="1"/>
          </p:nvPr>
        </p:nvSpPr>
        <p:spPr/>
        <p:txBody>
          <a:bodyPr/>
          <a:lstStyle/>
          <a:p>
            <a:r>
              <a:rPr lang="en-AU" dirty="0" smtClean="0"/>
              <a:t>Liability for the spread of fire is governed by the ‘</a:t>
            </a:r>
            <a:r>
              <a:rPr lang="en-AU" dirty="0"/>
              <a:t>principles of ordinary negligence</a:t>
            </a:r>
            <a:r>
              <a:rPr lang="en-AU" dirty="0" smtClean="0"/>
              <a:t>’.</a:t>
            </a:r>
            <a:br>
              <a:rPr lang="en-AU" dirty="0" smtClean="0"/>
            </a:br>
            <a:r>
              <a:rPr lang="en-AU" sz="1600" i="1" dirty="0" smtClean="0"/>
              <a:t>Burnie Port Authority v </a:t>
            </a:r>
            <a:r>
              <a:rPr lang="en-AU" sz="1600" i="1" dirty="0"/>
              <a:t>General Jones </a:t>
            </a:r>
            <a:r>
              <a:rPr lang="en-AU" sz="1600" dirty="0"/>
              <a:t>(1994) 179 CLR 520, [43</a:t>
            </a:r>
            <a:r>
              <a:rPr lang="en-AU" sz="1600" dirty="0" smtClean="0"/>
              <a:t>].</a:t>
            </a:r>
          </a:p>
          <a:p>
            <a:r>
              <a:rPr lang="en-AU" dirty="0"/>
              <a:t>Those principles are summarised as</a:t>
            </a:r>
          </a:p>
          <a:p>
            <a:pPr lvl="1"/>
            <a:r>
              <a:rPr lang="en-AU" dirty="0" smtClean="0"/>
              <a:t>Duty;</a:t>
            </a:r>
            <a:endParaRPr lang="en-AU" dirty="0"/>
          </a:p>
          <a:p>
            <a:pPr lvl="1"/>
            <a:r>
              <a:rPr lang="en-AU" dirty="0" smtClean="0"/>
              <a:t>Breach; </a:t>
            </a:r>
            <a:r>
              <a:rPr lang="en-AU" dirty="0"/>
              <a:t>and </a:t>
            </a:r>
          </a:p>
          <a:p>
            <a:pPr lvl="1"/>
            <a:r>
              <a:rPr lang="en-AU" dirty="0" smtClean="0"/>
              <a:t>Damage</a:t>
            </a:r>
            <a:r>
              <a:rPr lang="en-AU" dirty="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3</a:t>
            </a:fld>
            <a:endParaRPr lang="en-AU"/>
          </a:p>
        </p:txBody>
      </p:sp>
    </p:spTree>
    <p:extLst>
      <p:ext uri="{BB962C8B-B14F-4D97-AF65-F5344CB8AC3E}">
        <p14:creationId xmlns:p14="http://schemas.microsoft.com/office/powerpoint/2010/main" val="324404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Duty of care</a:t>
            </a:r>
            <a:endParaRPr lang="en-AU" dirty="0"/>
          </a:p>
        </p:txBody>
      </p:sp>
      <p:sp>
        <p:nvSpPr>
          <p:cNvPr id="3" name="Content Placeholder 2"/>
          <p:cNvSpPr>
            <a:spLocks noGrp="1"/>
          </p:cNvSpPr>
          <p:nvPr>
            <p:ph idx="1"/>
          </p:nvPr>
        </p:nvSpPr>
        <p:spPr/>
        <p:txBody>
          <a:bodyPr/>
          <a:lstStyle/>
          <a:p>
            <a:pPr marL="0" indent="0">
              <a:buNone/>
            </a:pPr>
            <a:r>
              <a:rPr lang="en-AU" dirty="0"/>
              <a:t>… a man has a duty to exercise reasonable care when there is a fire upon his land (although not started or continued by him or for him), of which he knows or ought to know, if by the exercise of reasonable care it can be rendered harmless or its danger to his neighbours diminished.</a:t>
            </a:r>
            <a:br>
              <a:rPr lang="en-AU" dirty="0"/>
            </a:br>
            <a:r>
              <a:rPr lang="en-AU" sz="1600" i="1" dirty="0" smtClean="0"/>
              <a:t>Hargrave </a:t>
            </a:r>
            <a:r>
              <a:rPr lang="en-AU" sz="1600" i="1" dirty="0"/>
              <a:t>v Goldman </a:t>
            </a:r>
            <a:r>
              <a:rPr lang="en-AU" sz="1600" dirty="0"/>
              <a:t>(1963) 110 CLR 40, [6] (Taylor and Owen JJ).</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419140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Standard of care</a:t>
            </a:r>
            <a:endParaRPr lang="en-AU" dirty="0"/>
          </a:p>
        </p:txBody>
      </p:sp>
      <p:sp>
        <p:nvSpPr>
          <p:cNvPr id="3" name="Content Placeholder 2"/>
          <p:cNvSpPr>
            <a:spLocks noGrp="1"/>
          </p:cNvSpPr>
          <p:nvPr>
            <p:ph idx="1"/>
          </p:nvPr>
        </p:nvSpPr>
        <p:spPr/>
        <p:txBody>
          <a:bodyPr/>
          <a:lstStyle/>
          <a:p>
            <a:pPr marL="0" indent="0">
              <a:buNone/>
            </a:pPr>
            <a:r>
              <a:rPr lang="en-AU" dirty="0" smtClean="0"/>
              <a:t>… the standard ought … to require … what it is reasonable … in his individual circumstances. … if the small owner does what he can…  he may be held to have done his duty: he should not be liable unless it is clearly proved that he could, and reasonably in his individual circumstance should, have done more.</a:t>
            </a:r>
            <a:br>
              <a:rPr lang="en-AU" dirty="0" smtClean="0"/>
            </a:br>
            <a:r>
              <a:rPr lang="en-AU" sz="1600" i="1" dirty="0" smtClean="0"/>
              <a:t>Goldman v Hargrave </a:t>
            </a:r>
            <a:r>
              <a:rPr lang="en-AU" sz="1600" dirty="0" smtClean="0"/>
              <a:t>[1967] AC 645, [25].</a:t>
            </a:r>
            <a:endParaRPr lang="en-AU" sz="16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418294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 there about fire – what about vegetation?</a:t>
            </a:r>
            <a:endParaRPr lang="en-AU" dirty="0"/>
          </a:p>
        </p:txBody>
      </p:sp>
      <p:sp>
        <p:nvSpPr>
          <p:cNvPr id="3" name="Content Placeholder 2"/>
          <p:cNvSpPr>
            <a:spLocks noGrp="1"/>
          </p:cNvSpPr>
          <p:nvPr>
            <p:ph idx="1"/>
          </p:nvPr>
        </p:nvSpPr>
        <p:spPr/>
        <p:txBody>
          <a:bodyPr/>
          <a:lstStyle/>
          <a:p>
            <a:pPr marL="0" indent="0">
              <a:buNone/>
            </a:pPr>
            <a:r>
              <a:rPr lang="en-US" sz="2700" dirty="0"/>
              <a:t>I know of no duty imposed </a:t>
            </a:r>
            <a:r>
              <a:rPr lang="en-US" sz="2700" dirty="0" smtClean="0"/>
              <a:t>… </a:t>
            </a:r>
            <a:r>
              <a:rPr lang="en-US" sz="2700" dirty="0"/>
              <a:t>on a landowner to do anything with </a:t>
            </a:r>
            <a:r>
              <a:rPr lang="en-US" sz="2700" dirty="0" smtClean="0"/>
              <a:t>…what </a:t>
            </a:r>
            <a:r>
              <a:rPr lang="en-US" sz="2700" dirty="0"/>
              <a:t>naturally grows on his land, in the interests of either his </a:t>
            </a:r>
            <a:r>
              <a:rPr lang="en-US" sz="2700" dirty="0" err="1"/>
              <a:t>neighbour</a:t>
            </a:r>
            <a:r>
              <a:rPr lang="en-US" sz="2700" dirty="0"/>
              <a:t> or himself. If he use the land, he must so use it as not thereby to injure his </a:t>
            </a:r>
            <a:r>
              <a:rPr lang="en-US" sz="2700" dirty="0" err="1"/>
              <a:t>neighbours</a:t>
            </a:r>
            <a:r>
              <a:rPr lang="en-US" sz="2700" dirty="0"/>
              <a:t>… But if he leave it unused, and if thereby his </a:t>
            </a:r>
            <a:r>
              <a:rPr lang="en-US" sz="2700" dirty="0" err="1"/>
              <a:t>neighbours</a:t>
            </a:r>
            <a:r>
              <a:rPr lang="en-US" sz="2700" dirty="0"/>
              <a:t> suffer, he is not responsible. So long as he does nothing with it, he is safe. It is not he who injures the </a:t>
            </a:r>
            <a:r>
              <a:rPr lang="en-US" sz="2700" dirty="0" err="1"/>
              <a:t>neighbour</a:t>
            </a:r>
            <a:r>
              <a:rPr lang="en-US" sz="2700" dirty="0"/>
              <a:t>. It is Nature; and he is not responsible for Nature’s </a:t>
            </a:r>
            <a:r>
              <a:rPr lang="en-US" sz="2700" dirty="0" smtClean="0"/>
              <a:t>doings. </a:t>
            </a:r>
            <a:r>
              <a:rPr lang="en-AU" sz="1600" i="1" dirty="0" smtClean="0"/>
              <a:t>Sparke </a:t>
            </a:r>
            <a:r>
              <a:rPr lang="en-AU" sz="1600" i="1" dirty="0"/>
              <a:t>v Osborne</a:t>
            </a:r>
            <a:r>
              <a:rPr lang="en-AU" sz="1600" dirty="0"/>
              <a:t> (1908) 7 CLR 51.</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42802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What’s the reasonable person to do?</a:t>
            </a:r>
            <a:endParaRPr lang="en-AU" dirty="0"/>
          </a:p>
        </p:txBody>
      </p:sp>
      <p:sp>
        <p:nvSpPr>
          <p:cNvPr id="3" name="Content Placeholder 2"/>
          <p:cNvSpPr>
            <a:spLocks noGrp="1"/>
          </p:cNvSpPr>
          <p:nvPr>
            <p:ph idx="1"/>
          </p:nvPr>
        </p:nvSpPr>
        <p:spPr/>
        <p:txBody>
          <a:bodyPr/>
          <a:lstStyle/>
          <a:p>
            <a:pPr marL="0" indent="0">
              <a:buNone/>
            </a:pPr>
            <a:r>
              <a:rPr lang="en-US" dirty="0"/>
              <a:t>The perception of the reasonable man's response calls for a consideration of the magnitude of the risk and the degree of the probability of its occurrence, along with the expense, difficulty and inconvenience of taking alleviating action and any other conflicting responsibilities which the defendant may </a:t>
            </a:r>
            <a:r>
              <a:rPr lang="en-US" dirty="0" smtClean="0"/>
              <a:t>have.</a:t>
            </a:r>
            <a:br>
              <a:rPr lang="en-US" dirty="0" smtClean="0"/>
            </a:br>
            <a:r>
              <a:rPr lang="en-AU" sz="1600" i="1" dirty="0" smtClean="0"/>
              <a:t>Wyong </a:t>
            </a:r>
            <a:r>
              <a:rPr lang="en-AU" sz="1600" i="1" dirty="0"/>
              <a:t>Shire v Shirt</a:t>
            </a:r>
            <a:r>
              <a:rPr lang="en-AU" sz="1600" dirty="0"/>
              <a:t> (1980) 146 CLR 40, 48 (Mason J).</a:t>
            </a:r>
          </a:p>
        </p:txBody>
      </p:sp>
      <p:sp>
        <p:nvSpPr>
          <p:cNvPr id="4" name="Slide Number Placeholder 3"/>
          <p:cNvSpPr>
            <a:spLocks noGrp="1"/>
          </p:cNvSpPr>
          <p:nvPr>
            <p:ph type="sldNum" sz="quarter" idx="12"/>
          </p:nvPr>
        </p:nvSpPr>
        <p:spPr/>
        <p:txBody>
          <a:bodyPr/>
          <a:lstStyle/>
          <a:p>
            <a:fld id="{1932DC63-BF72-4143-B721-9CD45CAD5F53}" type="slidenum">
              <a:rPr lang="en-AU" smtClean="0"/>
              <a:pPr/>
              <a:t>7</a:t>
            </a:fld>
            <a:endParaRPr lang="en-AU"/>
          </a:p>
        </p:txBody>
      </p:sp>
    </p:spTree>
    <p:extLst>
      <p:ext uri="{BB962C8B-B14F-4D97-AF65-F5344CB8AC3E}">
        <p14:creationId xmlns:p14="http://schemas.microsoft.com/office/powerpoint/2010/main" val="85622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Liability</a:t>
            </a:r>
            <a:endParaRPr lang="en-AU" dirty="0"/>
          </a:p>
        </p:txBody>
      </p:sp>
      <p:sp>
        <p:nvSpPr>
          <p:cNvPr id="3" name="Content Placeholder 2"/>
          <p:cNvSpPr>
            <a:spLocks noGrp="1"/>
          </p:cNvSpPr>
          <p:nvPr>
            <p:ph idx="1"/>
          </p:nvPr>
        </p:nvSpPr>
        <p:spPr/>
        <p:txBody>
          <a:bodyPr/>
          <a:lstStyle/>
          <a:p>
            <a:r>
              <a:rPr lang="en-AU" dirty="0" smtClean="0"/>
              <a:t>For failing to reduce fuel loads would be complex.</a:t>
            </a:r>
          </a:p>
          <a:p>
            <a:r>
              <a:rPr lang="en-AU" dirty="0" smtClean="0"/>
              <a:t>For starting a fire that spreads is clear.</a:t>
            </a:r>
          </a:p>
        </p:txBody>
      </p:sp>
      <p:sp>
        <p:nvSpPr>
          <p:cNvPr id="4" name="Slide Number Placeholder 3"/>
          <p:cNvSpPr>
            <a:spLocks noGrp="1"/>
          </p:cNvSpPr>
          <p:nvPr>
            <p:ph type="sldNum" sz="quarter" idx="12"/>
          </p:nvPr>
        </p:nvSpPr>
        <p:spPr/>
        <p:txBody>
          <a:bodyPr/>
          <a:lstStyle/>
          <a:p>
            <a:fld id="{1932DC63-BF72-4143-B721-9CD45CAD5F53}" type="slidenum">
              <a:rPr lang="en-AU" smtClean="0"/>
              <a:pPr/>
              <a:t>8</a:t>
            </a:fld>
            <a:endParaRPr lang="en-AU"/>
          </a:p>
        </p:txBody>
      </p:sp>
    </p:spTree>
    <p:extLst>
      <p:ext uri="{BB962C8B-B14F-4D97-AF65-F5344CB8AC3E}">
        <p14:creationId xmlns:p14="http://schemas.microsoft.com/office/powerpoint/2010/main" val="392380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Liability</a:t>
            </a:r>
            <a:endParaRPr lang="en-AU" dirty="0"/>
          </a:p>
        </p:txBody>
      </p:sp>
      <p:sp>
        <p:nvSpPr>
          <p:cNvPr id="3" name="Content Placeholder 2"/>
          <p:cNvSpPr>
            <a:spLocks noGrp="1"/>
          </p:cNvSpPr>
          <p:nvPr>
            <p:ph idx="1"/>
          </p:nvPr>
        </p:nvSpPr>
        <p:spPr/>
        <p:txBody>
          <a:bodyPr/>
          <a:lstStyle/>
          <a:p>
            <a:pPr marL="0" indent="0">
              <a:buNone/>
            </a:pPr>
            <a:r>
              <a:rPr lang="en-AU" dirty="0" smtClean="0"/>
              <a:t>A </a:t>
            </a:r>
            <a:r>
              <a:rPr lang="en-AU" dirty="0"/>
              <a:t>person lighting a fire </a:t>
            </a:r>
            <a:r>
              <a:rPr lang="en-AU" dirty="0" smtClean="0"/>
              <a:t>has a </a:t>
            </a:r>
            <a:r>
              <a:rPr lang="en-AU" dirty="0"/>
              <a:t>duty to take reasonable steps to contain that fire and, given the risk, ‘the standard of "reasonable care" may involve "a degree of diligence so stringent as to amount practically to a guarantee of safety".’  </a:t>
            </a:r>
            <a:r>
              <a:rPr lang="en-AU" dirty="0" smtClean="0"/>
              <a:t/>
            </a:r>
            <a:br>
              <a:rPr lang="en-AU" dirty="0" smtClean="0"/>
            </a:br>
            <a:r>
              <a:rPr lang="en-AU" sz="1600" i="1" dirty="0" smtClean="0"/>
              <a:t>Burnie </a:t>
            </a:r>
            <a:r>
              <a:rPr lang="en-AU" sz="1600" i="1" dirty="0"/>
              <a:t>Port Authority v General Jones</a:t>
            </a:r>
            <a:r>
              <a:rPr lang="en-AU" sz="1600" dirty="0"/>
              <a:t> (1994) 179 CLR 520, [41] (Mason CJ, Deane, Dawson, Toohey and </a:t>
            </a:r>
            <a:r>
              <a:rPr lang="en-AU" sz="1600" dirty="0" err="1"/>
              <a:t>Gaudron</a:t>
            </a:r>
            <a:r>
              <a:rPr lang="en-AU" sz="1600" dirty="0"/>
              <a:t> JJ</a:t>
            </a:r>
            <a:r>
              <a:rPr lang="en-AU" sz="1600" dirty="0" smtClean="0"/>
              <a:t>).</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240568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statistics</a:t>
            </a:r>
            <a:endParaRPr lang="en-AU" dirty="0"/>
          </a:p>
        </p:txBody>
      </p:sp>
      <p:sp>
        <p:nvSpPr>
          <p:cNvPr id="3" name="Content Placeholder 2"/>
          <p:cNvSpPr>
            <a:spLocks noGrp="1"/>
          </p:cNvSpPr>
          <p:nvPr>
            <p:ph idx="1"/>
          </p:nvPr>
        </p:nvSpPr>
        <p:spPr/>
        <p:txBody>
          <a:bodyPr/>
          <a:lstStyle/>
          <a:p>
            <a:r>
              <a:rPr lang="en-AU" dirty="0"/>
              <a:t>People have been sued for starting fires since </a:t>
            </a:r>
            <a:r>
              <a:rPr lang="en-AU" dirty="0" smtClean="0"/>
              <a:t>1868.</a:t>
            </a:r>
            <a:endParaRPr lang="en-AU" dirty="0"/>
          </a:p>
          <a:p>
            <a:r>
              <a:rPr lang="en-AU" dirty="0" smtClean="0"/>
              <a:t>There is only </a:t>
            </a:r>
            <a:r>
              <a:rPr lang="en-AU" smtClean="0"/>
              <a:t>one </a:t>
            </a:r>
            <a:r>
              <a:rPr lang="en-AU" smtClean="0"/>
              <a:t>reported </a:t>
            </a:r>
            <a:r>
              <a:rPr lang="en-AU" dirty="0"/>
              <a:t>case where the presence of fuel was an </a:t>
            </a:r>
            <a:r>
              <a:rPr lang="en-AU" dirty="0" smtClean="0"/>
              <a:t>issue but in </a:t>
            </a:r>
            <a:r>
              <a:rPr lang="en-AU" i="1" dirty="0" smtClean="0"/>
              <a:t>Dennis </a:t>
            </a:r>
            <a:r>
              <a:rPr lang="en-AU" i="1" dirty="0"/>
              <a:t>v Victorian Railways </a:t>
            </a:r>
            <a:r>
              <a:rPr lang="en-AU" i="1" dirty="0" smtClean="0"/>
              <a:t>Commissioner</a:t>
            </a:r>
            <a:r>
              <a:rPr lang="en-AU" baseline="30000" dirty="0" smtClean="0"/>
              <a:t>1</a:t>
            </a:r>
            <a:r>
              <a:rPr lang="en-AU" i="1" dirty="0" smtClean="0"/>
              <a:t> </a:t>
            </a:r>
            <a:r>
              <a:rPr lang="en-US" dirty="0" smtClean="0"/>
              <a:t>the defendant also introduced the ignition source.</a:t>
            </a:r>
            <a:br>
              <a:rPr lang="en-US" dirty="0" smtClean="0"/>
            </a:br>
            <a:r>
              <a:rPr lang="en-US" sz="1600" baseline="30000" dirty="0" smtClean="0"/>
              <a:t>1</a:t>
            </a:r>
            <a:r>
              <a:rPr lang="en-US" sz="1600" dirty="0" smtClean="0"/>
              <a:t> </a:t>
            </a:r>
            <a:r>
              <a:rPr lang="en-US" sz="1600" dirty="0"/>
              <a:t>(1903) 28 VLR </a:t>
            </a:r>
            <a:r>
              <a:rPr lang="en-US" sz="1600" dirty="0" smtClean="0"/>
              <a:t>576. </a:t>
            </a:r>
            <a:endParaRPr lang="en-AU" sz="16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10</a:t>
            </a:fld>
            <a:endParaRPr lang="en-AU"/>
          </a:p>
        </p:txBody>
      </p:sp>
    </p:spTree>
    <p:extLst>
      <p:ext uri="{BB962C8B-B14F-4D97-AF65-F5344CB8AC3E}">
        <p14:creationId xmlns:p14="http://schemas.microsoft.com/office/powerpoint/2010/main" val="337480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a:t>
            </a:r>
            <a:endParaRPr lang="en-AU" dirty="0"/>
          </a:p>
        </p:txBody>
      </p:sp>
      <p:sp>
        <p:nvSpPr>
          <p:cNvPr id="3" name="Content Placeholder 2"/>
          <p:cNvSpPr>
            <a:spLocks noGrp="1"/>
          </p:cNvSpPr>
          <p:nvPr>
            <p:ph idx="1"/>
          </p:nvPr>
        </p:nvSpPr>
        <p:spPr/>
        <p:txBody>
          <a:bodyPr/>
          <a:lstStyle/>
          <a:p>
            <a:r>
              <a:rPr lang="en-AU" dirty="0" smtClean="0"/>
              <a:t>A </a:t>
            </a:r>
            <a:r>
              <a:rPr lang="en-AU" dirty="0"/>
              <a:t>person who introduces fire into the </a:t>
            </a:r>
            <a:r>
              <a:rPr lang="en-AU" dirty="0" smtClean="0"/>
              <a:t>landscape is </a:t>
            </a:r>
            <a:r>
              <a:rPr lang="en-AU" dirty="0"/>
              <a:t>under a duty to control that fire. </a:t>
            </a:r>
            <a:endParaRPr lang="en-AU" dirty="0" smtClean="0"/>
          </a:p>
          <a:p>
            <a:r>
              <a:rPr lang="en-AU" dirty="0" smtClean="0"/>
              <a:t>Liability </a:t>
            </a:r>
            <a:r>
              <a:rPr lang="en-AU" dirty="0"/>
              <a:t>for failing to reduce fuel </a:t>
            </a:r>
            <a:r>
              <a:rPr lang="en-AU" dirty="0" smtClean="0"/>
              <a:t>loads is </a:t>
            </a:r>
            <a:r>
              <a:rPr lang="en-AU" dirty="0"/>
              <a:t>theoretically possible, but so far unheard of and would be difficult to establish. </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113657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correct adage is not</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
        <p:nvSpPr>
          <p:cNvPr id="5" name="Content Placeholder 4"/>
          <p:cNvSpPr>
            <a:spLocks noGrp="1"/>
          </p:cNvSpPr>
          <p:nvPr>
            <p:ph idx="1"/>
          </p:nvPr>
        </p:nvSpPr>
        <p:spPr/>
        <p:txBody>
          <a:bodyPr/>
          <a:lstStyle/>
          <a:p>
            <a:pPr marL="0" indent="0">
              <a:buNone/>
            </a:pPr>
            <a:r>
              <a:rPr lang="en-AU" dirty="0" smtClean="0"/>
              <a:t>“Whoever </a:t>
            </a:r>
            <a:r>
              <a:rPr lang="en-AU" dirty="0"/>
              <a:t>owns the </a:t>
            </a:r>
            <a:r>
              <a:rPr lang="en-AU" b="1" dirty="0">
                <a:solidFill>
                  <a:srgbClr val="FF0000"/>
                </a:solidFill>
              </a:rPr>
              <a:t>fuel</a:t>
            </a:r>
            <a:r>
              <a:rPr lang="en-AU" dirty="0"/>
              <a:t> owns the </a:t>
            </a:r>
            <a:r>
              <a:rPr lang="en-AU" dirty="0" smtClean="0"/>
              <a:t>fire” </a:t>
            </a:r>
            <a:endParaRPr lang="en-AU" dirty="0"/>
          </a:p>
        </p:txBody>
      </p:sp>
    </p:spTree>
    <p:extLst>
      <p:ext uri="{BB962C8B-B14F-4D97-AF65-F5344CB8AC3E}">
        <p14:creationId xmlns:p14="http://schemas.microsoft.com/office/powerpoint/2010/main" val="3709723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correct adage is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13</a:t>
            </a:fld>
            <a:endParaRPr lang="en-AU"/>
          </a:p>
        </p:txBody>
      </p:sp>
      <p:sp>
        <p:nvSpPr>
          <p:cNvPr id="5" name="Content Placeholder 4"/>
          <p:cNvSpPr>
            <a:spLocks noGrp="1"/>
          </p:cNvSpPr>
          <p:nvPr>
            <p:ph idx="1"/>
          </p:nvPr>
        </p:nvSpPr>
        <p:spPr/>
        <p:txBody>
          <a:bodyPr/>
          <a:lstStyle/>
          <a:p>
            <a:pPr marL="0" indent="0">
              <a:buNone/>
            </a:pPr>
            <a:r>
              <a:rPr lang="en-AU" dirty="0"/>
              <a:t>“Whoever owns the </a:t>
            </a:r>
            <a:r>
              <a:rPr lang="en-AU" b="1" dirty="0" smtClean="0">
                <a:solidFill>
                  <a:srgbClr val="FF0000"/>
                </a:solidFill>
              </a:rPr>
              <a:t>ignition source </a:t>
            </a:r>
            <a:r>
              <a:rPr lang="en-AU" dirty="0" smtClean="0"/>
              <a:t>owns </a:t>
            </a:r>
            <a:r>
              <a:rPr lang="en-AU" dirty="0"/>
              <a:t>the fire” </a:t>
            </a:r>
            <a:endParaRPr lang="en-AU" dirty="0" smtClean="0"/>
          </a:p>
          <a:p>
            <a:pPr marL="0" indent="0">
              <a:buNone/>
            </a:pPr>
            <a:r>
              <a:rPr lang="en-AU" dirty="0" smtClean="0"/>
              <a:t>Questions? Comments?</a:t>
            </a:r>
          </a:p>
          <a:p>
            <a:pPr marL="0" indent="0">
              <a:buNone/>
            </a:pPr>
            <a:r>
              <a:rPr lang="en-AU" sz="2400" dirty="0" smtClean="0"/>
              <a:t>				Thank you for your attention.</a:t>
            </a:r>
          </a:p>
          <a:p>
            <a:pPr marL="0" indent="0">
              <a:buNone/>
            </a:pPr>
            <a:r>
              <a:rPr lang="en-AU" sz="2400" dirty="0" smtClean="0"/>
              <a:t>				Correspondence to:</a:t>
            </a:r>
          </a:p>
          <a:p>
            <a:pPr marL="0" indent="0">
              <a:buNone/>
            </a:pPr>
            <a:r>
              <a:rPr lang="en-AU" sz="2400" dirty="0" smtClean="0"/>
              <a:t>				Dr Michael Eburn</a:t>
            </a:r>
          </a:p>
          <a:p>
            <a:pPr marL="0" indent="0">
              <a:buNone/>
            </a:pPr>
            <a:r>
              <a:rPr lang="en-AU" sz="2400" dirty="0" smtClean="0"/>
              <a:t>			</a:t>
            </a:r>
            <a:r>
              <a:rPr lang="en-AU" sz="2400" smtClean="0"/>
              <a:t>	</a:t>
            </a:r>
            <a:r>
              <a:rPr lang="en-AU" sz="2400" smtClean="0">
                <a:hlinkClick r:id="rId2"/>
              </a:rPr>
              <a:t>michael.eburn@anu.edu.au</a:t>
            </a:r>
            <a:endParaRPr lang="en-AU" sz="2400" dirty="0" smtClean="0"/>
          </a:p>
          <a:p>
            <a:pPr marL="0" indent="0">
              <a:buNone/>
            </a:pPr>
            <a:r>
              <a:rPr lang="en-AU" sz="2400" dirty="0" smtClean="0"/>
              <a:t>				P: (02) 6125 6424 </a:t>
            </a:r>
            <a:endParaRPr lang="en-AU" sz="2400" dirty="0"/>
          </a:p>
        </p:txBody>
      </p:sp>
    </p:spTree>
    <p:extLst>
      <p:ext uri="{BB962C8B-B14F-4D97-AF65-F5344CB8AC3E}">
        <p14:creationId xmlns:p14="http://schemas.microsoft.com/office/powerpoint/2010/main" val="937617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wipe(left)">
                                      <p:cBhvr>
                                        <p:cTn id="15" dur="500"/>
                                        <p:tgtEl>
                                          <p:spTgt spid="5">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wipe(left)">
                                      <p:cBhvr>
                                        <p:cTn id="18" dur="500"/>
                                        <p:tgtEl>
                                          <p:spTgt spid="5">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wipe(left)">
                                      <p:cBhvr>
                                        <p:cTn id="21" dur="500"/>
                                        <p:tgtEl>
                                          <p:spTgt spid="5">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wipe(left)">
                                      <p:cBhvr>
                                        <p:cTn id="2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U" id="{C9728854-CD32-4740-B61D-970215E72779}" vid="{3497830E-55CF-48F1-8604-801B3605296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450</TotalTime>
  <Words>588</Words>
  <Application>Microsoft Macintosh PowerPoint</Application>
  <PresentationFormat>On-screen Show (4:3)</PresentationFormat>
  <Paragraphs>55</Paragraphs>
  <Slides>13</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ANU</vt:lpstr>
      <vt:lpstr>You own the fuel, but who owns the fire?</vt:lpstr>
      <vt:lpstr>‘Whoever owns the fuel owns the fire’</vt:lpstr>
      <vt:lpstr>What does the law say?</vt:lpstr>
      <vt:lpstr>Duty of care</vt:lpstr>
      <vt:lpstr>Standard of care</vt:lpstr>
      <vt:lpstr>But there about fire – what about vegetation?</vt:lpstr>
      <vt:lpstr>What’s the reasonable person to do?</vt:lpstr>
      <vt:lpstr>Liability</vt:lpstr>
      <vt:lpstr>Liability</vt:lpstr>
      <vt:lpstr>The statistics</vt:lpstr>
      <vt:lpstr>Conclusion</vt:lpstr>
      <vt:lpstr>The correct adage is not</vt:lpstr>
      <vt:lpstr>The correct adage is</vt:lpstr>
    </vt:vector>
  </TitlesOfParts>
  <Company>The Australian National University</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57</cp:revision>
  <dcterms:created xsi:type="dcterms:W3CDTF">2010-10-19T05:25:31Z</dcterms:created>
  <dcterms:modified xsi:type="dcterms:W3CDTF">2016-08-24T08:11:13Z</dcterms:modified>
</cp:coreProperties>
</file>