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2"/>
  </p:notesMasterIdLst>
  <p:handoutMasterIdLst>
    <p:handoutMasterId r:id="rId13"/>
  </p:handoutMasterIdLst>
  <p:sldIdLst>
    <p:sldId id="266" r:id="rId2"/>
    <p:sldId id="260" r:id="rId3"/>
    <p:sldId id="261" r:id="rId4"/>
    <p:sldId id="264" r:id="rId5"/>
    <p:sldId id="265" r:id="rId6"/>
    <p:sldId id="263" r:id="rId7"/>
    <p:sldId id="267" r:id="rId8"/>
    <p:sldId id="269" r:id="rId9"/>
    <p:sldId id="270" r:id="rId10"/>
    <p:sldId id="268" r:id="rId11"/>
  </p:sldIdLst>
  <p:sldSz cx="9144000" cy="6858000" type="screen4x3"/>
  <p:notesSz cx="6797675" cy="9926638"/>
  <p:defaultTextStyle>
    <a:defPPr>
      <a:defRPr lang="en-AU"/>
    </a:defPPr>
    <a:lvl1pPr algn="l" rtl="0" fontAlgn="base">
      <a:spcBef>
        <a:spcPct val="0"/>
      </a:spcBef>
      <a:spcAft>
        <a:spcPct val="0"/>
      </a:spcAft>
      <a:defRPr kern="1200">
        <a:solidFill>
          <a:schemeClr val="tx1"/>
        </a:solidFill>
        <a:latin typeface="Arial" charset="0"/>
        <a:ea typeface="Arial" charset="0"/>
        <a:cs typeface="Arial" charset="0"/>
      </a:defRPr>
    </a:lvl1pPr>
    <a:lvl2pPr marL="457200" algn="l" rtl="0" fontAlgn="base">
      <a:spcBef>
        <a:spcPct val="0"/>
      </a:spcBef>
      <a:spcAft>
        <a:spcPct val="0"/>
      </a:spcAft>
      <a:defRPr kern="1200">
        <a:solidFill>
          <a:schemeClr val="tx1"/>
        </a:solidFill>
        <a:latin typeface="Arial" charset="0"/>
        <a:ea typeface="Arial" charset="0"/>
        <a:cs typeface="Arial" charset="0"/>
      </a:defRPr>
    </a:lvl2pPr>
    <a:lvl3pPr marL="914400" algn="l" rtl="0" fontAlgn="base">
      <a:spcBef>
        <a:spcPct val="0"/>
      </a:spcBef>
      <a:spcAft>
        <a:spcPct val="0"/>
      </a:spcAft>
      <a:defRPr kern="1200">
        <a:solidFill>
          <a:schemeClr val="tx1"/>
        </a:solidFill>
        <a:latin typeface="Arial" charset="0"/>
        <a:ea typeface="Arial" charset="0"/>
        <a:cs typeface="Arial" charset="0"/>
      </a:defRPr>
    </a:lvl3pPr>
    <a:lvl4pPr marL="1371600" algn="l" rtl="0" fontAlgn="base">
      <a:spcBef>
        <a:spcPct val="0"/>
      </a:spcBef>
      <a:spcAft>
        <a:spcPct val="0"/>
      </a:spcAft>
      <a:defRPr kern="1200">
        <a:solidFill>
          <a:schemeClr val="tx1"/>
        </a:solidFill>
        <a:latin typeface="Arial" charset="0"/>
        <a:ea typeface="Arial" charset="0"/>
        <a:cs typeface="Arial" charset="0"/>
      </a:defRPr>
    </a:lvl4pPr>
    <a:lvl5pPr marL="1828800" algn="l" rtl="0" fontAlgn="base">
      <a:spcBef>
        <a:spcPct val="0"/>
      </a:spcBef>
      <a:spcAft>
        <a:spcPct val="0"/>
      </a:spcAft>
      <a:defRPr kern="1200">
        <a:solidFill>
          <a:schemeClr val="tx1"/>
        </a:solidFill>
        <a:latin typeface="Arial" charset="0"/>
        <a:ea typeface="Arial" charset="0"/>
        <a:cs typeface="Arial" charset="0"/>
      </a:defRPr>
    </a:lvl5pPr>
    <a:lvl6pPr marL="2286000" algn="l" defTabSz="914400" rtl="0" eaLnBrk="1" latinLnBrk="0" hangingPunct="1">
      <a:defRPr kern="1200">
        <a:solidFill>
          <a:schemeClr val="tx1"/>
        </a:solidFill>
        <a:latin typeface="Arial" charset="0"/>
        <a:ea typeface="Arial" charset="0"/>
        <a:cs typeface="Arial" charset="0"/>
      </a:defRPr>
    </a:lvl6pPr>
    <a:lvl7pPr marL="2743200" algn="l" defTabSz="914400" rtl="0" eaLnBrk="1" latinLnBrk="0" hangingPunct="1">
      <a:defRPr kern="1200">
        <a:solidFill>
          <a:schemeClr val="tx1"/>
        </a:solidFill>
        <a:latin typeface="Arial" charset="0"/>
        <a:ea typeface="Arial" charset="0"/>
        <a:cs typeface="Arial" charset="0"/>
      </a:defRPr>
    </a:lvl7pPr>
    <a:lvl8pPr marL="3200400" algn="l" defTabSz="914400" rtl="0" eaLnBrk="1" latinLnBrk="0" hangingPunct="1">
      <a:defRPr kern="1200">
        <a:solidFill>
          <a:schemeClr val="tx1"/>
        </a:solidFill>
        <a:latin typeface="Arial" charset="0"/>
        <a:ea typeface="Arial" charset="0"/>
        <a:cs typeface="Arial" charset="0"/>
      </a:defRPr>
    </a:lvl8pPr>
    <a:lvl9pPr marL="3657600" algn="l" defTabSz="914400" rtl="0" eaLnBrk="1" latinLnBrk="0" hangingPunct="1">
      <a:defRPr kern="1200">
        <a:solidFill>
          <a:schemeClr val="tx1"/>
        </a:solidFill>
        <a:latin typeface="Arial" charset="0"/>
        <a:ea typeface="Arial" charset="0"/>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27688"/>
    <a:srgbClr val="5E889D"/>
    <a:srgbClr val="94B0BE"/>
    <a:srgbClr val="4E3721"/>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611"/>
    <p:restoredTop sz="94674"/>
  </p:normalViewPr>
  <p:slideViewPr>
    <p:cSldViewPr>
      <p:cViewPr varScale="1">
        <p:scale>
          <a:sx n="124" d="100"/>
          <a:sy n="124" d="100"/>
        </p:scale>
        <p:origin x="1224" y="90"/>
      </p:cViewPr>
      <p:guideLst>
        <p:guide orient="horz" pos="2160"/>
        <p:guide pos="2880"/>
      </p:guideLst>
    </p:cSldViewPr>
  </p:slideViewPr>
  <p:notesTextViewPr>
    <p:cViewPr>
      <p:scale>
        <a:sx n="100" d="100"/>
        <a:sy n="100" d="100"/>
      </p:scale>
      <p:origin x="0" y="0"/>
    </p:cViewPr>
  </p:notesTextViewPr>
  <p:notesViewPr>
    <p:cSldViewPr>
      <p:cViewPr varScale="1">
        <p:scale>
          <a:sx n="92" d="100"/>
          <a:sy n="92" d="100"/>
        </p:scale>
        <p:origin x="375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FDC891AF-FFA8-40C6-9B91-D15AE1FF08E4}" type="datetimeFigureOut">
              <a:rPr lang="en-AU" smtClean="0"/>
              <a:t>27/10/2017</a:t>
            </a:fld>
            <a:endParaRPr lang="en-AU"/>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0340F104-25ED-4468-BFD0-CF2D3E00780E}" type="slidenum">
              <a:rPr lang="en-AU" smtClean="0"/>
              <a:t>‹#›</a:t>
            </a:fld>
            <a:endParaRPr lang="en-AU"/>
          </a:p>
        </p:txBody>
      </p:sp>
    </p:spTree>
    <p:extLst>
      <p:ext uri="{BB962C8B-B14F-4D97-AF65-F5344CB8AC3E}">
        <p14:creationId xmlns:p14="http://schemas.microsoft.com/office/powerpoint/2010/main" val="7270753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200"/>
            </a:lvl1pPr>
          </a:lstStyle>
          <a:p>
            <a:endParaRPr lang="en-AU" altLang="x-none"/>
          </a:p>
        </p:txBody>
      </p:sp>
      <p:sp>
        <p:nvSpPr>
          <p:cNvPr id="3075" name="Rectangle 3"/>
          <p:cNvSpPr>
            <a:spLocks noGrp="1" noChangeArrowheads="1"/>
          </p:cNvSpPr>
          <p:nvPr>
            <p:ph type="dt" idx="1"/>
          </p:nvPr>
        </p:nvSpPr>
        <p:spPr bwMode="auto">
          <a:xfrm>
            <a:off x="3850443" y="0"/>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200"/>
            </a:lvl1pPr>
          </a:lstStyle>
          <a:p>
            <a:endParaRPr lang="en-AU" altLang="x-none"/>
          </a:p>
        </p:txBody>
      </p:sp>
      <p:sp>
        <p:nvSpPr>
          <p:cNvPr id="3076"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79768" y="4715153"/>
            <a:ext cx="5438140" cy="4466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AU" altLang="x-none"/>
              <a:t>Click to edit Master text styles</a:t>
            </a:r>
          </a:p>
          <a:p>
            <a:pPr lvl="1"/>
            <a:r>
              <a:rPr lang="en-AU" altLang="x-none"/>
              <a:t>Second level</a:t>
            </a:r>
          </a:p>
          <a:p>
            <a:pPr lvl="2"/>
            <a:r>
              <a:rPr lang="en-AU" altLang="x-none"/>
              <a:t>Third level</a:t>
            </a:r>
          </a:p>
          <a:p>
            <a:pPr lvl="3"/>
            <a:r>
              <a:rPr lang="en-AU" altLang="x-none"/>
              <a:t>Fourth level</a:t>
            </a:r>
          </a:p>
          <a:p>
            <a:pPr lvl="4"/>
            <a:r>
              <a:rPr lang="en-AU" altLang="x-none"/>
              <a:t>Fifth level</a:t>
            </a:r>
          </a:p>
        </p:txBody>
      </p:sp>
      <p:sp>
        <p:nvSpPr>
          <p:cNvPr id="3078" name="Rectangle 6"/>
          <p:cNvSpPr>
            <a:spLocks noGrp="1" noChangeArrowheads="1"/>
          </p:cNvSpPr>
          <p:nvPr>
            <p:ph type="ftr" sz="quarter" idx="4"/>
          </p:nvPr>
        </p:nvSpPr>
        <p:spPr bwMode="auto">
          <a:xfrm>
            <a:off x="0" y="9428583"/>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a:lvl1pPr>
          </a:lstStyle>
          <a:p>
            <a:endParaRPr lang="en-AU" altLang="x-none"/>
          </a:p>
        </p:txBody>
      </p:sp>
      <p:sp>
        <p:nvSpPr>
          <p:cNvPr id="3079" name="Rectangle 7"/>
          <p:cNvSpPr>
            <a:spLocks noGrp="1" noChangeArrowheads="1"/>
          </p:cNvSpPr>
          <p:nvPr>
            <p:ph type="sldNum" sz="quarter" idx="5"/>
          </p:nvPr>
        </p:nvSpPr>
        <p:spPr bwMode="auto">
          <a:xfrm>
            <a:off x="3850443" y="9428583"/>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a:lvl1pPr>
          </a:lstStyle>
          <a:p>
            <a:fld id="{68C604BE-0F0D-D04A-8219-1C702BFC3B16}" type="slidenum">
              <a:rPr lang="en-AU" altLang="x-none"/>
              <a:pPr/>
              <a:t>‹#›</a:t>
            </a:fld>
            <a:endParaRPr lang="en-AU"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Arial" charset="0"/>
        <a:cs typeface="Arial" charset="0"/>
      </a:defRPr>
    </a:lvl1pPr>
    <a:lvl2pPr marL="457200" algn="l" rtl="0" fontAlgn="base">
      <a:spcBef>
        <a:spcPct val="30000"/>
      </a:spcBef>
      <a:spcAft>
        <a:spcPct val="0"/>
      </a:spcAft>
      <a:defRPr sz="1200" kern="1200">
        <a:solidFill>
          <a:schemeClr val="tx1"/>
        </a:solidFill>
        <a:latin typeface="Arial" charset="0"/>
        <a:ea typeface="Arial" charset="0"/>
        <a:cs typeface="Arial" charset="0"/>
      </a:defRPr>
    </a:lvl2pPr>
    <a:lvl3pPr marL="914400" algn="l" rtl="0" fontAlgn="base">
      <a:spcBef>
        <a:spcPct val="30000"/>
      </a:spcBef>
      <a:spcAft>
        <a:spcPct val="0"/>
      </a:spcAft>
      <a:defRPr sz="1200" kern="1200">
        <a:solidFill>
          <a:schemeClr val="tx1"/>
        </a:solidFill>
        <a:latin typeface="Arial" charset="0"/>
        <a:ea typeface="Arial" charset="0"/>
        <a:cs typeface="Arial" charset="0"/>
      </a:defRPr>
    </a:lvl3pPr>
    <a:lvl4pPr marL="1371600" algn="l" rtl="0" fontAlgn="base">
      <a:spcBef>
        <a:spcPct val="30000"/>
      </a:spcBef>
      <a:spcAft>
        <a:spcPct val="0"/>
      </a:spcAft>
      <a:defRPr sz="1200" kern="1200">
        <a:solidFill>
          <a:schemeClr val="tx1"/>
        </a:solidFill>
        <a:latin typeface="Arial" charset="0"/>
        <a:ea typeface="Arial" charset="0"/>
        <a:cs typeface="Arial" charset="0"/>
      </a:defRPr>
    </a:lvl4pPr>
    <a:lvl5pPr marL="1828800" algn="l" rtl="0" fontAlgn="base">
      <a:spcBef>
        <a:spcPct val="30000"/>
      </a:spcBef>
      <a:spcAft>
        <a:spcPct val="0"/>
      </a:spcAft>
      <a:defRPr sz="1200" kern="1200">
        <a:solidFill>
          <a:schemeClr val="tx1"/>
        </a:solidFill>
        <a:latin typeface="Arial" charset="0"/>
        <a:ea typeface="Arial" charset="0"/>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68C604BE-0F0D-D04A-8219-1C702BFC3B16}" type="slidenum">
              <a:rPr lang="en-AU" altLang="x-none" smtClean="0"/>
              <a:pPr/>
              <a:t>1</a:t>
            </a:fld>
            <a:endParaRPr lang="en-AU" altLang="x-none"/>
          </a:p>
        </p:txBody>
      </p:sp>
    </p:spTree>
    <p:extLst>
      <p:ext uri="{BB962C8B-B14F-4D97-AF65-F5344CB8AC3E}">
        <p14:creationId xmlns:p14="http://schemas.microsoft.com/office/powerpoint/2010/main" val="36641894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43EA09-E4D9-3F49-9BA8-B447F6E8EEE0}" type="slidenum">
              <a:rPr lang="en-AU" altLang="x-none"/>
              <a:pPr/>
              <a:t>2</a:t>
            </a:fld>
            <a:endParaRPr lang="en-AU" altLang="x-none"/>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p:txBody>
          <a:bodyPr/>
          <a:lstStyle/>
          <a:p>
            <a:r>
              <a:rPr lang="en-AU" altLang="x-none" dirty="0" smtClean="0"/>
              <a:t>Assume the vehicle on the right was travelling in the direction of the arrow and has collided with the vehicle on the left.</a:t>
            </a:r>
            <a:endParaRPr lang="x-none" altLang="x-none"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43EA09-E4D9-3F49-9BA8-B447F6E8EEE0}" type="slidenum">
              <a:rPr lang="en-AU" altLang="x-none"/>
              <a:pPr/>
              <a:t>3</a:t>
            </a:fld>
            <a:endParaRPr lang="en-AU" altLang="x-none"/>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p:txBody>
          <a:bodyPr/>
          <a:lstStyle/>
          <a:p>
            <a:r>
              <a:rPr lang="en-AU" altLang="x-none" dirty="0" smtClean="0"/>
              <a:t>The driver ‘at fault’ is shown with the red outline</a:t>
            </a:r>
            <a:endParaRPr lang="x-none" altLang="x-none" dirty="0"/>
          </a:p>
        </p:txBody>
      </p:sp>
    </p:spTree>
    <p:extLst>
      <p:ext uri="{BB962C8B-B14F-4D97-AF65-F5344CB8AC3E}">
        <p14:creationId xmlns:p14="http://schemas.microsoft.com/office/powerpoint/2010/main" val="21549017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43EA09-E4D9-3F49-9BA8-B447F6E8EEE0}" type="slidenum">
              <a:rPr lang="en-AU" altLang="x-none"/>
              <a:pPr/>
              <a:t>4</a:t>
            </a:fld>
            <a:endParaRPr lang="en-AU" altLang="x-none"/>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p:txBody>
          <a:bodyPr/>
          <a:lstStyle/>
          <a:p>
            <a:r>
              <a:rPr lang="en-AU" altLang="x-none" dirty="0" smtClean="0"/>
              <a:t>Who’s covered – all the passengers and the driver of the other vehicle, shown in purple will be covered by the CTP scheme as it currently exists. On the face of it the only person who is not insured and will not receive help to meet medical and other expenses is the ‘driver at fault’.</a:t>
            </a:r>
          </a:p>
          <a:p>
            <a:r>
              <a:rPr lang="en-AU" altLang="x-none" dirty="0"/>
              <a:t>But that is only true if there really is ‘fault’.  In the lead up to the jury there has been discussion of the no fault accident where the driver hits a kangaroo but is that really ‘no fault’?  The ‘reasonable driver’ is aware that we live in a place populated by kangaroos, that they are present most particularly at dawn and dusk and that there is a risk of collision. The ‘reasonable driver’, even if not the average or normal or ordinary driver, is looking out for kangaroos and driving at a speed that will allow him or her to stop should a kangaroo appear. It’s not impossible </a:t>
            </a:r>
            <a:r>
              <a:rPr lang="en-AU" altLang="x-none" dirty="0" smtClean="0"/>
              <a:t>to find that a driver who collides with a kangaroo is at fault.</a:t>
            </a:r>
          </a:p>
          <a:p>
            <a:r>
              <a:rPr lang="en-AU" altLang="x-none" dirty="0" smtClean="0"/>
              <a:t>But our picture is not a kangaroo, it’s another car.  What if the ‘driver at fault’ had a sudden and unexpected heart attack, stroke or some other medical event and lost control of the vehicle or worse, died at the wheel? In the absence of any warning they would not be ‘at fault’ and arguably no-one in either car will recover.</a:t>
            </a:r>
            <a:endParaRPr lang="x-none" altLang="x-none" dirty="0"/>
          </a:p>
          <a:p>
            <a:endParaRPr lang="en-AU" altLang="x-none" dirty="0" smtClean="0"/>
          </a:p>
        </p:txBody>
      </p:sp>
    </p:spTree>
    <p:extLst>
      <p:ext uri="{BB962C8B-B14F-4D97-AF65-F5344CB8AC3E}">
        <p14:creationId xmlns:p14="http://schemas.microsoft.com/office/powerpoint/2010/main" val="13592055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43EA09-E4D9-3F49-9BA8-B447F6E8EEE0}" type="slidenum">
              <a:rPr lang="en-AU" altLang="x-none"/>
              <a:pPr/>
              <a:t>5</a:t>
            </a:fld>
            <a:endParaRPr lang="en-AU" altLang="x-none"/>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p:txBody>
          <a:bodyPr/>
          <a:lstStyle/>
          <a:p>
            <a:r>
              <a:rPr lang="en-AU" altLang="x-none" dirty="0" smtClean="0"/>
              <a:t>Let us look at the passengers in the ‘at fault’ car and assume that the driver was at faul</a:t>
            </a:r>
            <a:r>
              <a:rPr lang="en-AU" altLang="x-none" dirty="0" smtClean="0"/>
              <a:t>t and not the victim of a sudden medical emergency.</a:t>
            </a:r>
          </a:p>
          <a:p>
            <a:r>
              <a:rPr lang="en-AU" altLang="x-none" dirty="0" smtClean="0"/>
              <a:t>They will be covered but their entitlement to damages may be reduced.  Things that constitute contributory negligence by a passenger may include getting int</a:t>
            </a:r>
            <a:r>
              <a:rPr lang="en-AU" altLang="x-none" dirty="0" smtClean="0"/>
              <a:t>o a vehicle knowing the driver is affected by drugs or alcohol or failing to wear a seat belt – in some states this is set out in the statute – </a:t>
            </a:r>
            <a:r>
              <a:rPr lang="en-AU" altLang="x-none" dirty="0"/>
              <a:t>see </a:t>
            </a:r>
            <a:r>
              <a:rPr lang="en-AU" altLang="x-none" i="1" dirty="0" smtClean="0"/>
              <a:t>Motor Accidents Compensation Act 1999 </a:t>
            </a:r>
            <a:r>
              <a:rPr lang="en-AU" altLang="x-none" dirty="0" smtClean="0"/>
              <a:t>(NSW) s 138.</a:t>
            </a:r>
          </a:p>
          <a:p>
            <a:r>
              <a:rPr lang="en-AU" altLang="x-none" dirty="0" smtClean="0"/>
              <a:t>The passengers will also be denied compensation if they are engaged in a joint illegal enterprise, </a:t>
            </a:r>
            <a:r>
              <a:rPr lang="en-AU" altLang="x-none" dirty="0" err="1" smtClean="0"/>
              <a:t>eg</a:t>
            </a:r>
            <a:r>
              <a:rPr lang="en-AU" altLang="x-none" dirty="0" smtClean="0"/>
              <a:t> if they are injured as they are trying to get away from a bank robbery.</a:t>
            </a:r>
            <a:endParaRPr lang="en-AU" altLang="x-none" dirty="0"/>
          </a:p>
          <a:p>
            <a:endParaRPr lang="en-AU" altLang="x-none" dirty="0"/>
          </a:p>
          <a:p>
            <a:endParaRPr lang="x-none" altLang="x-none" dirty="0"/>
          </a:p>
        </p:txBody>
      </p:sp>
    </p:spTree>
    <p:extLst>
      <p:ext uri="{BB962C8B-B14F-4D97-AF65-F5344CB8AC3E}">
        <p14:creationId xmlns:p14="http://schemas.microsoft.com/office/powerpoint/2010/main" val="21888764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43EA09-E4D9-3F49-9BA8-B447F6E8EEE0}" type="slidenum">
              <a:rPr lang="en-AU" altLang="x-none"/>
              <a:pPr/>
              <a:t>6</a:t>
            </a:fld>
            <a:endParaRPr lang="en-AU" altLang="x-none"/>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p:txBody>
          <a:bodyPr/>
          <a:lstStyle/>
          <a:p>
            <a:r>
              <a:rPr lang="en-AU" altLang="x-none" dirty="0" smtClean="0"/>
              <a:t>We talk about CTP insurance being an insurance of indemnity that ensures the injured people get paid from the pool of funds that we all contribute to. This protects the assets of the driver at faul</a:t>
            </a:r>
            <a:r>
              <a:rPr lang="en-AU" altLang="x-none" dirty="0" smtClean="0"/>
              <a:t>t who doesn’t have to pay from their own funds. The driver at fault can lose that protection and can be pursued by the CTP insurer or nominal defendant if</a:t>
            </a:r>
          </a:p>
          <a:p>
            <a:pPr marL="171450" indent="-171450">
              <a:buFont typeface="Arial" panose="020B0604020202020204" pitchFamily="34" charset="0"/>
              <a:buChar char="•"/>
            </a:pPr>
            <a:r>
              <a:rPr lang="en-AU" altLang="x-none" dirty="0" smtClean="0"/>
              <a:t>The vehicle was unregistered </a:t>
            </a:r>
            <a:r>
              <a:rPr lang="en-AU" altLang="x-none" dirty="0"/>
              <a:t>and uninsured </a:t>
            </a:r>
            <a:r>
              <a:rPr lang="en-AU" altLang="x-none" dirty="0" smtClean="0"/>
              <a:t>(</a:t>
            </a:r>
            <a:r>
              <a:rPr lang="en-AU" altLang="x-none" i="1" dirty="0" smtClean="0"/>
              <a:t>Road Transport (Third-party Insurance) Act 2008 </a:t>
            </a:r>
            <a:r>
              <a:rPr lang="en-AU" altLang="x-none" dirty="0" smtClean="0"/>
              <a:t>(ACT ) s 174);</a:t>
            </a:r>
          </a:p>
          <a:p>
            <a:pPr marL="171450" indent="-171450">
              <a:buFont typeface="Arial" panose="020B0604020202020204" pitchFamily="34" charset="0"/>
              <a:buChar char="•"/>
            </a:pPr>
            <a:r>
              <a:rPr lang="en-AU" altLang="x-none" dirty="0" smtClean="0"/>
              <a:t>The vehicle was being used without authority (s 169);</a:t>
            </a:r>
          </a:p>
          <a:p>
            <a:pPr marL="171450" indent="-171450">
              <a:buFont typeface="Arial" panose="020B0604020202020204" pitchFamily="34" charset="0"/>
              <a:buChar char="•"/>
            </a:pPr>
            <a:r>
              <a:rPr lang="en-AU" altLang="x-none" dirty="0" smtClean="0"/>
              <a:t>The driver deliberately caused the injury (s 170); or</a:t>
            </a:r>
          </a:p>
          <a:p>
            <a:pPr marL="171450" indent="-171450">
              <a:buFont typeface="Arial" panose="020B0604020202020204" pitchFamily="34" charset="0"/>
              <a:buChar char="•"/>
            </a:pPr>
            <a:r>
              <a:rPr lang="en-AU" altLang="x-none" dirty="0" smtClean="0"/>
              <a:t>The driver </a:t>
            </a:r>
            <a:r>
              <a:rPr lang="en-AU" altLang="x-none" dirty="0"/>
              <a:t>was ‘unable to exercise effective control of the motor </a:t>
            </a:r>
            <a:r>
              <a:rPr lang="en-AU" altLang="x-none" dirty="0" smtClean="0"/>
              <a:t>vehicle’ due to their consumption of drugs or alcohol (s 171).</a:t>
            </a:r>
          </a:p>
          <a:p>
            <a:r>
              <a:rPr lang="en-AU" altLang="x-none" dirty="0" smtClean="0"/>
              <a:t>Where a driver is assessed to be 25% at fault, or more, they can be required to pay a $500 excess (s 167). The driver at fault can also be required to pay $2000 if they fraudulently attempted to avoid paying the correct CTP premium (s 168).</a:t>
            </a:r>
          </a:p>
          <a:p>
            <a:r>
              <a:rPr lang="en-AU" altLang="x-none" dirty="0" smtClean="0"/>
              <a:t>Do the CTP insurers pursue those claims? I don’t know but we don’t see cases in the courts where people challenge the right of the CTP insurer so one </a:t>
            </a:r>
            <a:r>
              <a:rPr lang="en-AU" altLang="x-none" dirty="0" smtClean="0"/>
              <a:t>might infer that they don’t exercise those rights very often, if at all.</a:t>
            </a:r>
            <a:endParaRPr lang="en-AU" altLang="x-none" dirty="0"/>
          </a:p>
        </p:txBody>
      </p:sp>
    </p:spTree>
    <p:extLst>
      <p:ext uri="{BB962C8B-B14F-4D97-AF65-F5344CB8AC3E}">
        <p14:creationId xmlns:p14="http://schemas.microsoft.com/office/powerpoint/2010/main" val="12199843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43EA09-E4D9-3F49-9BA8-B447F6E8EEE0}" type="slidenum">
              <a:rPr lang="en-AU" altLang="x-none"/>
              <a:pPr/>
              <a:t>7</a:t>
            </a:fld>
            <a:endParaRPr lang="en-AU" altLang="x-none"/>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p:txBody>
          <a:bodyPr/>
          <a:lstStyle/>
          <a:p>
            <a:r>
              <a:rPr lang="en-AU" altLang="x-none" dirty="0" smtClean="0"/>
              <a:t>What if it wa</a:t>
            </a:r>
            <a:r>
              <a:rPr lang="en-AU" altLang="x-none" dirty="0" smtClean="0"/>
              <a:t>s a ‘no fault’ scheme?</a:t>
            </a:r>
          </a:p>
          <a:p>
            <a:r>
              <a:rPr lang="en-AU" altLang="x-none" dirty="0" smtClean="0"/>
              <a:t>Everyone would be covered.</a:t>
            </a:r>
            <a:endParaRPr lang="x-none" altLang="x-none" dirty="0"/>
          </a:p>
        </p:txBody>
      </p:sp>
    </p:spTree>
    <p:extLst>
      <p:ext uri="{BB962C8B-B14F-4D97-AF65-F5344CB8AC3E}">
        <p14:creationId xmlns:p14="http://schemas.microsoft.com/office/powerpoint/2010/main" val="21135284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68C604BE-0F0D-D04A-8219-1C702BFC3B16}" type="slidenum">
              <a:rPr lang="en-AU" altLang="x-none" smtClean="0"/>
              <a:pPr/>
              <a:t>8</a:t>
            </a:fld>
            <a:endParaRPr lang="en-AU" altLang="x-none"/>
          </a:p>
        </p:txBody>
      </p:sp>
    </p:spTree>
    <p:extLst>
      <p:ext uri="{BB962C8B-B14F-4D97-AF65-F5344CB8AC3E}">
        <p14:creationId xmlns:p14="http://schemas.microsoft.com/office/powerpoint/2010/main" val="39625773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68C604BE-0F0D-D04A-8219-1C702BFC3B16}" type="slidenum">
              <a:rPr lang="en-AU" altLang="x-none" smtClean="0"/>
              <a:pPr/>
              <a:t>9</a:t>
            </a:fld>
            <a:endParaRPr lang="en-AU" altLang="x-none"/>
          </a:p>
        </p:txBody>
      </p:sp>
    </p:spTree>
    <p:extLst>
      <p:ext uri="{BB962C8B-B14F-4D97-AF65-F5344CB8AC3E}">
        <p14:creationId xmlns:p14="http://schemas.microsoft.com/office/powerpoint/2010/main" val="15336870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Removing fault is unlikely to encourage drivers to drive dangerously. It is unlikely people modify their behaviour because of fear of liability. First people are not liable, CTP picks up the liability so the threat that if you are at fault you will be ruined has already been largely removed.</a:t>
            </a:r>
          </a:p>
          <a:p>
            <a:r>
              <a:rPr lang="en-AU" dirty="0" smtClean="0"/>
              <a:t>A bigger inducement to drive safely is self preservation. Driver’s are trying to avoid killing themselves.</a:t>
            </a:r>
          </a:p>
          <a:p>
            <a:r>
              <a:rPr lang="en-AU" dirty="0" smtClean="0"/>
              <a:t>The proper forum for retribution and deterrence is the criminal law.</a:t>
            </a:r>
          </a:p>
          <a:p>
            <a:r>
              <a:rPr lang="en-AU" dirty="0" smtClean="0"/>
              <a:t>Making it no fault may have premium implications because more people are covered but administrative costs will be reduced as there will not need to be litigation over fault.</a:t>
            </a:r>
          </a:p>
          <a:p>
            <a:r>
              <a:rPr lang="en-AU" dirty="0" smtClean="0"/>
              <a:t>The question of fault is different to the question of damages and how damages are calculated and whether or not there are caps on damages. It may be thought that is part of the trade-off, </a:t>
            </a:r>
            <a:r>
              <a:rPr lang="en-AU" dirty="0" err="1" smtClean="0"/>
              <a:t>ie</a:t>
            </a:r>
            <a:r>
              <a:rPr lang="en-AU" dirty="0" smtClean="0"/>
              <a:t> reduced damages in exchange for administrative ease and greater cover but that need not be the case. One could retain a right to common law damages (the very personalised and detail assessment of costs) with a no fault scheme. Equally as in NSW (prior to the start of the 2017 Act) you could keep a ‘fault’ scheme and put significant caps and limits on damages (probably the worst of all possible worlds deliberately designed to make it harder for people to recover). Damages and fault need not be considered together and other panels are addressing issues of damages.</a:t>
            </a:r>
          </a:p>
          <a:p>
            <a:endParaRPr lang="en-AU" dirty="0"/>
          </a:p>
        </p:txBody>
      </p:sp>
      <p:sp>
        <p:nvSpPr>
          <p:cNvPr id="4" name="Slide Number Placeholder 3"/>
          <p:cNvSpPr>
            <a:spLocks noGrp="1"/>
          </p:cNvSpPr>
          <p:nvPr>
            <p:ph type="sldNum" sz="quarter" idx="10"/>
          </p:nvPr>
        </p:nvSpPr>
        <p:spPr/>
        <p:txBody>
          <a:bodyPr/>
          <a:lstStyle/>
          <a:p>
            <a:fld id="{68C604BE-0F0D-D04A-8219-1C702BFC3B16}" type="slidenum">
              <a:rPr lang="en-AU" altLang="x-none" smtClean="0"/>
              <a:pPr/>
              <a:t>10</a:t>
            </a:fld>
            <a:endParaRPr lang="en-AU" altLang="x-none"/>
          </a:p>
        </p:txBody>
      </p:sp>
    </p:spTree>
    <p:extLst>
      <p:ext uri="{BB962C8B-B14F-4D97-AF65-F5344CB8AC3E}">
        <p14:creationId xmlns:p14="http://schemas.microsoft.com/office/powerpoint/2010/main" val="4542956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194" name="Rectangle 2"/>
          <p:cNvSpPr>
            <a:spLocks noChangeArrowheads="1"/>
          </p:cNvSpPr>
          <p:nvPr/>
        </p:nvSpPr>
        <p:spPr bwMode="auto">
          <a:xfrm>
            <a:off x="0" y="4652963"/>
            <a:ext cx="9144000" cy="2205037"/>
          </a:xfrm>
          <a:prstGeom prst="rect">
            <a:avLst/>
          </a:prstGeom>
          <a:solidFill>
            <a:srgbClr val="94B0B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196" name="Rectangle 4"/>
          <p:cNvSpPr>
            <a:spLocks noGrp="1" noChangeArrowheads="1"/>
          </p:cNvSpPr>
          <p:nvPr>
            <p:ph type="subTitle" idx="1"/>
          </p:nvPr>
        </p:nvSpPr>
        <p:spPr>
          <a:xfrm>
            <a:off x="468313" y="4652963"/>
            <a:ext cx="8280400" cy="519112"/>
          </a:xfrm>
        </p:spPr>
        <p:txBody>
          <a:bodyPr>
            <a:spAutoFit/>
          </a:bodyPr>
          <a:lstStyle>
            <a:lvl1pPr marL="0" indent="0">
              <a:buFontTx/>
              <a:buNone/>
              <a:defRPr sz="2800"/>
            </a:lvl1pPr>
          </a:lstStyle>
          <a:p>
            <a:pPr lvl="0"/>
            <a:r>
              <a:rPr lang="en-AU" altLang="x-none" noProof="0" smtClean="0"/>
              <a:t>Click to edit Master subtitle style</a:t>
            </a:r>
          </a:p>
        </p:txBody>
      </p:sp>
      <p:sp>
        <p:nvSpPr>
          <p:cNvPr id="8197" name="Rectangle 5"/>
          <p:cNvSpPr>
            <a:spLocks noGrp="1" noChangeArrowheads="1"/>
          </p:cNvSpPr>
          <p:nvPr>
            <p:ph type="dt" sz="half" idx="2"/>
          </p:nvPr>
        </p:nvSpPr>
        <p:spPr>
          <a:xfrm>
            <a:off x="457200" y="6245225"/>
            <a:ext cx="2133600" cy="476250"/>
          </a:xfrm>
        </p:spPr>
        <p:txBody>
          <a:bodyPr/>
          <a:lstStyle>
            <a:lvl1pPr algn="l">
              <a:defRPr/>
            </a:lvl1pPr>
          </a:lstStyle>
          <a:p>
            <a:endParaRPr lang="en-AU" altLang="x-none"/>
          </a:p>
        </p:txBody>
      </p:sp>
      <p:sp>
        <p:nvSpPr>
          <p:cNvPr id="8198" name="Rectangle 6"/>
          <p:cNvSpPr>
            <a:spLocks noGrp="1" noChangeArrowheads="1"/>
          </p:cNvSpPr>
          <p:nvPr>
            <p:ph type="ftr" sz="quarter" idx="3"/>
          </p:nvPr>
        </p:nvSpPr>
        <p:spPr>
          <a:xfrm>
            <a:off x="3124200" y="6245225"/>
            <a:ext cx="2895600" cy="476250"/>
          </a:xfrm>
        </p:spPr>
        <p:txBody>
          <a:bodyPr/>
          <a:lstStyle>
            <a:lvl1pPr algn="ctr">
              <a:defRPr/>
            </a:lvl1pPr>
          </a:lstStyle>
          <a:p>
            <a:r>
              <a:rPr lang="en-AU" altLang="x-none"/>
              <a:t>Footer text goes in here</a:t>
            </a:r>
          </a:p>
        </p:txBody>
      </p:sp>
      <p:sp>
        <p:nvSpPr>
          <p:cNvPr id="8199" name="Rectangle 7"/>
          <p:cNvSpPr>
            <a:spLocks noGrp="1" noChangeArrowheads="1"/>
          </p:cNvSpPr>
          <p:nvPr>
            <p:ph type="sldNum" sz="quarter" idx="4"/>
          </p:nvPr>
        </p:nvSpPr>
        <p:spPr>
          <a:xfrm>
            <a:off x="6553200" y="6245225"/>
            <a:ext cx="2133600" cy="476250"/>
          </a:xfrm>
        </p:spPr>
        <p:txBody>
          <a:bodyPr/>
          <a:lstStyle>
            <a:lvl1pPr>
              <a:defRPr/>
            </a:lvl1pPr>
          </a:lstStyle>
          <a:p>
            <a:fld id="{9F3E6DF8-AF08-4E4B-9CA5-1234BCB0AB19}" type="slidenum">
              <a:rPr lang="en-AU" altLang="x-none"/>
              <a:pPr/>
              <a:t>‹#›</a:t>
            </a:fld>
            <a:endParaRPr lang="en-AU" altLang="x-none"/>
          </a:p>
        </p:txBody>
      </p:sp>
      <p:sp>
        <p:nvSpPr>
          <p:cNvPr id="8200" name="Rectangle 8"/>
          <p:cNvSpPr>
            <a:spLocks noChangeArrowheads="1"/>
          </p:cNvSpPr>
          <p:nvPr/>
        </p:nvSpPr>
        <p:spPr bwMode="auto">
          <a:xfrm>
            <a:off x="0" y="0"/>
            <a:ext cx="9144000" cy="765175"/>
          </a:xfrm>
          <a:prstGeom prst="rect">
            <a:avLst/>
          </a:prstGeom>
          <a:solidFill>
            <a:srgbClr val="3333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endParaRPr lang="x-none" altLang="x-none"/>
          </a:p>
        </p:txBody>
      </p:sp>
      <p:pic>
        <p:nvPicPr>
          <p:cNvPr id="8201" name="Picture 9" descr="ANU_LOGO_WHI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115888"/>
            <a:ext cx="1511300" cy="525462"/>
          </a:xfrm>
          <a:prstGeom prst="rect">
            <a:avLst/>
          </a:prstGeom>
          <a:noFill/>
          <a:extLst>
            <a:ext uri="{909E8E84-426E-40DD-AFC4-6F175D3DCCD1}">
              <a14:hiddenFill xmlns:a14="http://schemas.microsoft.com/office/drawing/2010/main">
                <a:solidFill>
                  <a:srgbClr val="FFFFFF"/>
                </a:solidFill>
              </a14:hiddenFill>
            </a:ext>
          </a:extLst>
        </p:spPr>
      </p:pic>
      <p:sp>
        <p:nvSpPr>
          <p:cNvPr id="8195" name="Rectangle 3"/>
          <p:cNvSpPr>
            <a:spLocks noGrp="1" noChangeArrowheads="1"/>
          </p:cNvSpPr>
          <p:nvPr>
            <p:ph type="ctrTitle"/>
          </p:nvPr>
        </p:nvSpPr>
        <p:spPr>
          <a:xfrm>
            <a:off x="468313" y="1919288"/>
            <a:ext cx="8207375" cy="641350"/>
          </a:xfrm>
        </p:spPr>
        <p:txBody>
          <a:bodyPr>
            <a:spAutoFit/>
          </a:bodyPr>
          <a:lstStyle>
            <a:lvl1pPr>
              <a:defRPr>
                <a:solidFill>
                  <a:schemeClr val="tx1"/>
                </a:solidFill>
              </a:defRPr>
            </a:lvl1pPr>
          </a:lstStyle>
          <a:p>
            <a:pPr lvl="0"/>
            <a:r>
              <a:rPr lang="en-AU" altLang="x-none" noProof="0" smtClean="0"/>
              <a:t>Click to edit Master 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AU" altLang="x-none"/>
          </a:p>
        </p:txBody>
      </p:sp>
      <p:sp>
        <p:nvSpPr>
          <p:cNvPr id="5" name="Footer Placeholder 4"/>
          <p:cNvSpPr>
            <a:spLocks noGrp="1"/>
          </p:cNvSpPr>
          <p:nvPr>
            <p:ph type="ftr" sz="quarter" idx="11"/>
          </p:nvPr>
        </p:nvSpPr>
        <p:spPr/>
        <p:txBody>
          <a:bodyPr/>
          <a:lstStyle>
            <a:lvl1pPr>
              <a:defRPr/>
            </a:lvl1pPr>
          </a:lstStyle>
          <a:p>
            <a:r>
              <a:rPr lang="en-AU" altLang="x-none"/>
              <a:t>Footer text goes in here</a:t>
            </a:r>
          </a:p>
        </p:txBody>
      </p:sp>
      <p:sp>
        <p:nvSpPr>
          <p:cNvPr id="6" name="Slide Number Placeholder 5"/>
          <p:cNvSpPr>
            <a:spLocks noGrp="1"/>
          </p:cNvSpPr>
          <p:nvPr>
            <p:ph type="sldNum" sz="quarter" idx="12"/>
          </p:nvPr>
        </p:nvSpPr>
        <p:spPr/>
        <p:txBody>
          <a:bodyPr/>
          <a:lstStyle>
            <a:lvl1pPr>
              <a:defRPr/>
            </a:lvl1pPr>
          </a:lstStyle>
          <a:p>
            <a:fld id="{F89FC6BB-8C27-F94A-91F2-E83A92A465D1}" type="slidenum">
              <a:rPr lang="en-AU" altLang="x-none"/>
              <a:pPr/>
              <a:t>‹#›</a:t>
            </a:fld>
            <a:endParaRPr lang="en-AU" altLang="x-none"/>
          </a:p>
        </p:txBody>
      </p:sp>
    </p:spTree>
    <p:extLst>
      <p:ext uri="{BB962C8B-B14F-4D97-AF65-F5344CB8AC3E}">
        <p14:creationId xmlns:p14="http://schemas.microsoft.com/office/powerpoint/2010/main" val="1579714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AU" altLang="x-none"/>
          </a:p>
        </p:txBody>
      </p:sp>
      <p:sp>
        <p:nvSpPr>
          <p:cNvPr id="5" name="Footer Placeholder 4"/>
          <p:cNvSpPr>
            <a:spLocks noGrp="1"/>
          </p:cNvSpPr>
          <p:nvPr>
            <p:ph type="ftr" sz="quarter" idx="11"/>
          </p:nvPr>
        </p:nvSpPr>
        <p:spPr/>
        <p:txBody>
          <a:bodyPr/>
          <a:lstStyle>
            <a:lvl1pPr>
              <a:defRPr/>
            </a:lvl1pPr>
          </a:lstStyle>
          <a:p>
            <a:r>
              <a:rPr lang="en-AU" altLang="x-none"/>
              <a:t>Footer text goes in here</a:t>
            </a:r>
          </a:p>
        </p:txBody>
      </p:sp>
      <p:sp>
        <p:nvSpPr>
          <p:cNvPr id="6" name="Slide Number Placeholder 5"/>
          <p:cNvSpPr>
            <a:spLocks noGrp="1"/>
          </p:cNvSpPr>
          <p:nvPr>
            <p:ph type="sldNum" sz="quarter" idx="12"/>
          </p:nvPr>
        </p:nvSpPr>
        <p:spPr/>
        <p:txBody>
          <a:bodyPr/>
          <a:lstStyle>
            <a:lvl1pPr>
              <a:defRPr/>
            </a:lvl1pPr>
          </a:lstStyle>
          <a:p>
            <a:fld id="{7687EAC1-25B4-6649-AB5D-4B7E84931DA7}" type="slidenum">
              <a:rPr lang="en-AU" altLang="x-none"/>
              <a:pPr/>
              <a:t>‹#›</a:t>
            </a:fld>
            <a:endParaRPr lang="en-AU" altLang="x-none"/>
          </a:p>
        </p:txBody>
      </p:sp>
    </p:spTree>
    <p:extLst>
      <p:ext uri="{BB962C8B-B14F-4D97-AF65-F5344CB8AC3E}">
        <p14:creationId xmlns:p14="http://schemas.microsoft.com/office/powerpoint/2010/main" val="929559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16113"/>
            <a:ext cx="4038600" cy="4210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16113"/>
            <a:ext cx="4038600" cy="4210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AU" altLang="x-none"/>
          </a:p>
        </p:txBody>
      </p:sp>
      <p:sp>
        <p:nvSpPr>
          <p:cNvPr id="6" name="Footer Placeholder 5"/>
          <p:cNvSpPr>
            <a:spLocks noGrp="1"/>
          </p:cNvSpPr>
          <p:nvPr>
            <p:ph type="ftr" sz="quarter" idx="11"/>
          </p:nvPr>
        </p:nvSpPr>
        <p:spPr/>
        <p:txBody>
          <a:bodyPr/>
          <a:lstStyle>
            <a:lvl1pPr>
              <a:defRPr/>
            </a:lvl1pPr>
          </a:lstStyle>
          <a:p>
            <a:r>
              <a:rPr lang="en-AU" altLang="x-none"/>
              <a:t>Footer text goes in here</a:t>
            </a:r>
          </a:p>
        </p:txBody>
      </p:sp>
      <p:sp>
        <p:nvSpPr>
          <p:cNvPr id="7" name="Slide Number Placeholder 6"/>
          <p:cNvSpPr>
            <a:spLocks noGrp="1"/>
          </p:cNvSpPr>
          <p:nvPr>
            <p:ph type="sldNum" sz="quarter" idx="12"/>
          </p:nvPr>
        </p:nvSpPr>
        <p:spPr/>
        <p:txBody>
          <a:bodyPr/>
          <a:lstStyle>
            <a:lvl1pPr>
              <a:defRPr/>
            </a:lvl1pPr>
          </a:lstStyle>
          <a:p>
            <a:fld id="{1DA24F7C-11E0-8C43-95D0-813906CF76BC}" type="slidenum">
              <a:rPr lang="en-AU" altLang="x-none"/>
              <a:pPr/>
              <a:t>‹#›</a:t>
            </a:fld>
            <a:endParaRPr lang="en-AU" altLang="x-none"/>
          </a:p>
        </p:txBody>
      </p:sp>
    </p:spTree>
    <p:extLst>
      <p:ext uri="{BB962C8B-B14F-4D97-AF65-F5344CB8AC3E}">
        <p14:creationId xmlns:p14="http://schemas.microsoft.com/office/powerpoint/2010/main" val="162816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AU" altLang="x-none"/>
          </a:p>
        </p:txBody>
      </p:sp>
      <p:sp>
        <p:nvSpPr>
          <p:cNvPr id="8" name="Footer Placeholder 7"/>
          <p:cNvSpPr>
            <a:spLocks noGrp="1"/>
          </p:cNvSpPr>
          <p:nvPr>
            <p:ph type="ftr" sz="quarter" idx="11"/>
          </p:nvPr>
        </p:nvSpPr>
        <p:spPr/>
        <p:txBody>
          <a:bodyPr/>
          <a:lstStyle>
            <a:lvl1pPr>
              <a:defRPr/>
            </a:lvl1pPr>
          </a:lstStyle>
          <a:p>
            <a:r>
              <a:rPr lang="en-AU" altLang="x-none"/>
              <a:t>Footer text goes in here</a:t>
            </a:r>
          </a:p>
        </p:txBody>
      </p:sp>
      <p:sp>
        <p:nvSpPr>
          <p:cNvPr id="9" name="Slide Number Placeholder 8"/>
          <p:cNvSpPr>
            <a:spLocks noGrp="1"/>
          </p:cNvSpPr>
          <p:nvPr>
            <p:ph type="sldNum" sz="quarter" idx="12"/>
          </p:nvPr>
        </p:nvSpPr>
        <p:spPr/>
        <p:txBody>
          <a:bodyPr/>
          <a:lstStyle>
            <a:lvl1pPr>
              <a:defRPr/>
            </a:lvl1pPr>
          </a:lstStyle>
          <a:p>
            <a:fld id="{B5DB8171-D680-7343-8453-43227B20E101}" type="slidenum">
              <a:rPr lang="en-AU" altLang="x-none"/>
              <a:pPr/>
              <a:t>‹#›</a:t>
            </a:fld>
            <a:endParaRPr lang="en-AU" altLang="x-none"/>
          </a:p>
        </p:txBody>
      </p:sp>
    </p:spTree>
    <p:extLst>
      <p:ext uri="{BB962C8B-B14F-4D97-AF65-F5344CB8AC3E}">
        <p14:creationId xmlns:p14="http://schemas.microsoft.com/office/powerpoint/2010/main" val="562833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AU" altLang="x-none"/>
          </a:p>
        </p:txBody>
      </p:sp>
      <p:sp>
        <p:nvSpPr>
          <p:cNvPr id="4" name="Footer Placeholder 3"/>
          <p:cNvSpPr>
            <a:spLocks noGrp="1"/>
          </p:cNvSpPr>
          <p:nvPr>
            <p:ph type="ftr" sz="quarter" idx="11"/>
          </p:nvPr>
        </p:nvSpPr>
        <p:spPr/>
        <p:txBody>
          <a:bodyPr/>
          <a:lstStyle>
            <a:lvl1pPr>
              <a:defRPr/>
            </a:lvl1pPr>
          </a:lstStyle>
          <a:p>
            <a:r>
              <a:rPr lang="en-AU" altLang="x-none"/>
              <a:t>Footer text goes in here</a:t>
            </a:r>
          </a:p>
        </p:txBody>
      </p:sp>
      <p:sp>
        <p:nvSpPr>
          <p:cNvPr id="5" name="Slide Number Placeholder 4"/>
          <p:cNvSpPr>
            <a:spLocks noGrp="1"/>
          </p:cNvSpPr>
          <p:nvPr>
            <p:ph type="sldNum" sz="quarter" idx="12"/>
          </p:nvPr>
        </p:nvSpPr>
        <p:spPr/>
        <p:txBody>
          <a:bodyPr/>
          <a:lstStyle>
            <a:lvl1pPr>
              <a:defRPr/>
            </a:lvl1pPr>
          </a:lstStyle>
          <a:p>
            <a:fld id="{D0817F97-46B2-A643-88E5-074E7847BE3C}" type="slidenum">
              <a:rPr lang="en-AU" altLang="x-none"/>
              <a:pPr/>
              <a:t>‹#›</a:t>
            </a:fld>
            <a:endParaRPr lang="en-AU" altLang="x-none"/>
          </a:p>
        </p:txBody>
      </p:sp>
    </p:spTree>
    <p:extLst>
      <p:ext uri="{BB962C8B-B14F-4D97-AF65-F5344CB8AC3E}">
        <p14:creationId xmlns:p14="http://schemas.microsoft.com/office/powerpoint/2010/main" val="2020569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AU" altLang="x-none"/>
          </a:p>
        </p:txBody>
      </p:sp>
      <p:sp>
        <p:nvSpPr>
          <p:cNvPr id="3" name="Footer Placeholder 2"/>
          <p:cNvSpPr>
            <a:spLocks noGrp="1"/>
          </p:cNvSpPr>
          <p:nvPr>
            <p:ph type="ftr" sz="quarter" idx="11"/>
          </p:nvPr>
        </p:nvSpPr>
        <p:spPr/>
        <p:txBody>
          <a:bodyPr/>
          <a:lstStyle>
            <a:lvl1pPr>
              <a:defRPr/>
            </a:lvl1pPr>
          </a:lstStyle>
          <a:p>
            <a:r>
              <a:rPr lang="en-AU" altLang="x-none"/>
              <a:t>Footer text goes in here</a:t>
            </a:r>
          </a:p>
        </p:txBody>
      </p:sp>
      <p:sp>
        <p:nvSpPr>
          <p:cNvPr id="4" name="Slide Number Placeholder 3"/>
          <p:cNvSpPr>
            <a:spLocks noGrp="1"/>
          </p:cNvSpPr>
          <p:nvPr>
            <p:ph type="sldNum" sz="quarter" idx="12"/>
          </p:nvPr>
        </p:nvSpPr>
        <p:spPr/>
        <p:txBody>
          <a:bodyPr/>
          <a:lstStyle>
            <a:lvl1pPr>
              <a:defRPr/>
            </a:lvl1pPr>
          </a:lstStyle>
          <a:p>
            <a:fld id="{B3BDD000-5D8E-4740-8C73-50BC10866A03}" type="slidenum">
              <a:rPr lang="en-AU" altLang="x-none"/>
              <a:pPr/>
              <a:t>‹#›</a:t>
            </a:fld>
            <a:endParaRPr lang="en-AU" altLang="x-none"/>
          </a:p>
        </p:txBody>
      </p:sp>
    </p:spTree>
    <p:extLst>
      <p:ext uri="{BB962C8B-B14F-4D97-AF65-F5344CB8AC3E}">
        <p14:creationId xmlns:p14="http://schemas.microsoft.com/office/powerpoint/2010/main" val="1544457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AU" altLang="x-none"/>
          </a:p>
        </p:txBody>
      </p:sp>
      <p:sp>
        <p:nvSpPr>
          <p:cNvPr id="6" name="Footer Placeholder 5"/>
          <p:cNvSpPr>
            <a:spLocks noGrp="1"/>
          </p:cNvSpPr>
          <p:nvPr>
            <p:ph type="ftr" sz="quarter" idx="11"/>
          </p:nvPr>
        </p:nvSpPr>
        <p:spPr/>
        <p:txBody>
          <a:bodyPr/>
          <a:lstStyle>
            <a:lvl1pPr>
              <a:defRPr/>
            </a:lvl1pPr>
          </a:lstStyle>
          <a:p>
            <a:r>
              <a:rPr lang="en-AU" altLang="x-none"/>
              <a:t>Footer text goes in here</a:t>
            </a:r>
          </a:p>
        </p:txBody>
      </p:sp>
      <p:sp>
        <p:nvSpPr>
          <p:cNvPr id="7" name="Slide Number Placeholder 6"/>
          <p:cNvSpPr>
            <a:spLocks noGrp="1"/>
          </p:cNvSpPr>
          <p:nvPr>
            <p:ph type="sldNum" sz="quarter" idx="12"/>
          </p:nvPr>
        </p:nvSpPr>
        <p:spPr/>
        <p:txBody>
          <a:bodyPr/>
          <a:lstStyle>
            <a:lvl1pPr>
              <a:defRPr/>
            </a:lvl1pPr>
          </a:lstStyle>
          <a:p>
            <a:fld id="{BF5A8E7A-4098-AB4E-8356-97C0B71B5837}" type="slidenum">
              <a:rPr lang="en-AU" altLang="x-none"/>
              <a:pPr/>
              <a:t>‹#›</a:t>
            </a:fld>
            <a:endParaRPr lang="en-AU" altLang="x-none"/>
          </a:p>
        </p:txBody>
      </p:sp>
    </p:spTree>
    <p:extLst>
      <p:ext uri="{BB962C8B-B14F-4D97-AF65-F5344CB8AC3E}">
        <p14:creationId xmlns:p14="http://schemas.microsoft.com/office/powerpoint/2010/main" val="10685125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AU" altLang="x-none"/>
          </a:p>
        </p:txBody>
      </p:sp>
      <p:sp>
        <p:nvSpPr>
          <p:cNvPr id="6" name="Footer Placeholder 5"/>
          <p:cNvSpPr>
            <a:spLocks noGrp="1"/>
          </p:cNvSpPr>
          <p:nvPr>
            <p:ph type="ftr" sz="quarter" idx="11"/>
          </p:nvPr>
        </p:nvSpPr>
        <p:spPr/>
        <p:txBody>
          <a:bodyPr/>
          <a:lstStyle>
            <a:lvl1pPr>
              <a:defRPr/>
            </a:lvl1pPr>
          </a:lstStyle>
          <a:p>
            <a:r>
              <a:rPr lang="en-AU" altLang="x-none"/>
              <a:t>Footer text goes in here</a:t>
            </a:r>
          </a:p>
        </p:txBody>
      </p:sp>
      <p:sp>
        <p:nvSpPr>
          <p:cNvPr id="7" name="Slide Number Placeholder 6"/>
          <p:cNvSpPr>
            <a:spLocks noGrp="1"/>
          </p:cNvSpPr>
          <p:nvPr>
            <p:ph type="sldNum" sz="quarter" idx="12"/>
          </p:nvPr>
        </p:nvSpPr>
        <p:spPr/>
        <p:txBody>
          <a:bodyPr/>
          <a:lstStyle>
            <a:lvl1pPr>
              <a:defRPr/>
            </a:lvl1pPr>
          </a:lstStyle>
          <a:p>
            <a:fld id="{BBFA26A6-4122-6144-85F0-3BBCE759E0C0}" type="slidenum">
              <a:rPr lang="en-AU" altLang="x-none"/>
              <a:pPr/>
              <a:t>‹#›</a:t>
            </a:fld>
            <a:endParaRPr lang="en-AU" altLang="x-none"/>
          </a:p>
        </p:txBody>
      </p:sp>
    </p:spTree>
    <p:extLst>
      <p:ext uri="{BB962C8B-B14F-4D97-AF65-F5344CB8AC3E}">
        <p14:creationId xmlns:p14="http://schemas.microsoft.com/office/powerpoint/2010/main" val="1232558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AU" altLang="x-none"/>
          </a:p>
        </p:txBody>
      </p:sp>
      <p:sp>
        <p:nvSpPr>
          <p:cNvPr id="5" name="Footer Placeholder 4"/>
          <p:cNvSpPr>
            <a:spLocks noGrp="1"/>
          </p:cNvSpPr>
          <p:nvPr>
            <p:ph type="ftr" sz="quarter" idx="11"/>
          </p:nvPr>
        </p:nvSpPr>
        <p:spPr/>
        <p:txBody>
          <a:bodyPr/>
          <a:lstStyle>
            <a:lvl1pPr>
              <a:defRPr/>
            </a:lvl1pPr>
          </a:lstStyle>
          <a:p>
            <a:r>
              <a:rPr lang="en-AU" altLang="x-none"/>
              <a:t>Footer text goes in here</a:t>
            </a:r>
          </a:p>
        </p:txBody>
      </p:sp>
      <p:sp>
        <p:nvSpPr>
          <p:cNvPr id="6" name="Slide Number Placeholder 5"/>
          <p:cNvSpPr>
            <a:spLocks noGrp="1"/>
          </p:cNvSpPr>
          <p:nvPr>
            <p:ph type="sldNum" sz="quarter" idx="12"/>
          </p:nvPr>
        </p:nvSpPr>
        <p:spPr/>
        <p:txBody>
          <a:bodyPr/>
          <a:lstStyle>
            <a:lvl1pPr>
              <a:defRPr/>
            </a:lvl1pPr>
          </a:lstStyle>
          <a:p>
            <a:fld id="{AC6AF67C-1848-A64D-A1D8-DC5EA66A4258}" type="slidenum">
              <a:rPr lang="en-AU" altLang="x-none"/>
              <a:pPr/>
              <a:t>‹#›</a:t>
            </a:fld>
            <a:endParaRPr lang="en-AU" altLang="x-none"/>
          </a:p>
        </p:txBody>
      </p:sp>
    </p:spTree>
    <p:extLst>
      <p:ext uri="{BB962C8B-B14F-4D97-AF65-F5344CB8AC3E}">
        <p14:creationId xmlns:p14="http://schemas.microsoft.com/office/powerpoint/2010/main" val="978358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8925" y="765175"/>
            <a:ext cx="2058988" cy="53609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765175"/>
            <a:ext cx="6029325" cy="53609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AU" altLang="x-none"/>
          </a:p>
        </p:txBody>
      </p:sp>
      <p:sp>
        <p:nvSpPr>
          <p:cNvPr id="5" name="Footer Placeholder 4"/>
          <p:cNvSpPr>
            <a:spLocks noGrp="1"/>
          </p:cNvSpPr>
          <p:nvPr>
            <p:ph type="ftr" sz="quarter" idx="11"/>
          </p:nvPr>
        </p:nvSpPr>
        <p:spPr/>
        <p:txBody>
          <a:bodyPr/>
          <a:lstStyle>
            <a:lvl1pPr>
              <a:defRPr/>
            </a:lvl1pPr>
          </a:lstStyle>
          <a:p>
            <a:r>
              <a:rPr lang="en-AU" altLang="x-none"/>
              <a:t>Footer text goes in here</a:t>
            </a:r>
          </a:p>
        </p:txBody>
      </p:sp>
      <p:sp>
        <p:nvSpPr>
          <p:cNvPr id="6" name="Slide Number Placeholder 5"/>
          <p:cNvSpPr>
            <a:spLocks noGrp="1"/>
          </p:cNvSpPr>
          <p:nvPr>
            <p:ph type="sldNum" sz="quarter" idx="12"/>
          </p:nvPr>
        </p:nvSpPr>
        <p:spPr/>
        <p:txBody>
          <a:bodyPr/>
          <a:lstStyle>
            <a:lvl1pPr>
              <a:defRPr/>
            </a:lvl1pPr>
          </a:lstStyle>
          <a:p>
            <a:fld id="{A0CE8A18-DF49-B248-B740-D51F7349A537}" type="slidenum">
              <a:rPr lang="en-AU" altLang="x-none"/>
              <a:pPr/>
              <a:t>‹#›</a:t>
            </a:fld>
            <a:endParaRPr lang="en-AU" altLang="x-none"/>
          </a:p>
        </p:txBody>
      </p:sp>
    </p:spTree>
    <p:extLst>
      <p:ext uri="{BB962C8B-B14F-4D97-AF65-F5344CB8AC3E}">
        <p14:creationId xmlns:p14="http://schemas.microsoft.com/office/powerpoint/2010/main" val="2128390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2" name="Rectangle 8"/>
          <p:cNvSpPr>
            <a:spLocks noChangeArrowheads="1"/>
          </p:cNvSpPr>
          <p:nvPr/>
        </p:nvSpPr>
        <p:spPr bwMode="auto">
          <a:xfrm>
            <a:off x="0" y="6597650"/>
            <a:ext cx="9144000" cy="260350"/>
          </a:xfrm>
          <a:prstGeom prst="rect">
            <a:avLst/>
          </a:prstGeom>
          <a:solidFill>
            <a:srgbClr val="94B0B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026" name="Rectangle 2"/>
          <p:cNvSpPr>
            <a:spLocks noGrp="1" noChangeArrowheads="1"/>
          </p:cNvSpPr>
          <p:nvPr>
            <p:ph type="title"/>
          </p:nvPr>
        </p:nvSpPr>
        <p:spPr bwMode="auto">
          <a:xfrm>
            <a:off x="468313" y="765175"/>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AU" altLang="x-none"/>
              <a:t>Click to edit Master title style</a:t>
            </a:r>
          </a:p>
        </p:txBody>
      </p:sp>
      <p:sp>
        <p:nvSpPr>
          <p:cNvPr id="1027" name="Rectangle 3"/>
          <p:cNvSpPr>
            <a:spLocks noGrp="1" noChangeArrowheads="1"/>
          </p:cNvSpPr>
          <p:nvPr>
            <p:ph type="body" idx="1"/>
          </p:nvPr>
        </p:nvSpPr>
        <p:spPr bwMode="auto">
          <a:xfrm>
            <a:off x="457200" y="1916113"/>
            <a:ext cx="8229600" cy="421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AU" altLang="x-none"/>
              <a:t>Click to edit Master text styles</a:t>
            </a:r>
          </a:p>
          <a:p>
            <a:pPr lvl="1"/>
            <a:r>
              <a:rPr lang="en-AU" altLang="x-none"/>
              <a:t>Second level</a:t>
            </a:r>
          </a:p>
          <a:p>
            <a:pPr lvl="2"/>
            <a:r>
              <a:rPr lang="en-AU" altLang="x-none"/>
              <a:t>Third level</a:t>
            </a:r>
          </a:p>
          <a:p>
            <a:pPr lvl="3"/>
            <a:r>
              <a:rPr lang="en-AU" altLang="x-none"/>
              <a:t>Fourth level</a:t>
            </a:r>
          </a:p>
          <a:p>
            <a:pPr lvl="4"/>
            <a:r>
              <a:rPr lang="en-AU" altLang="x-none"/>
              <a:t>Fifth level</a:t>
            </a:r>
          </a:p>
        </p:txBody>
      </p:sp>
      <p:sp>
        <p:nvSpPr>
          <p:cNvPr id="1028" name="Rectangle 4"/>
          <p:cNvSpPr>
            <a:spLocks noGrp="1" noChangeArrowheads="1"/>
          </p:cNvSpPr>
          <p:nvPr>
            <p:ph type="dt" sz="half" idx="2"/>
          </p:nvPr>
        </p:nvSpPr>
        <p:spPr bwMode="auto">
          <a:xfrm>
            <a:off x="5724525" y="6597650"/>
            <a:ext cx="2133600" cy="19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a:lvl1pPr>
          </a:lstStyle>
          <a:p>
            <a:endParaRPr lang="en-AU" altLang="x-none"/>
          </a:p>
        </p:txBody>
      </p:sp>
      <p:sp>
        <p:nvSpPr>
          <p:cNvPr id="1029" name="Rectangle 5"/>
          <p:cNvSpPr>
            <a:spLocks noGrp="1" noChangeArrowheads="1"/>
          </p:cNvSpPr>
          <p:nvPr>
            <p:ph type="ftr" sz="quarter" idx="3"/>
          </p:nvPr>
        </p:nvSpPr>
        <p:spPr bwMode="auto">
          <a:xfrm>
            <a:off x="395288" y="6597650"/>
            <a:ext cx="5040312" cy="19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a:lvl1pPr>
          </a:lstStyle>
          <a:p>
            <a:r>
              <a:rPr lang="en-AU" altLang="x-none"/>
              <a:t>Footer text goes in here</a:t>
            </a:r>
          </a:p>
        </p:txBody>
      </p:sp>
      <p:sp>
        <p:nvSpPr>
          <p:cNvPr id="1030" name="Rectangle 6"/>
          <p:cNvSpPr>
            <a:spLocks noGrp="1" noChangeArrowheads="1"/>
          </p:cNvSpPr>
          <p:nvPr>
            <p:ph type="sldNum" sz="quarter" idx="4"/>
          </p:nvPr>
        </p:nvSpPr>
        <p:spPr bwMode="auto">
          <a:xfrm>
            <a:off x="8101013" y="6597650"/>
            <a:ext cx="585787"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a:lvl1pPr>
          </a:lstStyle>
          <a:p>
            <a:fld id="{E0600C36-DE0C-DF4C-AAF5-1561733FE351}" type="slidenum">
              <a:rPr lang="en-AU" altLang="x-none"/>
              <a:pPr/>
              <a:t>‹#›</a:t>
            </a:fld>
            <a:endParaRPr lang="en-AU" altLang="x-none"/>
          </a:p>
        </p:txBody>
      </p:sp>
      <p:sp>
        <p:nvSpPr>
          <p:cNvPr id="1031" name="Rectangle 7"/>
          <p:cNvSpPr>
            <a:spLocks noChangeArrowheads="1"/>
          </p:cNvSpPr>
          <p:nvPr/>
        </p:nvSpPr>
        <p:spPr bwMode="auto">
          <a:xfrm>
            <a:off x="0" y="0"/>
            <a:ext cx="9144000" cy="765175"/>
          </a:xfrm>
          <a:prstGeom prst="rect">
            <a:avLst/>
          </a:prstGeom>
          <a:solidFill>
            <a:srgbClr val="3333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endParaRPr lang="x-none" altLang="x-none"/>
          </a:p>
        </p:txBody>
      </p:sp>
      <p:pic>
        <p:nvPicPr>
          <p:cNvPr id="1033" name="Picture 9" descr="ANU_LOGO_WHIT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68313" y="115888"/>
            <a:ext cx="1511300" cy="525462"/>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rtl="0" fontAlgn="base">
        <a:spcBef>
          <a:spcPct val="0"/>
        </a:spcBef>
        <a:spcAft>
          <a:spcPct val="0"/>
        </a:spcAft>
        <a:defRPr sz="3600" kern="1200">
          <a:solidFill>
            <a:srgbClr val="527688"/>
          </a:solidFill>
          <a:latin typeface="+mj-lt"/>
          <a:ea typeface="+mj-ea"/>
          <a:cs typeface="+mj-cs"/>
        </a:defRPr>
      </a:lvl1pPr>
      <a:lvl2pPr algn="l" rtl="0" fontAlgn="base">
        <a:spcBef>
          <a:spcPct val="0"/>
        </a:spcBef>
        <a:spcAft>
          <a:spcPct val="0"/>
        </a:spcAft>
        <a:defRPr sz="3600">
          <a:solidFill>
            <a:srgbClr val="527688"/>
          </a:solidFill>
          <a:latin typeface="Arial" charset="0"/>
          <a:ea typeface="Arial" charset="0"/>
          <a:cs typeface="Arial" charset="0"/>
        </a:defRPr>
      </a:lvl2pPr>
      <a:lvl3pPr algn="l" rtl="0" fontAlgn="base">
        <a:spcBef>
          <a:spcPct val="0"/>
        </a:spcBef>
        <a:spcAft>
          <a:spcPct val="0"/>
        </a:spcAft>
        <a:defRPr sz="3600">
          <a:solidFill>
            <a:srgbClr val="527688"/>
          </a:solidFill>
          <a:latin typeface="Arial" charset="0"/>
          <a:ea typeface="Arial" charset="0"/>
          <a:cs typeface="Arial" charset="0"/>
        </a:defRPr>
      </a:lvl3pPr>
      <a:lvl4pPr algn="l" rtl="0" fontAlgn="base">
        <a:spcBef>
          <a:spcPct val="0"/>
        </a:spcBef>
        <a:spcAft>
          <a:spcPct val="0"/>
        </a:spcAft>
        <a:defRPr sz="3600">
          <a:solidFill>
            <a:srgbClr val="527688"/>
          </a:solidFill>
          <a:latin typeface="Arial" charset="0"/>
          <a:ea typeface="Arial" charset="0"/>
          <a:cs typeface="Arial" charset="0"/>
        </a:defRPr>
      </a:lvl4pPr>
      <a:lvl5pPr algn="l" rtl="0" fontAlgn="base">
        <a:spcBef>
          <a:spcPct val="0"/>
        </a:spcBef>
        <a:spcAft>
          <a:spcPct val="0"/>
        </a:spcAft>
        <a:defRPr sz="3600">
          <a:solidFill>
            <a:srgbClr val="527688"/>
          </a:solidFill>
          <a:latin typeface="Arial" charset="0"/>
          <a:ea typeface="Arial" charset="0"/>
          <a:cs typeface="Arial" charset="0"/>
        </a:defRPr>
      </a:lvl5pPr>
      <a:lvl6pPr marL="457200" algn="l" rtl="0" fontAlgn="base">
        <a:spcBef>
          <a:spcPct val="0"/>
        </a:spcBef>
        <a:spcAft>
          <a:spcPct val="0"/>
        </a:spcAft>
        <a:defRPr sz="3600">
          <a:solidFill>
            <a:srgbClr val="527688"/>
          </a:solidFill>
          <a:latin typeface="Arial" charset="0"/>
          <a:ea typeface="Arial" charset="0"/>
          <a:cs typeface="Arial" charset="0"/>
        </a:defRPr>
      </a:lvl6pPr>
      <a:lvl7pPr marL="914400" algn="l" rtl="0" fontAlgn="base">
        <a:spcBef>
          <a:spcPct val="0"/>
        </a:spcBef>
        <a:spcAft>
          <a:spcPct val="0"/>
        </a:spcAft>
        <a:defRPr sz="3600">
          <a:solidFill>
            <a:srgbClr val="527688"/>
          </a:solidFill>
          <a:latin typeface="Arial" charset="0"/>
          <a:ea typeface="Arial" charset="0"/>
          <a:cs typeface="Arial" charset="0"/>
        </a:defRPr>
      </a:lvl7pPr>
      <a:lvl8pPr marL="1371600" algn="l" rtl="0" fontAlgn="base">
        <a:spcBef>
          <a:spcPct val="0"/>
        </a:spcBef>
        <a:spcAft>
          <a:spcPct val="0"/>
        </a:spcAft>
        <a:defRPr sz="3600">
          <a:solidFill>
            <a:srgbClr val="527688"/>
          </a:solidFill>
          <a:latin typeface="Arial" charset="0"/>
          <a:ea typeface="Arial" charset="0"/>
          <a:cs typeface="Arial" charset="0"/>
        </a:defRPr>
      </a:lvl8pPr>
      <a:lvl9pPr marL="1828800" algn="l" rtl="0" fontAlgn="base">
        <a:spcBef>
          <a:spcPct val="0"/>
        </a:spcBef>
        <a:spcAft>
          <a:spcPct val="0"/>
        </a:spcAft>
        <a:defRPr sz="3600">
          <a:solidFill>
            <a:srgbClr val="527688"/>
          </a:solidFill>
          <a:latin typeface="Arial" charset="0"/>
          <a:ea typeface="Arial" charset="0"/>
          <a:cs typeface="Arial"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a:xfrm>
            <a:off x="468313" y="4652963"/>
            <a:ext cx="8280400" cy="2117503"/>
          </a:xfrm>
        </p:spPr>
        <p:txBody>
          <a:bodyPr/>
          <a:lstStyle/>
          <a:p>
            <a:r>
              <a:rPr lang="en-AU" b="1" dirty="0"/>
              <a:t>ACT CTP Citizens Jury</a:t>
            </a:r>
            <a:br>
              <a:rPr lang="en-AU" b="1" dirty="0"/>
            </a:br>
            <a:r>
              <a:rPr lang="en-AU" b="1" dirty="0"/>
              <a:t>Saturday 28 </a:t>
            </a:r>
            <a:r>
              <a:rPr lang="en-AU" b="1" dirty="0" smtClean="0"/>
              <a:t>October</a:t>
            </a:r>
          </a:p>
          <a:p>
            <a:r>
              <a:rPr lang="en-AU" sz="1800" dirty="0"/>
              <a:t/>
            </a:r>
            <a:br>
              <a:rPr lang="en-AU" sz="1800" dirty="0"/>
            </a:br>
            <a:r>
              <a:rPr lang="en-AU" sz="1800" b="1" dirty="0" smtClean="0"/>
              <a:t>Associate Professor Michael Eburn</a:t>
            </a:r>
            <a:br>
              <a:rPr lang="en-AU" sz="1800" b="1" dirty="0" smtClean="0"/>
            </a:br>
            <a:r>
              <a:rPr lang="en-AU" sz="1800" dirty="0" smtClean="0"/>
              <a:t>ANU College of Law</a:t>
            </a:r>
            <a:br>
              <a:rPr lang="en-AU" sz="1800" dirty="0" smtClean="0"/>
            </a:br>
            <a:r>
              <a:rPr lang="en-AU" sz="1800" dirty="0" smtClean="0"/>
              <a:t>School of Legal Practice.</a:t>
            </a:r>
            <a:endParaRPr lang="en-AU" sz="1800" dirty="0"/>
          </a:p>
        </p:txBody>
      </p:sp>
      <p:sp>
        <p:nvSpPr>
          <p:cNvPr id="5" name="Title 4"/>
          <p:cNvSpPr>
            <a:spLocks noGrp="1"/>
          </p:cNvSpPr>
          <p:nvPr>
            <p:ph type="ctrTitle"/>
          </p:nvPr>
        </p:nvSpPr>
        <p:spPr>
          <a:xfrm>
            <a:off x="468313" y="1916798"/>
            <a:ext cx="8207375" cy="646331"/>
          </a:xfrm>
        </p:spPr>
        <p:txBody>
          <a:bodyPr/>
          <a:lstStyle/>
          <a:p>
            <a:r>
              <a:rPr lang="en-AU" dirty="0" smtClean="0"/>
              <a:t>Who’s covered? Who’s not?</a:t>
            </a:r>
            <a:endParaRPr lang="en-AU" dirty="0"/>
          </a:p>
        </p:txBody>
      </p:sp>
      <p:sp>
        <p:nvSpPr>
          <p:cNvPr id="4" name="Slide Number Placeholder 3"/>
          <p:cNvSpPr>
            <a:spLocks noGrp="1"/>
          </p:cNvSpPr>
          <p:nvPr>
            <p:ph type="sldNum" sz="quarter" idx="4294967295"/>
          </p:nvPr>
        </p:nvSpPr>
        <p:spPr>
          <a:xfrm>
            <a:off x="8558213" y="6597650"/>
            <a:ext cx="585787" cy="215900"/>
          </a:xfrm>
        </p:spPr>
        <p:txBody>
          <a:bodyPr/>
          <a:lstStyle/>
          <a:p>
            <a:fld id="{F89FC6BB-8C27-F94A-91F2-E83A92A465D1}" type="slidenum">
              <a:rPr lang="en-AU" altLang="x-none" smtClean="0"/>
              <a:pPr/>
              <a:t>1</a:t>
            </a:fld>
            <a:endParaRPr lang="en-AU" altLang="x-none"/>
          </a:p>
        </p:txBody>
      </p:sp>
    </p:spTree>
    <p:extLst>
      <p:ext uri="{BB962C8B-B14F-4D97-AF65-F5344CB8AC3E}">
        <p14:creationId xmlns:p14="http://schemas.microsoft.com/office/powerpoint/2010/main" val="8818646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39EAE221-151F-0449-8E81-A7E6796DBECA}" type="slidenum">
              <a:rPr lang="en-AU" altLang="x-none"/>
              <a:pPr/>
              <a:t>2</a:t>
            </a:fld>
            <a:endParaRPr lang="en-AU" altLang="x-none"/>
          </a:p>
        </p:txBody>
      </p:sp>
      <p:sp>
        <p:nvSpPr>
          <p:cNvPr id="2" name="TextBox 1"/>
          <p:cNvSpPr txBox="1"/>
          <p:nvPr/>
        </p:nvSpPr>
        <p:spPr>
          <a:xfrm>
            <a:off x="971600" y="1916832"/>
            <a:ext cx="1872208" cy="3024336"/>
          </a:xfrm>
          <a:prstGeom prst="rect">
            <a:avLst/>
          </a:prstGeom>
          <a:noFill/>
          <a:ln>
            <a:solidFill>
              <a:schemeClr val="tx2"/>
            </a:solidFill>
          </a:ln>
        </p:spPr>
        <p:txBody>
          <a:bodyPr wrap="square" rtlCol="0">
            <a:spAutoFit/>
          </a:bodyPr>
          <a:lstStyle/>
          <a:p>
            <a:endParaRPr lang="en-AU" dirty="0"/>
          </a:p>
        </p:txBody>
      </p:sp>
      <p:sp>
        <p:nvSpPr>
          <p:cNvPr id="3" name="Oval 2"/>
          <p:cNvSpPr/>
          <p:nvPr/>
        </p:nvSpPr>
        <p:spPr>
          <a:xfrm>
            <a:off x="1187624" y="2132856"/>
            <a:ext cx="576064"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Oval 6"/>
          <p:cNvSpPr/>
          <p:nvPr/>
        </p:nvSpPr>
        <p:spPr>
          <a:xfrm>
            <a:off x="1983756" y="2127570"/>
            <a:ext cx="576064"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Oval 7"/>
          <p:cNvSpPr/>
          <p:nvPr/>
        </p:nvSpPr>
        <p:spPr>
          <a:xfrm>
            <a:off x="1187624" y="2919658"/>
            <a:ext cx="576064"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Oval 8"/>
          <p:cNvSpPr/>
          <p:nvPr/>
        </p:nvSpPr>
        <p:spPr>
          <a:xfrm>
            <a:off x="2015716" y="2919658"/>
            <a:ext cx="576064"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Arc 5"/>
          <p:cNvSpPr/>
          <p:nvPr/>
        </p:nvSpPr>
        <p:spPr>
          <a:xfrm>
            <a:off x="1875744" y="1916832"/>
            <a:ext cx="716036" cy="642787"/>
          </a:xfrm>
          <a:prstGeom prst="arc">
            <a:avLst>
              <a:gd name="adj1" fmla="val 12540575"/>
              <a:gd name="adj2" fmla="val 20294491"/>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12" name="TextBox 11"/>
          <p:cNvSpPr txBox="1"/>
          <p:nvPr/>
        </p:nvSpPr>
        <p:spPr>
          <a:xfrm>
            <a:off x="3059832" y="1954345"/>
            <a:ext cx="2664296" cy="1469369"/>
          </a:xfrm>
          <a:prstGeom prst="rect">
            <a:avLst/>
          </a:prstGeom>
          <a:noFill/>
          <a:ln>
            <a:solidFill>
              <a:schemeClr val="tx2"/>
            </a:solidFill>
          </a:ln>
        </p:spPr>
        <p:txBody>
          <a:bodyPr wrap="square" rtlCol="0">
            <a:spAutoFit/>
          </a:bodyPr>
          <a:lstStyle/>
          <a:p>
            <a:endParaRPr lang="en-AU" dirty="0"/>
          </a:p>
        </p:txBody>
      </p:sp>
      <p:sp>
        <p:nvSpPr>
          <p:cNvPr id="13" name="Oval 12"/>
          <p:cNvSpPr/>
          <p:nvPr/>
        </p:nvSpPr>
        <p:spPr>
          <a:xfrm rot="10800000">
            <a:off x="3254432" y="2042593"/>
            <a:ext cx="576064"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Oval 13"/>
          <p:cNvSpPr/>
          <p:nvPr/>
        </p:nvSpPr>
        <p:spPr>
          <a:xfrm>
            <a:off x="3233008" y="2733153"/>
            <a:ext cx="576064"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Oval 14"/>
          <p:cNvSpPr/>
          <p:nvPr/>
        </p:nvSpPr>
        <p:spPr>
          <a:xfrm>
            <a:off x="4201248" y="2055952"/>
            <a:ext cx="576064"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Oval 15"/>
          <p:cNvSpPr/>
          <p:nvPr/>
        </p:nvSpPr>
        <p:spPr>
          <a:xfrm>
            <a:off x="4220660" y="2739833"/>
            <a:ext cx="576064"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Arc 16"/>
          <p:cNvSpPr/>
          <p:nvPr/>
        </p:nvSpPr>
        <p:spPr>
          <a:xfrm rot="16200000">
            <a:off x="3059832" y="2011303"/>
            <a:ext cx="716036" cy="642787"/>
          </a:xfrm>
          <a:prstGeom prst="arc">
            <a:avLst>
              <a:gd name="adj1" fmla="val 12540575"/>
              <a:gd name="adj2" fmla="val 20294491"/>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cxnSp>
        <p:nvCxnSpPr>
          <p:cNvPr id="11" name="Straight Arrow Connector 10"/>
          <p:cNvCxnSpPr/>
          <p:nvPr/>
        </p:nvCxnSpPr>
        <p:spPr>
          <a:xfrm flipH="1">
            <a:off x="3347864" y="3717032"/>
            <a:ext cx="1728192"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39EAE221-151F-0449-8E81-A7E6796DBECA}" type="slidenum">
              <a:rPr lang="en-AU" altLang="x-none"/>
              <a:pPr/>
              <a:t>3</a:t>
            </a:fld>
            <a:endParaRPr lang="en-AU" altLang="x-none"/>
          </a:p>
        </p:txBody>
      </p:sp>
      <p:sp>
        <p:nvSpPr>
          <p:cNvPr id="2" name="TextBox 1"/>
          <p:cNvSpPr txBox="1"/>
          <p:nvPr/>
        </p:nvSpPr>
        <p:spPr>
          <a:xfrm>
            <a:off x="971600" y="1916832"/>
            <a:ext cx="1872208" cy="3024336"/>
          </a:xfrm>
          <a:prstGeom prst="rect">
            <a:avLst/>
          </a:prstGeom>
          <a:noFill/>
          <a:ln>
            <a:solidFill>
              <a:schemeClr val="tx2"/>
            </a:solidFill>
          </a:ln>
        </p:spPr>
        <p:txBody>
          <a:bodyPr wrap="square" rtlCol="0">
            <a:spAutoFit/>
          </a:bodyPr>
          <a:lstStyle/>
          <a:p>
            <a:endParaRPr lang="en-AU" dirty="0"/>
          </a:p>
        </p:txBody>
      </p:sp>
      <p:sp>
        <p:nvSpPr>
          <p:cNvPr id="3" name="Oval 2"/>
          <p:cNvSpPr/>
          <p:nvPr/>
        </p:nvSpPr>
        <p:spPr>
          <a:xfrm>
            <a:off x="1187624" y="2132856"/>
            <a:ext cx="576064"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Oval 6"/>
          <p:cNvSpPr/>
          <p:nvPr/>
        </p:nvSpPr>
        <p:spPr>
          <a:xfrm>
            <a:off x="1983756" y="2127570"/>
            <a:ext cx="576064"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Oval 7"/>
          <p:cNvSpPr/>
          <p:nvPr/>
        </p:nvSpPr>
        <p:spPr>
          <a:xfrm>
            <a:off x="1187624" y="2919658"/>
            <a:ext cx="576064"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Oval 8"/>
          <p:cNvSpPr/>
          <p:nvPr/>
        </p:nvSpPr>
        <p:spPr>
          <a:xfrm>
            <a:off x="2015716" y="2919658"/>
            <a:ext cx="576064"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Arc 5"/>
          <p:cNvSpPr/>
          <p:nvPr/>
        </p:nvSpPr>
        <p:spPr>
          <a:xfrm>
            <a:off x="1875744" y="1916832"/>
            <a:ext cx="716036" cy="642787"/>
          </a:xfrm>
          <a:prstGeom prst="arc">
            <a:avLst>
              <a:gd name="adj1" fmla="val 12540575"/>
              <a:gd name="adj2" fmla="val 20294491"/>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12" name="TextBox 11"/>
          <p:cNvSpPr txBox="1"/>
          <p:nvPr/>
        </p:nvSpPr>
        <p:spPr>
          <a:xfrm>
            <a:off x="3059832" y="1954345"/>
            <a:ext cx="2664296" cy="1469369"/>
          </a:xfrm>
          <a:prstGeom prst="rect">
            <a:avLst/>
          </a:prstGeom>
          <a:noFill/>
          <a:ln>
            <a:solidFill>
              <a:schemeClr val="tx2"/>
            </a:solidFill>
          </a:ln>
        </p:spPr>
        <p:txBody>
          <a:bodyPr wrap="square" rtlCol="0">
            <a:spAutoFit/>
          </a:bodyPr>
          <a:lstStyle/>
          <a:p>
            <a:endParaRPr lang="en-AU" dirty="0"/>
          </a:p>
        </p:txBody>
      </p:sp>
      <p:sp>
        <p:nvSpPr>
          <p:cNvPr id="13" name="Oval 12"/>
          <p:cNvSpPr/>
          <p:nvPr/>
        </p:nvSpPr>
        <p:spPr>
          <a:xfrm rot="10800000">
            <a:off x="3254432" y="2042593"/>
            <a:ext cx="576064" cy="504056"/>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Oval 13"/>
          <p:cNvSpPr/>
          <p:nvPr/>
        </p:nvSpPr>
        <p:spPr>
          <a:xfrm>
            <a:off x="3233008" y="2733153"/>
            <a:ext cx="576064"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Oval 14"/>
          <p:cNvSpPr/>
          <p:nvPr/>
        </p:nvSpPr>
        <p:spPr>
          <a:xfrm>
            <a:off x="4201248" y="2055952"/>
            <a:ext cx="576064"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Oval 15"/>
          <p:cNvSpPr/>
          <p:nvPr/>
        </p:nvSpPr>
        <p:spPr>
          <a:xfrm>
            <a:off x="4220660" y="2739833"/>
            <a:ext cx="576064"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Arc 16"/>
          <p:cNvSpPr/>
          <p:nvPr/>
        </p:nvSpPr>
        <p:spPr>
          <a:xfrm rot="16200000">
            <a:off x="3059832" y="2011303"/>
            <a:ext cx="716036" cy="642787"/>
          </a:xfrm>
          <a:prstGeom prst="arc">
            <a:avLst>
              <a:gd name="adj1" fmla="val 12540575"/>
              <a:gd name="adj2" fmla="val 20294491"/>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cxnSp>
        <p:nvCxnSpPr>
          <p:cNvPr id="11" name="Straight Arrow Connector 10"/>
          <p:cNvCxnSpPr/>
          <p:nvPr/>
        </p:nvCxnSpPr>
        <p:spPr>
          <a:xfrm flipH="1">
            <a:off x="3347864" y="3717032"/>
            <a:ext cx="1728192"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58592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39EAE221-151F-0449-8E81-A7E6796DBECA}" type="slidenum">
              <a:rPr lang="en-AU" altLang="x-none"/>
              <a:pPr/>
              <a:t>4</a:t>
            </a:fld>
            <a:endParaRPr lang="en-AU" altLang="x-none"/>
          </a:p>
        </p:txBody>
      </p:sp>
      <p:sp>
        <p:nvSpPr>
          <p:cNvPr id="2" name="TextBox 1"/>
          <p:cNvSpPr txBox="1"/>
          <p:nvPr/>
        </p:nvSpPr>
        <p:spPr>
          <a:xfrm>
            <a:off x="971600" y="1916832"/>
            <a:ext cx="1872208" cy="3024336"/>
          </a:xfrm>
          <a:prstGeom prst="rect">
            <a:avLst/>
          </a:prstGeom>
          <a:noFill/>
          <a:ln>
            <a:solidFill>
              <a:schemeClr val="tx2"/>
            </a:solidFill>
          </a:ln>
        </p:spPr>
        <p:txBody>
          <a:bodyPr wrap="square" rtlCol="0">
            <a:spAutoFit/>
          </a:bodyPr>
          <a:lstStyle/>
          <a:p>
            <a:endParaRPr lang="en-AU" dirty="0"/>
          </a:p>
        </p:txBody>
      </p:sp>
      <p:sp>
        <p:nvSpPr>
          <p:cNvPr id="3" name="Oval 2"/>
          <p:cNvSpPr/>
          <p:nvPr/>
        </p:nvSpPr>
        <p:spPr>
          <a:xfrm>
            <a:off x="1187624" y="2132856"/>
            <a:ext cx="576064" cy="504056"/>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Oval 6"/>
          <p:cNvSpPr/>
          <p:nvPr/>
        </p:nvSpPr>
        <p:spPr>
          <a:xfrm>
            <a:off x="1983756" y="2127570"/>
            <a:ext cx="576064" cy="504056"/>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Oval 7"/>
          <p:cNvSpPr/>
          <p:nvPr/>
        </p:nvSpPr>
        <p:spPr>
          <a:xfrm>
            <a:off x="1187624" y="2919658"/>
            <a:ext cx="576064" cy="504056"/>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Oval 8"/>
          <p:cNvSpPr/>
          <p:nvPr/>
        </p:nvSpPr>
        <p:spPr>
          <a:xfrm>
            <a:off x="2015716" y="2919658"/>
            <a:ext cx="576064" cy="504056"/>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Arc 5"/>
          <p:cNvSpPr/>
          <p:nvPr/>
        </p:nvSpPr>
        <p:spPr>
          <a:xfrm>
            <a:off x="1875744" y="1916832"/>
            <a:ext cx="716036" cy="642787"/>
          </a:xfrm>
          <a:prstGeom prst="arc">
            <a:avLst>
              <a:gd name="adj1" fmla="val 12540575"/>
              <a:gd name="adj2" fmla="val 20294491"/>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12" name="TextBox 11"/>
          <p:cNvSpPr txBox="1"/>
          <p:nvPr/>
        </p:nvSpPr>
        <p:spPr>
          <a:xfrm>
            <a:off x="3059832" y="1954345"/>
            <a:ext cx="2664296" cy="1469369"/>
          </a:xfrm>
          <a:prstGeom prst="rect">
            <a:avLst/>
          </a:prstGeom>
          <a:noFill/>
          <a:ln>
            <a:solidFill>
              <a:schemeClr val="tx2"/>
            </a:solidFill>
          </a:ln>
        </p:spPr>
        <p:txBody>
          <a:bodyPr wrap="square" rtlCol="0">
            <a:spAutoFit/>
          </a:bodyPr>
          <a:lstStyle/>
          <a:p>
            <a:endParaRPr lang="en-AU" dirty="0"/>
          </a:p>
        </p:txBody>
      </p:sp>
      <p:sp>
        <p:nvSpPr>
          <p:cNvPr id="13" name="Oval 12"/>
          <p:cNvSpPr/>
          <p:nvPr/>
        </p:nvSpPr>
        <p:spPr>
          <a:xfrm rot="10800000">
            <a:off x="3254432" y="2042593"/>
            <a:ext cx="576064" cy="504056"/>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Oval 13"/>
          <p:cNvSpPr/>
          <p:nvPr/>
        </p:nvSpPr>
        <p:spPr>
          <a:xfrm>
            <a:off x="3233008" y="2733153"/>
            <a:ext cx="576064" cy="504056"/>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Oval 14"/>
          <p:cNvSpPr/>
          <p:nvPr/>
        </p:nvSpPr>
        <p:spPr>
          <a:xfrm>
            <a:off x="4201248" y="2055952"/>
            <a:ext cx="576064" cy="504056"/>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Oval 15"/>
          <p:cNvSpPr/>
          <p:nvPr/>
        </p:nvSpPr>
        <p:spPr>
          <a:xfrm>
            <a:off x="4220660" y="2739833"/>
            <a:ext cx="576064" cy="504056"/>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Arc 16"/>
          <p:cNvSpPr/>
          <p:nvPr/>
        </p:nvSpPr>
        <p:spPr>
          <a:xfrm rot="16200000">
            <a:off x="3059832" y="2011303"/>
            <a:ext cx="716036" cy="642787"/>
          </a:xfrm>
          <a:prstGeom prst="arc">
            <a:avLst>
              <a:gd name="adj1" fmla="val 12540575"/>
              <a:gd name="adj2" fmla="val 20294491"/>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cxnSp>
        <p:nvCxnSpPr>
          <p:cNvPr id="11" name="Straight Arrow Connector 10"/>
          <p:cNvCxnSpPr/>
          <p:nvPr/>
        </p:nvCxnSpPr>
        <p:spPr>
          <a:xfrm flipH="1">
            <a:off x="3347864" y="3717032"/>
            <a:ext cx="1728192"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47301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39EAE221-151F-0449-8E81-A7E6796DBECA}" type="slidenum">
              <a:rPr lang="en-AU" altLang="x-none"/>
              <a:pPr/>
              <a:t>5</a:t>
            </a:fld>
            <a:endParaRPr lang="en-AU" altLang="x-none"/>
          </a:p>
        </p:txBody>
      </p:sp>
      <p:sp>
        <p:nvSpPr>
          <p:cNvPr id="2" name="TextBox 1"/>
          <p:cNvSpPr txBox="1"/>
          <p:nvPr/>
        </p:nvSpPr>
        <p:spPr>
          <a:xfrm>
            <a:off x="971600" y="1916832"/>
            <a:ext cx="1872208" cy="3024336"/>
          </a:xfrm>
          <a:prstGeom prst="rect">
            <a:avLst/>
          </a:prstGeom>
          <a:noFill/>
          <a:ln>
            <a:solidFill>
              <a:schemeClr val="tx2"/>
            </a:solidFill>
          </a:ln>
        </p:spPr>
        <p:txBody>
          <a:bodyPr wrap="square" rtlCol="0">
            <a:spAutoFit/>
          </a:bodyPr>
          <a:lstStyle/>
          <a:p>
            <a:endParaRPr lang="en-AU" dirty="0"/>
          </a:p>
        </p:txBody>
      </p:sp>
      <p:sp>
        <p:nvSpPr>
          <p:cNvPr id="3" name="Oval 2"/>
          <p:cNvSpPr/>
          <p:nvPr/>
        </p:nvSpPr>
        <p:spPr>
          <a:xfrm>
            <a:off x="1187624" y="2132856"/>
            <a:ext cx="576064"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Oval 6"/>
          <p:cNvSpPr/>
          <p:nvPr/>
        </p:nvSpPr>
        <p:spPr>
          <a:xfrm>
            <a:off x="1983756" y="2127570"/>
            <a:ext cx="576064"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Oval 7"/>
          <p:cNvSpPr/>
          <p:nvPr/>
        </p:nvSpPr>
        <p:spPr>
          <a:xfrm>
            <a:off x="1187624" y="2919658"/>
            <a:ext cx="576064"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Oval 8"/>
          <p:cNvSpPr/>
          <p:nvPr/>
        </p:nvSpPr>
        <p:spPr>
          <a:xfrm>
            <a:off x="2015716" y="2919658"/>
            <a:ext cx="576064"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Arc 5"/>
          <p:cNvSpPr/>
          <p:nvPr/>
        </p:nvSpPr>
        <p:spPr>
          <a:xfrm>
            <a:off x="1875744" y="1916832"/>
            <a:ext cx="716036" cy="642787"/>
          </a:xfrm>
          <a:prstGeom prst="arc">
            <a:avLst>
              <a:gd name="adj1" fmla="val 12540575"/>
              <a:gd name="adj2" fmla="val 20294491"/>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12" name="TextBox 11"/>
          <p:cNvSpPr txBox="1"/>
          <p:nvPr/>
        </p:nvSpPr>
        <p:spPr>
          <a:xfrm>
            <a:off x="3059832" y="1954345"/>
            <a:ext cx="2664296" cy="1469369"/>
          </a:xfrm>
          <a:prstGeom prst="rect">
            <a:avLst/>
          </a:prstGeom>
          <a:noFill/>
          <a:ln>
            <a:solidFill>
              <a:schemeClr val="tx2"/>
            </a:solidFill>
          </a:ln>
        </p:spPr>
        <p:txBody>
          <a:bodyPr wrap="square" rtlCol="0">
            <a:spAutoFit/>
          </a:bodyPr>
          <a:lstStyle/>
          <a:p>
            <a:endParaRPr lang="en-AU" dirty="0"/>
          </a:p>
        </p:txBody>
      </p:sp>
      <p:sp>
        <p:nvSpPr>
          <p:cNvPr id="13" name="Oval 12"/>
          <p:cNvSpPr/>
          <p:nvPr/>
        </p:nvSpPr>
        <p:spPr>
          <a:xfrm rot="10800000">
            <a:off x="3254432" y="2042593"/>
            <a:ext cx="576064" cy="504056"/>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Oval 13"/>
          <p:cNvSpPr/>
          <p:nvPr/>
        </p:nvSpPr>
        <p:spPr>
          <a:xfrm>
            <a:off x="3233008" y="2733153"/>
            <a:ext cx="576064" cy="504056"/>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Oval 14"/>
          <p:cNvSpPr/>
          <p:nvPr/>
        </p:nvSpPr>
        <p:spPr>
          <a:xfrm>
            <a:off x="4201248" y="2055952"/>
            <a:ext cx="576064" cy="504056"/>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Oval 15"/>
          <p:cNvSpPr/>
          <p:nvPr/>
        </p:nvSpPr>
        <p:spPr>
          <a:xfrm>
            <a:off x="4220660" y="2739833"/>
            <a:ext cx="576064" cy="504056"/>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Arc 16"/>
          <p:cNvSpPr/>
          <p:nvPr/>
        </p:nvSpPr>
        <p:spPr>
          <a:xfrm rot="16200000">
            <a:off x="3059832" y="2011303"/>
            <a:ext cx="716036" cy="642787"/>
          </a:xfrm>
          <a:prstGeom prst="arc">
            <a:avLst>
              <a:gd name="adj1" fmla="val 12540575"/>
              <a:gd name="adj2" fmla="val 20294491"/>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cxnSp>
        <p:nvCxnSpPr>
          <p:cNvPr id="11" name="Straight Arrow Connector 10"/>
          <p:cNvCxnSpPr/>
          <p:nvPr/>
        </p:nvCxnSpPr>
        <p:spPr>
          <a:xfrm flipH="1">
            <a:off x="3347864" y="3717032"/>
            <a:ext cx="1728192"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30305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39EAE221-151F-0449-8E81-A7E6796DBECA}" type="slidenum">
              <a:rPr lang="en-AU" altLang="x-none"/>
              <a:pPr/>
              <a:t>6</a:t>
            </a:fld>
            <a:endParaRPr lang="en-AU" altLang="x-none"/>
          </a:p>
        </p:txBody>
      </p:sp>
      <p:sp>
        <p:nvSpPr>
          <p:cNvPr id="2" name="TextBox 1"/>
          <p:cNvSpPr txBox="1"/>
          <p:nvPr/>
        </p:nvSpPr>
        <p:spPr>
          <a:xfrm>
            <a:off x="971600" y="1916832"/>
            <a:ext cx="1872208" cy="3024336"/>
          </a:xfrm>
          <a:prstGeom prst="rect">
            <a:avLst/>
          </a:prstGeom>
          <a:noFill/>
          <a:ln>
            <a:solidFill>
              <a:schemeClr val="tx2"/>
            </a:solidFill>
          </a:ln>
        </p:spPr>
        <p:txBody>
          <a:bodyPr wrap="square" rtlCol="0">
            <a:spAutoFit/>
          </a:bodyPr>
          <a:lstStyle/>
          <a:p>
            <a:endParaRPr lang="en-AU" dirty="0"/>
          </a:p>
        </p:txBody>
      </p:sp>
      <p:sp>
        <p:nvSpPr>
          <p:cNvPr id="3" name="Oval 2"/>
          <p:cNvSpPr/>
          <p:nvPr/>
        </p:nvSpPr>
        <p:spPr>
          <a:xfrm>
            <a:off x="1187624" y="2132856"/>
            <a:ext cx="576064"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Oval 6"/>
          <p:cNvSpPr/>
          <p:nvPr/>
        </p:nvSpPr>
        <p:spPr>
          <a:xfrm>
            <a:off x="1983756" y="2127570"/>
            <a:ext cx="576064"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Oval 7"/>
          <p:cNvSpPr/>
          <p:nvPr/>
        </p:nvSpPr>
        <p:spPr>
          <a:xfrm>
            <a:off x="1187624" y="2919658"/>
            <a:ext cx="576064"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Oval 8"/>
          <p:cNvSpPr/>
          <p:nvPr/>
        </p:nvSpPr>
        <p:spPr>
          <a:xfrm>
            <a:off x="2015716" y="2919658"/>
            <a:ext cx="576064"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Arc 5"/>
          <p:cNvSpPr/>
          <p:nvPr/>
        </p:nvSpPr>
        <p:spPr>
          <a:xfrm>
            <a:off x="1875744" y="1916832"/>
            <a:ext cx="716036" cy="642787"/>
          </a:xfrm>
          <a:prstGeom prst="arc">
            <a:avLst>
              <a:gd name="adj1" fmla="val 12540575"/>
              <a:gd name="adj2" fmla="val 20294491"/>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12" name="TextBox 11"/>
          <p:cNvSpPr txBox="1"/>
          <p:nvPr/>
        </p:nvSpPr>
        <p:spPr>
          <a:xfrm>
            <a:off x="3059832" y="1954345"/>
            <a:ext cx="2664296" cy="1469369"/>
          </a:xfrm>
          <a:prstGeom prst="rect">
            <a:avLst/>
          </a:prstGeom>
          <a:noFill/>
          <a:ln>
            <a:solidFill>
              <a:schemeClr val="tx2"/>
            </a:solidFill>
          </a:ln>
        </p:spPr>
        <p:txBody>
          <a:bodyPr wrap="square" rtlCol="0">
            <a:spAutoFit/>
          </a:bodyPr>
          <a:lstStyle/>
          <a:p>
            <a:endParaRPr lang="en-AU" dirty="0"/>
          </a:p>
        </p:txBody>
      </p:sp>
      <p:sp>
        <p:nvSpPr>
          <p:cNvPr id="13" name="Oval 12"/>
          <p:cNvSpPr/>
          <p:nvPr/>
        </p:nvSpPr>
        <p:spPr>
          <a:xfrm rot="10800000">
            <a:off x="3254432" y="2042593"/>
            <a:ext cx="576064" cy="50405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Oval 13"/>
          <p:cNvSpPr/>
          <p:nvPr/>
        </p:nvSpPr>
        <p:spPr>
          <a:xfrm>
            <a:off x="3233008" y="2733153"/>
            <a:ext cx="576064"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Oval 14"/>
          <p:cNvSpPr/>
          <p:nvPr/>
        </p:nvSpPr>
        <p:spPr>
          <a:xfrm>
            <a:off x="4201248" y="2055952"/>
            <a:ext cx="576064"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Oval 15"/>
          <p:cNvSpPr/>
          <p:nvPr/>
        </p:nvSpPr>
        <p:spPr>
          <a:xfrm>
            <a:off x="4220660" y="2739833"/>
            <a:ext cx="576064"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Arc 16"/>
          <p:cNvSpPr/>
          <p:nvPr/>
        </p:nvSpPr>
        <p:spPr>
          <a:xfrm rot="16200000">
            <a:off x="3059832" y="2011303"/>
            <a:ext cx="716036" cy="642787"/>
          </a:xfrm>
          <a:prstGeom prst="arc">
            <a:avLst>
              <a:gd name="adj1" fmla="val 12540575"/>
              <a:gd name="adj2" fmla="val 20294491"/>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cxnSp>
        <p:nvCxnSpPr>
          <p:cNvPr id="11" name="Straight Arrow Connector 10"/>
          <p:cNvCxnSpPr/>
          <p:nvPr/>
        </p:nvCxnSpPr>
        <p:spPr>
          <a:xfrm flipH="1">
            <a:off x="3347864" y="3717032"/>
            <a:ext cx="1728192"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34821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39EAE221-151F-0449-8E81-A7E6796DBECA}" type="slidenum">
              <a:rPr lang="en-AU" altLang="x-none"/>
              <a:pPr/>
              <a:t>7</a:t>
            </a:fld>
            <a:endParaRPr lang="en-AU" altLang="x-none"/>
          </a:p>
        </p:txBody>
      </p:sp>
      <p:sp>
        <p:nvSpPr>
          <p:cNvPr id="2" name="TextBox 1"/>
          <p:cNvSpPr txBox="1"/>
          <p:nvPr/>
        </p:nvSpPr>
        <p:spPr>
          <a:xfrm>
            <a:off x="971600" y="1916832"/>
            <a:ext cx="1872208" cy="3024336"/>
          </a:xfrm>
          <a:prstGeom prst="rect">
            <a:avLst/>
          </a:prstGeom>
          <a:noFill/>
          <a:ln>
            <a:solidFill>
              <a:schemeClr val="tx2"/>
            </a:solidFill>
          </a:ln>
        </p:spPr>
        <p:txBody>
          <a:bodyPr wrap="square" rtlCol="0">
            <a:spAutoFit/>
          </a:bodyPr>
          <a:lstStyle/>
          <a:p>
            <a:endParaRPr lang="en-AU" dirty="0"/>
          </a:p>
        </p:txBody>
      </p:sp>
      <p:sp>
        <p:nvSpPr>
          <p:cNvPr id="3" name="Oval 2"/>
          <p:cNvSpPr/>
          <p:nvPr/>
        </p:nvSpPr>
        <p:spPr>
          <a:xfrm>
            <a:off x="1187624" y="2132856"/>
            <a:ext cx="576064" cy="504056"/>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Oval 6"/>
          <p:cNvSpPr/>
          <p:nvPr/>
        </p:nvSpPr>
        <p:spPr>
          <a:xfrm>
            <a:off x="1983756" y="2127570"/>
            <a:ext cx="576064" cy="504056"/>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Oval 7"/>
          <p:cNvSpPr/>
          <p:nvPr/>
        </p:nvSpPr>
        <p:spPr>
          <a:xfrm>
            <a:off x="1187624" y="2919658"/>
            <a:ext cx="576064" cy="504056"/>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Oval 8"/>
          <p:cNvSpPr/>
          <p:nvPr/>
        </p:nvSpPr>
        <p:spPr>
          <a:xfrm>
            <a:off x="2015716" y="2919658"/>
            <a:ext cx="576064" cy="504056"/>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Arc 5"/>
          <p:cNvSpPr/>
          <p:nvPr/>
        </p:nvSpPr>
        <p:spPr>
          <a:xfrm>
            <a:off x="1875744" y="1916832"/>
            <a:ext cx="716036" cy="642787"/>
          </a:xfrm>
          <a:prstGeom prst="arc">
            <a:avLst>
              <a:gd name="adj1" fmla="val 12540575"/>
              <a:gd name="adj2" fmla="val 20294491"/>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12" name="TextBox 11"/>
          <p:cNvSpPr txBox="1"/>
          <p:nvPr/>
        </p:nvSpPr>
        <p:spPr>
          <a:xfrm>
            <a:off x="3059832" y="1954345"/>
            <a:ext cx="2664296" cy="1469369"/>
          </a:xfrm>
          <a:prstGeom prst="rect">
            <a:avLst/>
          </a:prstGeom>
          <a:noFill/>
          <a:ln>
            <a:solidFill>
              <a:schemeClr val="tx2"/>
            </a:solidFill>
          </a:ln>
        </p:spPr>
        <p:txBody>
          <a:bodyPr wrap="square" rtlCol="0">
            <a:spAutoFit/>
          </a:bodyPr>
          <a:lstStyle/>
          <a:p>
            <a:endParaRPr lang="en-AU" dirty="0"/>
          </a:p>
        </p:txBody>
      </p:sp>
      <p:sp>
        <p:nvSpPr>
          <p:cNvPr id="13" name="Oval 12"/>
          <p:cNvSpPr/>
          <p:nvPr/>
        </p:nvSpPr>
        <p:spPr>
          <a:xfrm rot="10800000">
            <a:off x="3254432" y="2042593"/>
            <a:ext cx="576064" cy="504056"/>
          </a:xfrm>
          <a:prstGeom prst="ellipse">
            <a:avLst/>
          </a:prstGeom>
          <a:solidFill>
            <a:srgbClr val="7030A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Oval 13"/>
          <p:cNvSpPr/>
          <p:nvPr/>
        </p:nvSpPr>
        <p:spPr>
          <a:xfrm>
            <a:off x="3233008" y="2733153"/>
            <a:ext cx="576064" cy="504056"/>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Oval 14"/>
          <p:cNvSpPr/>
          <p:nvPr/>
        </p:nvSpPr>
        <p:spPr>
          <a:xfrm>
            <a:off x="4201248" y="2055952"/>
            <a:ext cx="576064" cy="504056"/>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Oval 15"/>
          <p:cNvSpPr/>
          <p:nvPr/>
        </p:nvSpPr>
        <p:spPr>
          <a:xfrm>
            <a:off x="4220660" y="2739833"/>
            <a:ext cx="576064" cy="504056"/>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Arc 16"/>
          <p:cNvSpPr/>
          <p:nvPr/>
        </p:nvSpPr>
        <p:spPr>
          <a:xfrm rot="16200000">
            <a:off x="3059832" y="2011303"/>
            <a:ext cx="716036" cy="642787"/>
          </a:xfrm>
          <a:prstGeom prst="arc">
            <a:avLst>
              <a:gd name="adj1" fmla="val 12540575"/>
              <a:gd name="adj2" fmla="val 20294491"/>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cxnSp>
        <p:nvCxnSpPr>
          <p:cNvPr id="11" name="Straight Arrow Connector 10"/>
          <p:cNvCxnSpPr/>
          <p:nvPr/>
        </p:nvCxnSpPr>
        <p:spPr>
          <a:xfrm flipH="1">
            <a:off x="3347864" y="3717032"/>
            <a:ext cx="1728192"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11704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No fault</a:t>
            </a:r>
            <a:endParaRPr lang="en-AU" dirty="0"/>
          </a:p>
        </p:txBody>
      </p:sp>
      <p:sp>
        <p:nvSpPr>
          <p:cNvPr id="3" name="Content Placeholder 2"/>
          <p:cNvSpPr>
            <a:spLocks noGrp="1"/>
          </p:cNvSpPr>
          <p:nvPr>
            <p:ph idx="1"/>
          </p:nvPr>
        </p:nvSpPr>
        <p:spPr/>
        <p:txBody>
          <a:bodyPr/>
          <a:lstStyle/>
          <a:p>
            <a:r>
              <a:rPr lang="en-AU" dirty="0" smtClean="0"/>
              <a:t>Removes the need to spend time allocating and apportioning blame.</a:t>
            </a:r>
          </a:p>
        </p:txBody>
      </p:sp>
      <p:sp>
        <p:nvSpPr>
          <p:cNvPr id="4" name="Slide Number Placeholder 3"/>
          <p:cNvSpPr>
            <a:spLocks noGrp="1"/>
          </p:cNvSpPr>
          <p:nvPr>
            <p:ph type="sldNum" sz="quarter" idx="12"/>
          </p:nvPr>
        </p:nvSpPr>
        <p:spPr/>
        <p:txBody>
          <a:bodyPr/>
          <a:lstStyle/>
          <a:p>
            <a:fld id="{F89FC6BB-8C27-F94A-91F2-E83A92A465D1}" type="slidenum">
              <a:rPr lang="en-AU" altLang="x-none" smtClean="0"/>
              <a:pPr/>
              <a:t>8</a:t>
            </a:fld>
            <a:endParaRPr lang="en-AU" altLang="x-none"/>
          </a:p>
        </p:txBody>
      </p:sp>
    </p:spTree>
    <p:extLst>
      <p:ext uri="{BB962C8B-B14F-4D97-AF65-F5344CB8AC3E}">
        <p14:creationId xmlns:p14="http://schemas.microsoft.com/office/powerpoint/2010/main" val="36924738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089583" y="773113"/>
            <a:ext cx="4054417" cy="1143000"/>
          </a:xfrm>
        </p:spPr>
        <p:txBody>
          <a:bodyPr/>
          <a:lstStyle/>
          <a:p>
            <a:r>
              <a:rPr lang="en-AU" sz="1800" i="1" dirty="0" err="1"/>
              <a:t>Logar</a:t>
            </a:r>
            <a:r>
              <a:rPr lang="en-AU" sz="1800" i="1" dirty="0"/>
              <a:t> v Ambulance Service of New South Wales Sydney Region </a:t>
            </a:r>
            <a:r>
              <a:rPr lang="en-AU" sz="1800" i="1" dirty="0" smtClean="0"/>
              <a:t/>
            </a:r>
            <a:br>
              <a:rPr lang="en-AU" sz="1800" i="1" dirty="0" smtClean="0"/>
            </a:br>
            <a:r>
              <a:rPr lang="en-AU" sz="1800" dirty="0" smtClean="0"/>
              <a:t>[</a:t>
            </a:r>
            <a:r>
              <a:rPr lang="en-AU" sz="1800" dirty="0"/>
              <a:t>2017] NSWCA </a:t>
            </a:r>
            <a:r>
              <a:rPr lang="en-AU" sz="1800" dirty="0" smtClean="0"/>
              <a:t>274</a:t>
            </a:r>
            <a:endParaRPr lang="en-AU" sz="1800" dirty="0"/>
          </a:p>
        </p:txBody>
      </p:sp>
      <p:sp>
        <p:nvSpPr>
          <p:cNvPr id="6" name="Content Placeholder 5"/>
          <p:cNvSpPr>
            <a:spLocks noGrp="1"/>
          </p:cNvSpPr>
          <p:nvPr>
            <p:ph sz="half" idx="1"/>
          </p:nvPr>
        </p:nvSpPr>
        <p:spPr>
          <a:xfrm>
            <a:off x="5105400" y="1772816"/>
            <a:ext cx="4038600" cy="4210050"/>
          </a:xfrm>
        </p:spPr>
        <p:txBody>
          <a:bodyPr/>
          <a:lstStyle/>
          <a:p>
            <a:r>
              <a:rPr lang="en-AU" sz="1600" dirty="0" smtClean="0"/>
              <a:t>Accident occurred 3 June 2011.</a:t>
            </a:r>
          </a:p>
          <a:p>
            <a:r>
              <a:rPr lang="en-AU" sz="1600" dirty="0" smtClean="0"/>
              <a:t>District Court, 14 October 2016.</a:t>
            </a:r>
          </a:p>
          <a:p>
            <a:r>
              <a:rPr lang="en-AU" sz="1600" dirty="0" smtClean="0"/>
              <a:t>Court of Appeal, 25 October 2017.</a:t>
            </a:r>
          </a:p>
          <a:p>
            <a:r>
              <a:rPr lang="en-AU" sz="1600" dirty="0" smtClean="0"/>
              <a:t>Damages assessed </a:t>
            </a:r>
            <a:r>
              <a:rPr lang="en-AU" sz="1600" dirty="0"/>
              <a:t>at $</a:t>
            </a:r>
            <a:r>
              <a:rPr lang="en-AU" sz="1600" dirty="0" smtClean="0"/>
              <a:t>867,735.</a:t>
            </a:r>
          </a:p>
          <a:p>
            <a:r>
              <a:rPr lang="en-AU" sz="1600" dirty="0" err="1" smtClean="0"/>
              <a:t>Macfarlan</a:t>
            </a:r>
            <a:r>
              <a:rPr lang="en-AU" sz="1600" dirty="0" smtClean="0"/>
              <a:t> J would have assessed negligence at 50:50 so driver in lane 1 </a:t>
            </a:r>
            <a:r>
              <a:rPr lang="en-AU" sz="1600" dirty="0"/>
              <a:t>would have got $</a:t>
            </a:r>
            <a:r>
              <a:rPr lang="en-AU" sz="1600" dirty="0" smtClean="0"/>
              <a:t>433,867.50.</a:t>
            </a:r>
          </a:p>
          <a:p>
            <a:r>
              <a:rPr lang="en-AU" sz="1600" dirty="0" smtClean="0"/>
              <a:t>Schmidt and Emmett JJ said no negligence by the driver of the ambulance, plaintiff gets $0.</a:t>
            </a:r>
            <a:endParaRPr lang="en-AU" sz="1600" dirty="0"/>
          </a:p>
        </p:txBody>
      </p:sp>
      <p:sp>
        <p:nvSpPr>
          <p:cNvPr id="4" name="Slide Number Placeholder 3"/>
          <p:cNvSpPr>
            <a:spLocks noGrp="1"/>
          </p:cNvSpPr>
          <p:nvPr>
            <p:ph type="sldNum" sz="quarter" idx="12"/>
          </p:nvPr>
        </p:nvSpPr>
        <p:spPr/>
        <p:txBody>
          <a:bodyPr/>
          <a:lstStyle/>
          <a:p>
            <a:fld id="{F89FC6BB-8C27-F94A-91F2-E83A92A465D1}" type="slidenum">
              <a:rPr lang="en-AU" altLang="x-none" smtClean="0"/>
              <a:pPr/>
              <a:t>9</a:t>
            </a:fld>
            <a:endParaRPr lang="en-AU" altLang="x-none"/>
          </a:p>
        </p:txBody>
      </p:sp>
      <p:pic>
        <p:nvPicPr>
          <p:cNvPr id="1026" name="Picture 2" descr="ambulance-cras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052736"/>
            <a:ext cx="4495800" cy="3676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0755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No fault</a:t>
            </a:r>
            <a:endParaRPr lang="en-AU" dirty="0"/>
          </a:p>
        </p:txBody>
      </p:sp>
      <p:sp>
        <p:nvSpPr>
          <p:cNvPr id="3" name="Content Placeholder 2"/>
          <p:cNvSpPr>
            <a:spLocks noGrp="1"/>
          </p:cNvSpPr>
          <p:nvPr>
            <p:ph idx="1"/>
          </p:nvPr>
        </p:nvSpPr>
        <p:spPr/>
        <p:txBody>
          <a:bodyPr/>
          <a:lstStyle/>
          <a:p>
            <a:r>
              <a:rPr lang="en-AU" dirty="0" smtClean="0"/>
              <a:t>Removes the need to spend time allocating and apportioning blame.</a:t>
            </a:r>
          </a:p>
          <a:p>
            <a:r>
              <a:rPr lang="en-AU" dirty="0" smtClean="0"/>
              <a:t>Recognises that injury on the road is the price we pay for the right to drive.</a:t>
            </a:r>
          </a:p>
          <a:p>
            <a:r>
              <a:rPr lang="en-AU" dirty="0" smtClean="0"/>
              <a:t>Is consistent with:</a:t>
            </a:r>
          </a:p>
          <a:p>
            <a:pPr lvl="1"/>
            <a:r>
              <a:rPr lang="en-AU" dirty="0" smtClean="0"/>
              <a:t>Motor Accidents Act 2017 (NSW)</a:t>
            </a:r>
          </a:p>
          <a:p>
            <a:pPr lvl="1"/>
            <a:r>
              <a:rPr lang="en-AU" dirty="0" smtClean="0"/>
              <a:t>Transport Accident Act 1986 (Vic)</a:t>
            </a:r>
          </a:p>
          <a:p>
            <a:pPr lvl="1"/>
            <a:r>
              <a:rPr lang="en-AU" dirty="0" smtClean="0"/>
              <a:t>National Injury Insurance Scheme</a:t>
            </a:r>
            <a:endParaRPr lang="en-AU" dirty="0"/>
          </a:p>
        </p:txBody>
      </p:sp>
      <p:sp>
        <p:nvSpPr>
          <p:cNvPr id="4" name="Slide Number Placeholder 3"/>
          <p:cNvSpPr>
            <a:spLocks noGrp="1"/>
          </p:cNvSpPr>
          <p:nvPr>
            <p:ph type="sldNum" sz="quarter" idx="12"/>
          </p:nvPr>
        </p:nvSpPr>
        <p:spPr/>
        <p:txBody>
          <a:bodyPr/>
          <a:lstStyle/>
          <a:p>
            <a:fld id="{F89FC6BB-8C27-F94A-91F2-E83A92A465D1}" type="slidenum">
              <a:rPr lang="en-AU" altLang="x-none" smtClean="0"/>
              <a:pPr/>
              <a:t>10</a:t>
            </a:fld>
            <a:endParaRPr lang="en-AU" altLang="x-none"/>
          </a:p>
        </p:txBody>
      </p:sp>
    </p:spTree>
    <p:extLst>
      <p:ext uri="{BB962C8B-B14F-4D97-AF65-F5344CB8AC3E}">
        <p14:creationId xmlns:p14="http://schemas.microsoft.com/office/powerpoint/2010/main" val="3444014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left)">
                                      <p:cBhvr>
                                        <p:cTn id="15" dur="500"/>
                                        <p:tgtEl>
                                          <p:spTgt spid="3">
                                            <p:txEl>
                                              <p:pRg st="3" end="3"/>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wipe(left)">
                                      <p:cBhvr>
                                        <p:cTn id="18" dur="500"/>
                                        <p:tgtEl>
                                          <p:spTgt spid="3">
                                            <p:txEl>
                                              <p:pRg st="4" end="4"/>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wipe(left)">
                                      <p:cBhvr>
                                        <p:cTn id="2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ANUPowerpointTemplate2010">
  <a:themeElements>
    <a:clrScheme name="ANUPowerpointTemplate201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NUPowerpointTemplate2010">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ANUPowerpointTemplate201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NUPowerpointTemplate2010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NUPowerpointTemplate2010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NUPowerpointTemplate2010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NUPowerpointTemplate2010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NUPowerpointTemplate2010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NUPowerpointTemplate2010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NUPowerpointTemplate2010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NUPowerpointTemplate2010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NUPowerpointTemplate2010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NUPowerpointTemplate2010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NUPowerpointTemplate2010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ANUPowerpointTemplate2010</Template>
  <TotalTime>163</TotalTime>
  <Words>1116</Words>
  <Application>Microsoft Office PowerPoint</Application>
  <PresentationFormat>On-screen Show (4:3)</PresentationFormat>
  <Paragraphs>61</Paragraphs>
  <Slides>10</Slides>
  <Notes>10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10</vt:i4>
      </vt:variant>
    </vt:vector>
  </HeadingPairs>
  <TitlesOfParts>
    <vt:vector size="12" baseType="lpstr">
      <vt:lpstr>Arial</vt:lpstr>
      <vt:lpstr>ANUPowerpointTemplate2010</vt:lpstr>
      <vt:lpstr>Who’s covered? Who’s not?</vt:lpstr>
      <vt:lpstr>PowerPoint Presentation</vt:lpstr>
      <vt:lpstr>PowerPoint Presentation</vt:lpstr>
      <vt:lpstr>PowerPoint Presentation</vt:lpstr>
      <vt:lpstr>PowerPoint Presentation</vt:lpstr>
      <vt:lpstr>PowerPoint Presentation</vt:lpstr>
      <vt:lpstr>PowerPoint Presentation</vt:lpstr>
      <vt:lpstr>No fault</vt:lpstr>
      <vt:lpstr>Logar v Ambulance Service of New South Wales Sydney Region  [2017] NSWCA 274</vt:lpstr>
      <vt:lpstr>No fault</vt:lpstr>
    </vt:vector>
  </TitlesOfParts>
  <Company>The Australian National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u4031391</dc:creator>
  <cp:lastModifiedBy>Michael Eburn</cp:lastModifiedBy>
  <cp:revision>15</cp:revision>
  <cp:lastPrinted>2017-10-27T00:15:12Z</cp:lastPrinted>
  <dcterms:created xsi:type="dcterms:W3CDTF">2010-10-19T05:25:31Z</dcterms:created>
  <dcterms:modified xsi:type="dcterms:W3CDTF">2017-10-27T01:16:26Z</dcterms:modified>
</cp:coreProperties>
</file>