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65" r:id="rId2"/>
    <p:sldId id="266" r:id="rId3"/>
    <p:sldId id="270" r:id="rId4"/>
    <p:sldId id="267" r:id="rId5"/>
    <p:sldId id="268" r:id="rId6"/>
    <p:sldId id="269" r:id="rId7"/>
    <p:sldId id="271" r:id="rId8"/>
    <p:sldId id="274" r:id="rId9"/>
    <p:sldId id="277" r:id="rId10"/>
    <p:sldId id="275" r:id="rId11"/>
    <p:sldId id="276" r:id="rId12"/>
    <p:sldId id="273" r:id="rId13"/>
    <p:sldId id="278" r:id="rId14"/>
    <p:sldId id="279" r:id="rId15"/>
    <p:sldId id="281" r:id="rId16"/>
    <p:sldId id="280" r:id="rId17"/>
    <p:sldId id="282" r:id="rId18"/>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391" autoAdjust="0"/>
  </p:normalViewPr>
  <p:slideViewPr>
    <p:cSldViewPr>
      <p:cViewPr varScale="1">
        <p:scale>
          <a:sx n="129" d="100"/>
          <a:sy n="129" d="100"/>
        </p:scale>
        <p:origin x="102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ACB16CB-CD02-49FC-BDF3-67B394DE205F}" type="slidenum">
              <a:rPr lang="en-AU"/>
              <a:pPr/>
              <a:t>‹#›</a:t>
            </a:fld>
            <a:endParaRPr lang="en-AU"/>
          </a:p>
        </p:txBody>
      </p:sp>
    </p:spTree>
    <p:extLst>
      <p:ext uri="{BB962C8B-B14F-4D97-AF65-F5344CB8AC3E}">
        <p14:creationId xmlns:p14="http://schemas.microsoft.com/office/powerpoint/2010/main" val="1084877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AU" noProof="0" smtClean="0"/>
              <a:t>Click to edit Master subtitle style</a:t>
            </a:r>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a:t>Footer text goes in here</a:t>
            </a:r>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62A7AD82-F461-44BE-94DD-871E42EA6917}" type="slidenum">
              <a:rPr lang="en-AU"/>
              <a:pPr/>
              <a:t>‹#›</a:t>
            </a:fld>
            <a:endParaRPr lang="en-AU"/>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xmlns="">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AU" noProof="0" smtClean="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1932DC63-BF72-4143-B721-9CD45CAD5F53}" type="slidenum">
              <a:rPr lang="en-AU"/>
              <a:pPr/>
              <a:t>‹#›</a:t>
            </a:fld>
            <a:endParaRPr lang="en-AU"/>
          </a:p>
        </p:txBody>
      </p:sp>
    </p:spTree>
    <p:extLst>
      <p:ext uri="{BB962C8B-B14F-4D97-AF65-F5344CB8AC3E}">
        <p14:creationId xmlns:p14="http://schemas.microsoft.com/office/powerpoint/2010/main" val="3742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1F528219-0DC8-415A-9E8F-741C729033E6}" type="slidenum">
              <a:rPr lang="en-AU"/>
              <a:pPr/>
              <a:t>‹#›</a:t>
            </a:fld>
            <a:endParaRPr lang="en-AU"/>
          </a:p>
        </p:txBody>
      </p:sp>
    </p:spTree>
    <p:extLst>
      <p:ext uri="{BB962C8B-B14F-4D97-AF65-F5344CB8AC3E}">
        <p14:creationId xmlns:p14="http://schemas.microsoft.com/office/powerpoint/2010/main" val="1918716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a:t>Footer text goes in here</a:t>
            </a:r>
          </a:p>
        </p:txBody>
      </p:sp>
      <p:sp>
        <p:nvSpPr>
          <p:cNvPr id="7" name="Slide Number Placeholder 6"/>
          <p:cNvSpPr>
            <a:spLocks noGrp="1"/>
          </p:cNvSpPr>
          <p:nvPr>
            <p:ph type="sldNum" sz="quarter" idx="12"/>
          </p:nvPr>
        </p:nvSpPr>
        <p:spPr/>
        <p:txBody>
          <a:bodyPr/>
          <a:lstStyle>
            <a:lvl1pPr>
              <a:defRPr/>
            </a:lvl1pPr>
          </a:lstStyle>
          <a:p>
            <a:fld id="{F8AEE6BF-3074-4765-869F-D021AD32957A}" type="slidenum">
              <a:rPr lang="en-AU"/>
              <a:pPr/>
              <a:t>‹#›</a:t>
            </a:fld>
            <a:endParaRPr lang="en-AU"/>
          </a:p>
        </p:txBody>
      </p:sp>
    </p:spTree>
    <p:extLst>
      <p:ext uri="{BB962C8B-B14F-4D97-AF65-F5344CB8AC3E}">
        <p14:creationId xmlns:p14="http://schemas.microsoft.com/office/powerpoint/2010/main" val="211861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r>
              <a:rPr lang="en-AU"/>
              <a:t>Footer text goes in here</a:t>
            </a:r>
          </a:p>
        </p:txBody>
      </p:sp>
      <p:sp>
        <p:nvSpPr>
          <p:cNvPr id="9" name="Slide Number Placeholder 8"/>
          <p:cNvSpPr>
            <a:spLocks noGrp="1"/>
          </p:cNvSpPr>
          <p:nvPr>
            <p:ph type="sldNum" sz="quarter" idx="12"/>
          </p:nvPr>
        </p:nvSpPr>
        <p:spPr/>
        <p:txBody>
          <a:bodyPr/>
          <a:lstStyle>
            <a:lvl1pPr>
              <a:defRPr/>
            </a:lvl1pPr>
          </a:lstStyle>
          <a:p>
            <a:fld id="{971F8D5A-3D2E-418B-B345-2211B2424679}" type="slidenum">
              <a:rPr lang="en-AU"/>
              <a:pPr/>
              <a:t>‹#›</a:t>
            </a:fld>
            <a:endParaRPr lang="en-AU"/>
          </a:p>
        </p:txBody>
      </p:sp>
    </p:spTree>
    <p:extLst>
      <p:ext uri="{BB962C8B-B14F-4D97-AF65-F5344CB8AC3E}">
        <p14:creationId xmlns:p14="http://schemas.microsoft.com/office/powerpoint/2010/main" val="2294454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r>
              <a:rPr lang="en-AU"/>
              <a:t>Footer text goes in here</a:t>
            </a:r>
          </a:p>
        </p:txBody>
      </p:sp>
      <p:sp>
        <p:nvSpPr>
          <p:cNvPr id="5" name="Slide Number Placeholder 4"/>
          <p:cNvSpPr>
            <a:spLocks noGrp="1"/>
          </p:cNvSpPr>
          <p:nvPr>
            <p:ph type="sldNum" sz="quarter" idx="12"/>
          </p:nvPr>
        </p:nvSpPr>
        <p:spPr/>
        <p:txBody>
          <a:bodyPr/>
          <a:lstStyle>
            <a:lvl1pPr>
              <a:defRPr/>
            </a:lvl1pPr>
          </a:lstStyle>
          <a:p>
            <a:fld id="{D268BD5F-F6DD-4F39-BC8F-666BB322C733}" type="slidenum">
              <a:rPr lang="en-AU"/>
              <a:pPr/>
              <a:t>‹#›</a:t>
            </a:fld>
            <a:endParaRPr lang="en-AU"/>
          </a:p>
        </p:txBody>
      </p:sp>
    </p:spTree>
    <p:extLst>
      <p:ext uri="{BB962C8B-B14F-4D97-AF65-F5344CB8AC3E}">
        <p14:creationId xmlns:p14="http://schemas.microsoft.com/office/powerpoint/2010/main" val="4024506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r>
              <a:rPr lang="en-AU"/>
              <a:t>Footer text goes in here</a:t>
            </a:r>
          </a:p>
        </p:txBody>
      </p:sp>
      <p:sp>
        <p:nvSpPr>
          <p:cNvPr id="4" name="Slide Number Placeholder 3"/>
          <p:cNvSpPr>
            <a:spLocks noGrp="1"/>
          </p:cNvSpPr>
          <p:nvPr>
            <p:ph type="sldNum" sz="quarter" idx="12"/>
          </p:nvPr>
        </p:nvSpPr>
        <p:spPr/>
        <p:txBody>
          <a:bodyPr/>
          <a:lstStyle>
            <a:lvl1pPr>
              <a:defRPr/>
            </a:lvl1pPr>
          </a:lstStyle>
          <a:p>
            <a:fld id="{A5E0613E-3735-484E-B0D0-453FC6107EA6}" type="slidenum">
              <a:rPr lang="en-AU"/>
              <a:pPr/>
              <a:t>‹#›</a:t>
            </a:fld>
            <a:endParaRPr lang="en-AU"/>
          </a:p>
        </p:txBody>
      </p:sp>
    </p:spTree>
    <p:extLst>
      <p:ext uri="{BB962C8B-B14F-4D97-AF65-F5344CB8AC3E}">
        <p14:creationId xmlns:p14="http://schemas.microsoft.com/office/powerpoint/2010/main" val="2041914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a:t>Footer text goes in here</a:t>
            </a:r>
          </a:p>
        </p:txBody>
      </p:sp>
      <p:sp>
        <p:nvSpPr>
          <p:cNvPr id="7" name="Slide Number Placeholder 6"/>
          <p:cNvSpPr>
            <a:spLocks noGrp="1"/>
          </p:cNvSpPr>
          <p:nvPr>
            <p:ph type="sldNum" sz="quarter" idx="12"/>
          </p:nvPr>
        </p:nvSpPr>
        <p:spPr/>
        <p:txBody>
          <a:bodyPr/>
          <a:lstStyle>
            <a:lvl1pPr>
              <a:defRPr/>
            </a:lvl1pPr>
          </a:lstStyle>
          <a:p>
            <a:fld id="{68E9F30E-FD33-42EA-97C3-01DFA8D5A916}" type="slidenum">
              <a:rPr lang="en-AU"/>
              <a:pPr/>
              <a:t>‹#›</a:t>
            </a:fld>
            <a:endParaRPr lang="en-AU"/>
          </a:p>
        </p:txBody>
      </p:sp>
    </p:spTree>
    <p:extLst>
      <p:ext uri="{BB962C8B-B14F-4D97-AF65-F5344CB8AC3E}">
        <p14:creationId xmlns:p14="http://schemas.microsoft.com/office/powerpoint/2010/main" val="4202365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a:t>Footer text goes in here</a:t>
            </a:r>
          </a:p>
        </p:txBody>
      </p:sp>
      <p:sp>
        <p:nvSpPr>
          <p:cNvPr id="7" name="Slide Number Placeholder 6"/>
          <p:cNvSpPr>
            <a:spLocks noGrp="1"/>
          </p:cNvSpPr>
          <p:nvPr>
            <p:ph type="sldNum" sz="quarter" idx="12"/>
          </p:nvPr>
        </p:nvSpPr>
        <p:spPr/>
        <p:txBody>
          <a:bodyPr/>
          <a:lstStyle>
            <a:lvl1pPr>
              <a:defRPr/>
            </a:lvl1pPr>
          </a:lstStyle>
          <a:p>
            <a:fld id="{5306FBF0-4F57-4B2F-A1B9-BCE6746A8BB6}" type="slidenum">
              <a:rPr lang="en-AU"/>
              <a:pPr/>
              <a:t>‹#›</a:t>
            </a:fld>
            <a:endParaRPr lang="en-AU"/>
          </a:p>
        </p:txBody>
      </p:sp>
    </p:spTree>
    <p:extLst>
      <p:ext uri="{BB962C8B-B14F-4D97-AF65-F5344CB8AC3E}">
        <p14:creationId xmlns:p14="http://schemas.microsoft.com/office/powerpoint/2010/main" val="1452637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FE941E4B-589D-42F8-890C-E9AE02706688}" type="slidenum">
              <a:rPr lang="en-AU"/>
              <a:pPr/>
              <a:t>‹#›</a:t>
            </a:fld>
            <a:endParaRPr lang="en-AU"/>
          </a:p>
        </p:txBody>
      </p:sp>
    </p:spTree>
    <p:extLst>
      <p:ext uri="{BB962C8B-B14F-4D97-AF65-F5344CB8AC3E}">
        <p14:creationId xmlns:p14="http://schemas.microsoft.com/office/powerpoint/2010/main" val="1207517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a:t>Footer text goes in here</a:t>
            </a:r>
          </a:p>
        </p:txBody>
      </p:sp>
      <p:sp>
        <p:nvSpPr>
          <p:cNvPr id="6" name="Slide Number Placeholder 5"/>
          <p:cNvSpPr>
            <a:spLocks noGrp="1"/>
          </p:cNvSpPr>
          <p:nvPr>
            <p:ph type="sldNum" sz="quarter" idx="12"/>
          </p:nvPr>
        </p:nvSpPr>
        <p:spPr/>
        <p:txBody>
          <a:bodyPr/>
          <a:lstStyle>
            <a:lvl1pPr>
              <a:defRPr/>
            </a:lvl1pPr>
          </a:lstStyle>
          <a:p>
            <a:fld id="{B0011218-4351-4A50-B1B7-E89560B1E3E6}" type="slidenum">
              <a:rPr lang="en-AU"/>
              <a:pPr/>
              <a:t>‹#›</a:t>
            </a:fld>
            <a:endParaRPr lang="en-AU"/>
          </a:p>
        </p:txBody>
      </p:sp>
    </p:spTree>
    <p:extLst>
      <p:ext uri="{BB962C8B-B14F-4D97-AF65-F5344CB8AC3E}">
        <p14:creationId xmlns:p14="http://schemas.microsoft.com/office/powerpoint/2010/main" val="3121183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AU"/>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AU"/>
              <a:t>Footer text goes in here</a:t>
            </a:r>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8A7F530-2DD0-4577-9C97-D0E612A220B0}" type="slidenum">
              <a:rPr lang="en-AU"/>
              <a:pPr/>
              <a:t>‹#›</a:t>
            </a:fld>
            <a:endParaRPr lang="en-AU"/>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3600">
          <a:solidFill>
            <a:srgbClr val="527688"/>
          </a:solidFill>
          <a:latin typeface="+mj-lt"/>
          <a:ea typeface="+mj-ea"/>
          <a:cs typeface="+mj-cs"/>
        </a:defRPr>
      </a:lvl1pPr>
      <a:lvl2pPr algn="l" rtl="0" fontAlgn="base">
        <a:spcBef>
          <a:spcPct val="0"/>
        </a:spcBef>
        <a:spcAft>
          <a:spcPct val="0"/>
        </a:spcAft>
        <a:defRPr sz="3600">
          <a:solidFill>
            <a:srgbClr val="527688"/>
          </a:solidFill>
          <a:latin typeface="Arial" charset="0"/>
          <a:cs typeface="Arial" charset="0"/>
        </a:defRPr>
      </a:lvl2pPr>
      <a:lvl3pPr algn="l" rtl="0" fontAlgn="base">
        <a:spcBef>
          <a:spcPct val="0"/>
        </a:spcBef>
        <a:spcAft>
          <a:spcPct val="0"/>
        </a:spcAft>
        <a:defRPr sz="3600">
          <a:solidFill>
            <a:srgbClr val="527688"/>
          </a:solidFill>
          <a:latin typeface="Arial" charset="0"/>
          <a:cs typeface="Arial" charset="0"/>
        </a:defRPr>
      </a:lvl3pPr>
      <a:lvl4pPr algn="l" rtl="0" fontAlgn="base">
        <a:spcBef>
          <a:spcPct val="0"/>
        </a:spcBef>
        <a:spcAft>
          <a:spcPct val="0"/>
        </a:spcAft>
        <a:defRPr sz="3600">
          <a:solidFill>
            <a:srgbClr val="527688"/>
          </a:solidFill>
          <a:latin typeface="Arial" charset="0"/>
          <a:cs typeface="Arial" charset="0"/>
        </a:defRPr>
      </a:lvl4pPr>
      <a:lvl5pPr algn="l" rtl="0" fontAlgn="base">
        <a:spcBef>
          <a:spcPct val="0"/>
        </a:spcBef>
        <a:spcAft>
          <a:spcPct val="0"/>
        </a:spcAft>
        <a:defRPr sz="3600">
          <a:solidFill>
            <a:srgbClr val="527688"/>
          </a:solidFill>
          <a:latin typeface="Arial" charset="0"/>
          <a:cs typeface="Arial" charset="0"/>
        </a:defRPr>
      </a:lvl5pPr>
      <a:lvl6pPr marL="457200" algn="l" rtl="0" fontAlgn="base">
        <a:spcBef>
          <a:spcPct val="0"/>
        </a:spcBef>
        <a:spcAft>
          <a:spcPct val="0"/>
        </a:spcAft>
        <a:defRPr sz="3600">
          <a:solidFill>
            <a:srgbClr val="527688"/>
          </a:solidFill>
          <a:latin typeface="Arial" charset="0"/>
          <a:cs typeface="Arial" charset="0"/>
        </a:defRPr>
      </a:lvl6pPr>
      <a:lvl7pPr marL="914400" algn="l" rtl="0" fontAlgn="base">
        <a:spcBef>
          <a:spcPct val="0"/>
        </a:spcBef>
        <a:spcAft>
          <a:spcPct val="0"/>
        </a:spcAft>
        <a:defRPr sz="3600">
          <a:solidFill>
            <a:srgbClr val="527688"/>
          </a:solidFill>
          <a:latin typeface="Arial" charset="0"/>
          <a:cs typeface="Arial" charset="0"/>
        </a:defRPr>
      </a:lvl7pPr>
      <a:lvl8pPr marL="1371600" algn="l" rtl="0" fontAlgn="base">
        <a:spcBef>
          <a:spcPct val="0"/>
        </a:spcBef>
        <a:spcAft>
          <a:spcPct val="0"/>
        </a:spcAft>
        <a:defRPr sz="3600">
          <a:solidFill>
            <a:srgbClr val="527688"/>
          </a:solidFill>
          <a:latin typeface="Arial" charset="0"/>
          <a:cs typeface="Arial" charset="0"/>
        </a:defRPr>
      </a:lvl8pPr>
      <a:lvl9pPr marL="1828800" algn="l" rtl="0" fontAlgn="base">
        <a:spcBef>
          <a:spcPct val="0"/>
        </a:spcBef>
        <a:spcAft>
          <a:spcPct val="0"/>
        </a:spcAft>
        <a:defRPr sz="3600">
          <a:solidFill>
            <a:srgbClr val="527688"/>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8313" y="4652963"/>
            <a:ext cx="8280400" cy="1224951"/>
          </a:xfrm>
        </p:spPr>
        <p:txBody>
          <a:bodyPr/>
          <a:lstStyle/>
          <a:p>
            <a:r>
              <a:rPr lang="en-AU" sz="1600" b="1" dirty="0" smtClean="0"/>
              <a:t>Associate Professor Dr Michael Eburn</a:t>
            </a:r>
          </a:p>
          <a:p>
            <a:r>
              <a:rPr lang="en-AU" sz="1600" dirty="0" smtClean="0"/>
              <a:t>ANU College of Law</a:t>
            </a:r>
          </a:p>
          <a:p>
            <a:r>
              <a:rPr lang="en-AU" sz="1600" dirty="0" smtClean="0"/>
              <a:t>The Australian National University</a:t>
            </a:r>
          </a:p>
          <a:p>
            <a:r>
              <a:rPr lang="en-AU" sz="1600" dirty="0" smtClean="0"/>
              <a:t>CANBERRA</a:t>
            </a:r>
            <a:endParaRPr lang="en-AU" sz="1600" dirty="0"/>
          </a:p>
        </p:txBody>
      </p:sp>
      <p:sp>
        <p:nvSpPr>
          <p:cNvPr id="3" name="Title 2"/>
          <p:cNvSpPr>
            <a:spLocks noGrp="1"/>
          </p:cNvSpPr>
          <p:nvPr>
            <p:ph type="ctrTitle"/>
          </p:nvPr>
        </p:nvSpPr>
        <p:spPr>
          <a:xfrm>
            <a:off x="468313" y="1639798"/>
            <a:ext cx="8207375" cy="1200329"/>
          </a:xfrm>
        </p:spPr>
        <p:txBody>
          <a:bodyPr/>
          <a:lstStyle/>
          <a:p>
            <a:r>
              <a:rPr lang="en-AU" dirty="0" smtClean="0"/>
              <a:t>The ILC’s Draft Articles </a:t>
            </a:r>
            <a:r>
              <a:rPr lang="en-AU" dirty="0"/>
              <a:t>on Protection of persons in the event of disasters</a:t>
            </a:r>
          </a:p>
        </p:txBody>
      </p:sp>
    </p:spTree>
    <p:extLst>
      <p:ext uri="{BB962C8B-B14F-4D97-AF65-F5344CB8AC3E}">
        <p14:creationId xmlns:p14="http://schemas.microsoft.com/office/powerpoint/2010/main" val="2767841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ILC</a:t>
            </a:r>
            <a:endParaRPr lang="en-AU" dirty="0"/>
          </a:p>
        </p:txBody>
      </p:sp>
      <p:sp>
        <p:nvSpPr>
          <p:cNvPr id="3" name="Content Placeholder 2"/>
          <p:cNvSpPr>
            <a:spLocks noGrp="1"/>
          </p:cNvSpPr>
          <p:nvPr>
            <p:ph idx="1"/>
          </p:nvPr>
        </p:nvSpPr>
        <p:spPr/>
        <p:txBody>
          <a:bodyPr/>
          <a:lstStyle/>
          <a:p>
            <a:r>
              <a:rPr lang="en-AU" sz="3000" dirty="0"/>
              <a:t>Is established </a:t>
            </a:r>
            <a:r>
              <a:rPr lang="en-AU" sz="3000" dirty="0" smtClean="0"/>
              <a:t>for ‘the </a:t>
            </a:r>
            <a:r>
              <a:rPr lang="en-AU" sz="3000" dirty="0"/>
              <a:t>promotion of the progressive development of international law and its </a:t>
            </a:r>
            <a:r>
              <a:rPr lang="en-AU" sz="3000" dirty="0" smtClean="0"/>
              <a:t>codification’ (Statute of the ILC, cl 1). </a:t>
            </a:r>
          </a:p>
          <a:p>
            <a:r>
              <a:rPr lang="en-AU" sz="3000" dirty="0" smtClean="0"/>
              <a:t>The draft articles represent both a codification of current law and proposals for ‘progressive development’.</a:t>
            </a:r>
          </a:p>
          <a:p>
            <a:r>
              <a:rPr lang="en-AU" sz="3000" dirty="0" smtClean="0"/>
              <a:t>Governments have been invited to comment by 1 January 2016.</a:t>
            </a:r>
            <a:endParaRPr lang="en-AU" sz="30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a:t>
            </a:fld>
            <a:endParaRPr lang="en-AU"/>
          </a:p>
        </p:txBody>
      </p:sp>
    </p:spTree>
    <p:extLst>
      <p:ext uri="{BB962C8B-B14F-4D97-AF65-F5344CB8AC3E}">
        <p14:creationId xmlns:p14="http://schemas.microsoft.com/office/powerpoint/2010/main" val="3620555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ILC can </a:t>
            </a:r>
            <a:endParaRPr lang="en-AU" dirty="0"/>
          </a:p>
        </p:txBody>
      </p:sp>
      <p:sp>
        <p:nvSpPr>
          <p:cNvPr id="3" name="Content Placeholder 2"/>
          <p:cNvSpPr>
            <a:spLocks noGrp="1"/>
          </p:cNvSpPr>
          <p:nvPr>
            <p:ph idx="1"/>
          </p:nvPr>
        </p:nvSpPr>
        <p:spPr/>
        <p:txBody>
          <a:bodyPr/>
          <a:lstStyle/>
          <a:p>
            <a:r>
              <a:rPr lang="en-AU" dirty="0" smtClean="0"/>
              <a:t>Recommend the UN GA adopt its report – it allows the draft to become a source of ‘soft law’; or</a:t>
            </a:r>
          </a:p>
          <a:p>
            <a:r>
              <a:rPr lang="en-AU" dirty="0"/>
              <a:t>Recommend the UN GA ‘convoke a conference to conclude a </a:t>
            </a:r>
            <a:r>
              <a:rPr lang="en-AU" dirty="0" smtClean="0"/>
              <a:t>convention’ – ‘hard law’.</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3</a:t>
            </a:fld>
            <a:endParaRPr lang="en-AU"/>
          </a:p>
        </p:txBody>
      </p:sp>
    </p:spTree>
    <p:extLst>
      <p:ext uri="{BB962C8B-B14F-4D97-AF65-F5344CB8AC3E}">
        <p14:creationId xmlns:p14="http://schemas.microsoft.com/office/powerpoint/2010/main" val="2713272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International law</a:t>
            </a:r>
            <a:endParaRPr lang="en-AU" dirty="0"/>
          </a:p>
        </p:txBody>
      </p:sp>
      <p:sp>
        <p:nvSpPr>
          <p:cNvPr id="3" name="Content Placeholder 2"/>
          <p:cNvSpPr>
            <a:spLocks noGrp="1"/>
          </p:cNvSpPr>
          <p:nvPr>
            <p:ph idx="1"/>
          </p:nvPr>
        </p:nvSpPr>
        <p:spPr/>
        <p:txBody>
          <a:bodyPr/>
          <a:lstStyle/>
          <a:p>
            <a:r>
              <a:rPr lang="en-AU" dirty="0" smtClean="0"/>
              <a:t>Is probably well settled.</a:t>
            </a:r>
          </a:p>
          <a:p>
            <a:r>
              <a:rPr lang="en-AU" dirty="0" smtClean="0"/>
              <a:t>Primary responsibility for response to disasters lies with the affected state.</a:t>
            </a:r>
          </a:p>
          <a:p>
            <a:r>
              <a:rPr lang="en-AU" dirty="0" smtClean="0"/>
              <a:t>International assistance can’t be delivered except with the consent of and at the request of the affected state.  </a:t>
            </a:r>
          </a:p>
          <a:p>
            <a:r>
              <a:rPr lang="en-AU" dirty="0" smtClean="0"/>
              <a:t>Multitude of UN resolutions to that effect.</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4</a:t>
            </a:fld>
            <a:endParaRPr lang="en-AU"/>
          </a:p>
        </p:txBody>
      </p:sp>
    </p:spTree>
    <p:extLst>
      <p:ext uri="{BB962C8B-B14F-4D97-AF65-F5344CB8AC3E}">
        <p14:creationId xmlns:p14="http://schemas.microsoft.com/office/powerpoint/2010/main" val="755884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IFRC</a:t>
            </a:r>
            <a:endParaRPr lang="en-AU" dirty="0"/>
          </a:p>
        </p:txBody>
      </p:sp>
      <p:sp>
        <p:nvSpPr>
          <p:cNvPr id="3" name="Content Placeholder 2"/>
          <p:cNvSpPr>
            <a:spLocks noGrp="1"/>
          </p:cNvSpPr>
          <p:nvPr>
            <p:ph idx="1"/>
          </p:nvPr>
        </p:nvSpPr>
        <p:spPr/>
        <p:txBody>
          <a:bodyPr/>
          <a:lstStyle/>
          <a:p>
            <a:r>
              <a:rPr lang="en-AU" dirty="0" smtClean="0"/>
              <a:t>Came to the conclusion that it’s </a:t>
            </a:r>
            <a:r>
              <a:rPr lang="en-AU" i="1" dirty="0" smtClean="0"/>
              <a:t>domestic </a:t>
            </a:r>
            <a:r>
              <a:rPr lang="en-AU" dirty="0" smtClean="0"/>
              <a:t>law that needs reform.  States should ensure that they have the necessary legal regime in place to facilitate international emergency assistance. </a:t>
            </a:r>
          </a:p>
          <a:p>
            <a:r>
              <a:rPr lang="en-AU" dirty="0" smtClean="0"/>
              <a:t>Issues of customs, visas, recognition of qualifications, use of vehicles, airspace, radio’s etc.</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3008329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International law</a:t>
            </a:r>
            <a:endParaRPr lang="en-AU" dirty="0"/>
          </a:p>
        </p:txBody>
      </p:sp>
      <p:sp>
        <p:nvSpPr>
          <p:cNvPr id="3" name="Content Placeholder 2"/>
          <p:cNvSpPr>
            <a:spLocks noGrp="1"/>
          </p:cNvSpPr>
          <p:nvPr>
            <p:ph idx="1"/>
          </p:nvPr>
        </p:nvSpPr>
        <p:spPr/>
        <p:txBody>
          <a:bodyPr/>
          <a:lstStyle/>
          <a:p>
            <a:r>
              <a:rPr lang="en-AU" dirty="0"/>
              <a:t>1927 </a:t>
            </a:r>
            <a:r>
              <a:rPr lang="en-AU" i="1" dirty="0"/>
              <a:t>Convention and Statute Establishing an International Relief </a:t>
            </a:r>
            <a:r>
              <a:rPr lang="en-AU" i="1" dirty="0" smtClean="0"/>
              <a:t>Union</a:t>
            </a:r>
            <a:r>
              <a:rPr lang="en-AU" dirty="0" smtClean="0"/>
              <a:t>.</a:t>
            </a:r>
          </a:p>
          <a:p>
            <a:r>
              <a:rPr lang="en-AU" dirty="0" smtClean="0"/>
              <a:t>1984 </a:t>
            </a:r>
            <a:r>
              <a:rPr lang="en-AU" i="1" dirty="0" smtClean="0"/>
              <a:t>Draft </a:t>
            </a:r>
            <a:r>
              <a:rPr lang="en-AU" i="1" dirty="0"/>
              <a:t>Convention on Expediting the Delivery of Emergency </a:t>
            </a:r>
            <a:r>
              <a:rPr lang="en-AU" i="1" dirty="0" smtClean="0"/>
              <a:t>Assistance.  </a:t>
            </a:r>
            <a:r>
              <a:rPr lang="en-AU" dirty="0" smtClean="0"/>
              <a:t>This convention did not see the light of day. </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6</a:t>
            </a:fld>
            <a:endParaRPr lang="en-AU"/>
          </a:p>
        </p:txBody>
      </p:sp>
    </p:spTree>
    <p:extLst>
      <p:ext uri="{BB962C8B-B14F-4D97-AF65-F5344CB8AC3E}">
        <p14:creationId xmlns:p14="http://schemas.microsoft.com/office/powerpoint/2010/main" val="4212036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What’s new in the draft articles</a:t>
            </a:r>
            <a:endParaRPr lang="en-AU" dirty="0"/>
          </a:p>
        </p:txBody>
      </p:sp>
      <p:sp>
        <p:nvSpPr>
          <p:cNvPr id="3" name="Content Placeholder 2"/>
          <p:cNvSpPr>
            <a:spLocks noGrp="1"/>
          </p:cNvSpPr>
          <p:nvPr>
            <p:ph idx="1"/>
          </p:nvPr>
        </p:nvSpPr>
        <p:spPr>
          <a:xfrm>
            <a:off x="457200" y="1700808"/>
            <a:ext cx="8229600" cy="4425355"/>
          </a:xfrm>
        </p:spPr>
        <p:txBody>
          <a:bodyPr/>
          <a:lstStyle/>
          <a:p>
            <a:r>
              <a:rPr lang="en-AU" dirty="0" smtClean="0"/>
              <a:t>A ‘duty to cooperate’ (Art 8).</a:t>
            </a:r>
          </a:p>
          <a:p>
            <a:r>
              <a:rPr lang="en-AU" dirty="0" smtClean="0"/>
              <a:t>A ‘duty to reduce the risk of disasters’ (Art 11).</a:t>
            </a:r>
          </a:p>
          <a:p>
            <a:r>
              <a:rPr lang="en-AU" dirty="0" smtClean="0"/>
              <a:t>A duty to ‘seek external assistance’ (Art 10).</a:t>
            </a:r>
          </a:p>
          <a:p>
            <a:r>
              <a:rPr lang="en-AU" dirty="0" smtClean="0"/>
              <a:t>‘Consent to external assistance shall not be withheld arbitrarily’ (Art 11(2)).</a:t>
            </a:r>
          </a:p>
          <a:p>
            <a:r>
              <a:rPr lang="en-AU" dirty="0"/>
              <a:t>A ‘right to offer assistance’ (Art 16</a:t>
            </a:r>
            <a:r>
              <a:rPr lang="en-AU" dirty="0" smtClean="0"/>
              <a:t>).</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7</a:t>
            </a:fld>
            <a:endParaRPr lang="en-AU"/>
          </a:p>
        </p:txBody>
      </p:sp>
    </p:spTree>
    <p:extLst>
      <p:ext uri="{BB962C8B-B14F-4D97-AF65-F5344CB8AC3E}">
        <p14:creationId xmlns:p14="http://schemas.microsoft.com/office/powerpoint/2010/main" val="1517344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rights </a:t>
            </a:r>
            <a:r>
              <a:rPr lang="en-AU" dirty="0" smtClean="0"/>
              <a:t>based, ‘person’ focused approach?</a:t>
            </a:r>
            <a:endParaRPr lang="en-AU" dirty="0"/>
          </a:p>
        </p:txBody>
      </p:sp>
      <p:sp>
        <p:nvSpPr>
          <p:cNvPr id="3" name="Content Placeholder 2"/>
          <p:cNvSpPr>
            <a:spLocks noGrp="1"/>
          </p:cNvSpPr>
          <p:nvPr>
            <p:ph idx="1"/>
          </p:nvPr>
        </p:nvSpPr>
        <p:spPr/>
        <p:txBody>
          <a:bodyPr/>
          <a:lstStyle/>
          <a:p>
            <a:r>
              <a:rPr lang="en-AU" dirty="0" smtClean="0"/>
              <a:t>Disaster survivors are rights holders, not victims waiting for international largesse.</a:t>
            </a:r>
          </a:p>
          <a:p>
            <a:r>
              <a:rPr lang="en-AU" dirty="0" smtClean="0"/>
              <a:t>The focus is </a:t>
            </a:r>
            <a:r>
              <a:rPr lang="en-AU" dirty="0" smtClean="0"/>
              <a:t>meant to be on </a:t>
            </a:r>
            <a:r>
              <a:rPr lang="en-AU" dirty="0" smtClean="0"/>
              <a:t>the needs of the affected, not the interest of the state.</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8</a:t>
            </a:fld>
            <a:endParaRPr lang="en-AU"/>
          </a:p>
        </p:txBody>
      </p:sp>
    </p:spTree>
    <p:extLst>
      <p:ext uri="{BB962C8B-B14F-4D97-AF65-F5344CB8AC3E}">
        <p14:creationId xmlns:p14="http://schemas.microsoft.com/office/powerpoint/2010/main" val="530252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 a draft paper…</a:t>
            </a:r>
            <a:endParaRPr lang="en-AU" dirty="0"/>
          </a:p>
        </p:txBody>
      </p:sp>
      <p:sp>
        <p:nvSpPr>
          <p:cNvPr id="3" name="Content Placeholder 2"/>
          <p:cNvSpPr>
            <a:spLocks noGrp="1"/>
          </p:cNvSpPr>
          <p:nvPr>
            <p:ph idx="1"/>
          </p:nvPr>
        </p:nvSpPr>
        <p:spPr/>
        <p:txBody>
          <a:bodyPr/>
          <a:lstStyle/>
          <a:p>
            <a:pPr marL="0" indent="0">
              <a:buNone/>
            </a:pPr>
            <a:r>
              <a:rPr lang="en-US" sz="2800" dirty="0" smtClean="0"/>
              <a:t>It was argued that </a:t>
            </a:r>
            <a:r>
              <a:rPr lang="en-US" sz="2800" dirty="0"/>
              <a:t>a treaty would provide ‘legal assurances that aid will be delivered in accordance with the principles of humanity’ and that a ‘treaty provision could work in practice to bring legal surety to the acceptance, facilitation and termination of international disaster relief, thereby helping to quash fears that the affected state is at risk of losing sovereign control or domestic political legitimacy in the face of international humanitarian assistance</a:t>
            </a:r>
            <a:r>
              <a:rPr lang="en-US" sz="2800" dirty="0" smtClean="0"/>
              <a:t>.’</a:t>
            </a:r>
            <a:endParaRPr lang="en-AU" sz="28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9</a:t>
            </a:fld>
            <a:endParaRPr lang="en-AU"/>
          </a:p>
        </p:txBody>
      </p:sp>
    </p:spTree>
    <p:extLst>
      <p:ext uri="{BB962C8B-B14F-4D97-AF65-F5344CB8AC3E}">
        <p14:creationId xmlns:p14="http://schemas.microsoft.com/office/powerpoint/2010/main" val="3604468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 what are the problems</a:t>
            </a:r>
            <a:endParaRPr lang="en-AU" dirty="0"/>
          </a:p>
        </p:txBody>
      </p:sp>
      <p:sp>
        <p:nvSpPr>
          <p:cNvPr id="3" name="Content Placeholder 2"/>
          <p:cNvSpPr>
            <a:spLocks noGrp="1"/>
          </p:cNvSpPr>
          <p:nvPr>
            <p:ph idx="1"/>
          </p:nvPr>
        </p:nvSpPr>
        <p:spPr/>
        <p:txBody>
          <a:bodyPr/>
          <a:lstStyle/>
          <a:p>
            <a:r>
              <a:rPr lang="en-AU" dirty="0" smtClean="0"/>
              <a:t>IFRC desk study</a:t>
            </a:r>
          </a:p>
          <a:p>
            <a:pPr lvl="1"/>
            <a:r>
              <a:rPr lang="en-AU" dirty="0" smtClean="0"/>
              <a:t>Initiation and termination;</a:t>
            </a:r>
          </a:p>
          <a:p>
            <a:pPr lvl="1"/>
            <a:r>
              <a:rPr lang="en-AU" dirty="0" smtClean="0"/>
              <a:t>Goods and equipment;</a:t>
            </a:r>
          </a:p>
          <a:p>
            <a:pPr lvl="1"/>
            <a:r>
              <a:rPr lang="en-AU" dirty="0" smtClean="0"/>
              <a:t>Personnel;</a:t>
            </a:r>
          </a:p>
          <a:p>
            <a:pPr lvl="1"/>
            <a:r>
              <a:rPr lang="en-AU" dirty="0" smtClean="0"/>
              <a:t>Transport and movement;</a:t>
            </a:r>
          </a:p>
          <a:p>
            <a:pPr lvl="1"/>
            <a:r>
              <a:rPr lang="en-AU" dirty="0" smtClean="0"/>
              <a:t>Operations (setting up a domestic office);</a:t>
            </a:r>
          </a:p>
          <a:p>
            <a:pPr lvl="1"/>
            <a:r>
              <a:rPr lang="en-AU" dirty="0" smtClean="0"/>
              <a:t>Quality and accountability;</a:t>
            </a:r>
          </a:p>
          <a:p>
            <a:pPr lvl="1"/>
            <a:r>
              <a:rPr lang="en-AU" dirty="0" smtClean="0"/>
              <a:t>Coordination.</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10</a:t>
            </a:fld>
            <a:endParaRPr lang="en-AU"/>
          </a:p>
        </p:txBody>
      </p:sp>
    </p:spTree>
    <p:extLst>
      <p:ext uri="{BB962C8B-B14F-4D97-AF65-F5344CB8AC3E}">
        <p14:creationId xmlns:p14="http://schemas.microsoft.com/office/powerpoint/2010/main" val="2081590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Would the ILC articles help?	</a:t>
            </a:r>
            <a:endParaRPr lang="en-AU" dirty="0"/>
          </a:p>
        </p:txBody>
      </p:sp>
      <p:sp>
        <p:nvSpPr>
          <p:cNvPr id="3" name="Content Placeholder 2"/>
          <p:cNvSpPr>
            <a:spLocks noGrp="1"/>
          </p:cNvSpPr>
          <p:nvPr>
            <p:ph idx="1"/>
          </p:nvPr>
        </p:nvSpPr>
        <p:spPr/>
        <p:txBody>
          <a:bodyPr/>
          <a:lstStyle/>
          <a:p>
            <a:r>
              <a:rPr lang="en-AU" dirty="0" smtClean="0"/>
              <a:t>I don’t think so.</a:t>
            </a:r>
          </a:p>
          <a:p>
            <a:r>
              <a:rPr lang="en-AU" dirty="0" smtClean="0"/>
              <a:t>The issue isn’t (usually) states not asking for help </a:t>
            </a:r>
          </a:p>
          <a:p>
            <a:r>
              <a:rPr lang="en-AU" dirty="0" smtClean="0"/>
              <a:t>Rather it’s states being overwhelmed – and not by other states but by civil society.</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4219387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Who’s bound by international law?</a:t>
            </a:r>
            <a:endParaRPr lang="en-AU" dirty="0"/>
          </a:p>
        </p:txBody>
      </p:sp>
      <p:sp>
        <p:nvSpPr>
          <p:cNvPr id="3" name="Content Placeholder 2"/>
          <p:cNvSpPr>
            <a:spLocks noGrp="1"/>
          </p:cNvSpPr>
          <p:nvPr>
            <p:ph idx="1"/>
          </p:nvPr>
        </p:nvSpPr>
        <p:spPr/>
        <p:txBody>
          <a:bodyPr/>
          <a:lstStyle/>
          <a:p>
            <a:r>
              <a:rPr lang="en-AU" dirty="0" smtClean="0"/>
              <a:t>States – so affected states will have a duty to seek external assistance </a:t>
            </a:r>
            <a:r>
              <a:rPr lang="en-AU" dirty="0" err="1" smtClean="0"/>
              <a:t>etc</a:t>
            </a:r>
            <a:r>
              <a:rPr lang="en-AU" dirty="0" smtClean="0"/>
              <a:t> – but where will it come from?</a:t>
            </a:r>
          </a:p>
          <a:p>
            <a:r>
              <a:rPr lang="en-AU" dirty="0" smtClean="0"/>
              <a:t>Other states and NGOs but NGOs are not the subjects of international law.  A convention could be ‘single sided’.</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12</a:t>
            </a:fld>
            <a:endParaRPr lang="en-AU"/>
          </a:p>
        </p:txBody>
      </p:sp>
    </p:spTree>
    <p:extLst>
      <p:ext uri="{BB962C8B-B14F-4D97-AF65-F5344CB8AC3E}">
        <p14:creationId xmlns:p14="http://schemas.microsoft.com/office/powerpoint/2010/main" val="2590981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Controlling the influx of international aid</a:t>
            </a:r>
            <a:endParaRPr lang="en-AU" dirty="0"/>
          </a:p>
        </p:txBody>
      </p:sp>
      <p:sp>
        <p:nvSpPr>
          <p:cNvPr id="3" name="Content Placeholder 2"/>
          <p:cNvSpPr>
            <a:spLocks noGrp="1"/>
          </p:cNvSpPr>
          <p:nvPr>
            <p:ph idx="1"/>
          </p:nvPr>
        </p:nvSpPr>
        <p:spPr/>
        <p:txBody>
          <a:bodyPr/>
          <a:lstStyle/>
          <a:p>
            <a:r>
              <a:rPr lang="en-AU" dirty="0" smtClean="0"/>
              <a:t>Requires strong domestic regulation.</a:t>
            </a:r>
          </a:p>
          <a:p>
            <a:r>
              <a:rPr lang="en-AU" dirty="0" smtClean="0"/>
              <a:t>An EM agency that can direct aid providers.</a:t>
            </a:r>
          </a:p>
          <a:p>
            <a:r>
              <a:rPr lang="en-AU" dirty="0" smtClean="0"/>
              <a:t>Established rules on quarantine, visas, recognition of qualifications etc. </a:t>
            </a:r>
          </a:p>
          <a:p>
            <a:r>
              <a:rPr lang="en-AU" dirty="0" smtClean="0"/>
              <a:t>General international obligations won’t change that. </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13</a:t>
            </a:fld>
            <a:endParaRPr lang="en-AU"/>
          </a:p>
        </p:txBody>
      </p:sp>
    </p:spTree>
    <p:extLst>
      <p:ext uri="{BB962C8B-B14F-4D97-AF65-F5344CB8AC3E}">
        <p14:creationId xmlns:p14="http://schemas.microsoft.com/office/powerpoint/2010/main" val="103227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articles will allow pressure</a:t>
            </a:r>
            <a:endParaRPr lang="en-AU" dirty="0"/>
          </a:p>
        </p:txBody>
      </p:sp>
      <p:sp>
        <p:nvSpPr>
          <p:cNvPr id="3" name="Content Placeholder 2"/>
          <p:cNvSpPr>
            <a:spLocks noGrp="1"/>
          </p:cNvSpPr>
          <p:nvPr>
            <p:ph idx="1"/>
          </p:nvPr>
        </p:nvSpPr>
        <p:spPr/>
        <p:txBody>
          <a:bodyPr/>
          <a:lstStyle/>
          <a:p>
            <a:r>
              <a:rPr lang="en-AU" dirty="0" smtClean="0"/>
              <a:t>States and NGO’s will be able to argue that a refusal is ‘arbitrary’</a:t>
            </a:r>
          </a:p>
          <a:p>
            <a:r>
              <a:rPr lang="en-AU" dirty="0" smtClean="0"/>
              <a:t>That a state is failing in its duties </a:t>
            </a:r>
          </a:p>
          <a:p>
            <a:r>
              <a:rPr lang="en-AU" dirty="0" smtClean="0"/>
              <a:t>And they may do that for political motives.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14</a:t>
            </a:fld>
            <a:endParaRPr lang="en-AU"/>
          </a:p>
        </p:txBody>
      </p:sp>
    </p:spTree>
    <p:extLst>
      <p:ext uri="{BB962C8B-B14F-4D97-AF65-F5344CB8AC3E}">
        <p14:creationId xmlns:p14="http://schemas.microsoft.com/office/powerpoint/2010/main" val="3562911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But states that want to refuse aid</a:t>
            </a:r>
            <a:endParaRPr lang="en-AU" dirty="0"/>
          </a:p>
        </p:txBody>
      </p:sp>
      <p:sp>
        <p:nvSpPr>
          <p:cNvPr id="3" name="Content Placeholder 2"/>
          <p:cNvSpPr>
            <a:spLocks noGrp="1"/>
          </p:cNvSpPr>
          <p:nvPr>
            <p:ph idx="1"/>
          </p:nvPr>
        </p:nvSpPr>
        <p:spPr/>
        <p:txBody>
          <a:bodyPr/>
          <a:lstStyle/>
          <a:p>
            <a:r>
              <a:rPr lang="en-AU" dirty="0" smtClean="0"/>
              <a:t>Will still be able to do so – they’ll just have to put their answers in the language of the articles.</a:t>
            </a:r>
          </a:p>
          <a:p>
            <a:r>
              <a:rPr lang="en-AU" dirty="0" smtClean="0"/>
              <a:t>Who is to decide and would any ‘resolution’ be timely enough for victims?</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15</a:t>
            </a:fld>
            <a:endParaRPr lang="en-AU"/>
          </a:p>
        </p:txBody>
      </p:sp>
    </p:spTree>
    <p:extLst>
      <p:ext uri="{BB962C8B-B14F-4D97-AF65-F5344CB8AC3E}">
        <p14:creationId xmlns:p14="http://schemas.microsoft.com/office/powerpoint/2010/main" val="49708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Without them</a:t>
            </a:r>
            <a:endParaRPr lang="en-AU" dirty="0"/>
          </a:p>
        </p:txBody>
      </p:sp>
      <p:sp>
        <p:nvSpPr>
          <p:cNvPr id="3" name="Content Placeholder 2"/>
          <p:cNvSpPr>
            <a:spLocks noGrp="1"/>
          </p:cNvSpPr>
          <p:nvPr>
            <p:ph idx="1"/>
          </p:nvPr>
        </p:nvSpPr>
        <p:spPr/>
        <p:txBody>
          <a:bodyPr/>
          <a:lstStyle/>
          <a:p>
            <a:r>
              <a:rPr lang="en-AU" dirty="0" smtClean="0"/>
              <a:t>States will still have allies and friends that they can turn to.</a:t>
            </a:r>
          </a:p>
          <a:p>
            <a:r>
              <a:rPr lang="en-AU" dirty="0" smtClean="0"/>
              <a:t>The international community does respond.</a:t>
            </a:r>
          </a:p>
          <a:p>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16</a:t>
            </a:fld>
            <a:endParaRPr lang="en-AU"/>
          </a:p>
        </p:txBody>
      </p:sp>
    </p:spTree>
    <p:extLst>
      <p:ext uri="{BB962C8B-B14F-4D97-AF65-F5344CB8AC3E}">
        <p14:creationId xmlns:p14="http://schemas.microsoft.com/office/powerpoint/2010/main" val="1616677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My view</a:t>
            </a:r>
            <a:endParaRPr lang="en-AU" dirty="0"/>
          </a:p>
        </p:txBody>
      </p:sp>
      <p:sp>
        <p:nvSpPr>
          <p:cNvPr id="3" name="Content Placeholder 2"/>
          <p:cNvSpPr>
            <a:spLocks noGrp="1"/>
          </p:cNvSpPr>
          <p:nvPr>
            <p:ph idx="1"/>
          </p:nvPr>
        </p:nvSpPr>
        <p:spPr/>
        <p:txBody>
          <a:bodyPr/>
          <a:lstStyle/>
          <a:p>
            <a:r>
              <a:rPr lang="en-AU" dirty="0" smtClean="0"/>
              <a:t>International law, or lack of it is not the problem.</a:t>
            </a:r>
          </a:p>
          <a:p>
            <a:r>
              <a:rPr lang="en-AU" dirty="0" smtClean="0"/>
              <a:t>Having such general provisions in a treaty won’t solve the issues.</a:t>
            </a:r>
          </a:p>
          <a:p>
            <a:r>
              <a:rPr lang="en-AU" dirty="0" smtClean="0"/>
              <a:t>The issues are best dealt with by prearranged diplomatic relations.  </a:t>
            </a:r>
            <a:endParaRPr lang="en-AU"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17</a:t>
            </a:fld>
            <a:endParaRPr lang="en-AU"/>
          </a:p>
        </p:txBody>
      </p:sp>
    </p:spTree>
    <p:extLst>
      <p:ext uri="{BB962C8B-B14F-4D97-AF65-F5344CB8AC3E}">
        <p14:creationId xmlns:p14="http://schemas.microsoft.com/office/powerpoint/2010/main" val="2502968041"/>
      </p:ext>
    </p:extLst>
  </p:cSld>
  <p:clrMapOvr>
    <a:masterClrMapping/>
  </p:clrMapOvr>
</p:sld>
</file>

<file path=ppt/theme/theme1.xml><?xml version="1.0" encoding="utf-8"?>
<a:theme xmlns:a="http://schemas.openxmlformats.org/drawingml/2006/main" name="ANUPowerpointTemplate2010">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ANUPowerpointTemplate2010</Template>
  <TotalTime>625</TotalTime>
  <Words>769</Words>
  <Application>Microsoft Office PowerPoint</Application>
  <PresentationFormat>On-screen Show (4:3)</PresentationFormat>
  <Paragraphs>85</Paragraphs>
  <Slides>17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ANUPowerpointTemplate2010</vt:lpstr>
      <vt:lpstr>The ILC’s Draft Articles on Protection of persons in the event of disasters</vt:lpstr>
      <vt:lpstr>The ILC</vt:lpstr>
      <vt:lpstr>The ILC can </vt:lpstr>
      <vt:lpstr>International law</vt:lpstr>
      <vt:lpstr>The IFRC</vt:lpstr>
      <vt:lpstr>International law</vt:lpstr>
      <vt:lpstr>What’s new in the draft articles</vt:lpstr>
      <vt:lpstr>A rights based, ‘person’ focused approach?</vt:lpstr>
      <vt:lpstr>In a draft paper…</vt:lpstr>
      <vt:lpstr>But what are the problems</vt:lpstr>
      <vt:lpstr>Would the ILC articles help? </vt:lpstr>
      <vt:lpstr>Who’s bound by international law?</vt:lpstr>
      <vt:lpstr>Controlling the influx of international aid</vt:lpstr>
      <vt:lpstr>The articles will allow pressure</vt:lpstr>
      <vt:lpstr>But states that want to refuse aid</vt:lpstr>
      <vt:lpstr>Without them</vt:lpstr>
      <vt:lpstr>My view</vt:lpstr>
    </vt:vector>
  </TitlesOfParts>
  <Company>The Australian National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51</cp:revision>
  <dcterms:created xsi:type="dcterms:W3CDTF">2010-10-19T05:25:31Z</dcterms:created>
  <dcterms:modified xsi:type="dcterms:W3CDTF">2015-08-21T05:27:02Z</dcterms:modified>
</cp:coreProperties>
</file>