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7"/>
  </p:notesMasterIdLst>
  <p:sldIdLst>
    <p:sldId id="266" r:id="rId2"/>
    <p:sldId id="267" r:id="rId3"/>
    <p:sldId id="268" r:id="rId4"/>
    <p:sldId id="269" r:id="rId5"/>
    <p:sldId id="270" r:id="rId6"/>
  </p:sldIdLst>
  <p:sldSz cx="9144000" cy="6858000" type="screen4x3"/>
  <p:notesSz cx="6858000" cy="9144000"/>
  <p:defaultTextStyle>
    <a:defPPr>
      <a:defRPr lang="en-A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7688"/>
    <a:srgbClr val="5E889D"/>
    <a:srgbClr val="94B0BE"/>
    <a:srgbClr val="4E3721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922"/>
    <p:restoredTop sz="99391" autoAdjust="0"/>
  </p:normalViewPr>
  <p:slideViewPr>
    <p:cSldViewPr>
      <p:cViewPr varScale="1">
        <p:scale>
          <a:sx n="94" d="100"/>
          <a:sy n="94" d="100"/>
        </p:scale>
        <p:origin x="1920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A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AU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A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ACB16CB-CD02-49FC-BDF3-67B394DE205F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84877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w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4652963"/>
            <a:ext cx="9144000" cy="2205037"/>
          </a:xfrm>
          <a:prstGeom prst="rect">
            <a:avLst/>
          </a:prstGeom>
          <a:solidFill>
            <a:srgbClr val="94B0B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8313" y="4652963"/>
            <a:ext cx="8280400" cy="519112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2800"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AU" noProof="0" smtClean="0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algn="l">
              <a:defRPr/>
            </a:lvl1pPr>
          </a:lstStyle>
          <a:p>
            <a:endParaRPr lang="en-AU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2A7AD82-F461-44BE-94DD-871E42EA6917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8201" name="Picture 9" descr="ANU_LOGO_WHI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5888"/>
            <a:ext cx="1511300" cy="52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1919288"/>
            <a:ext cx="8207375" cy="641350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AU" noProof="0" smtClean="0"/>
          </a:p>
        </p:txBody>
      </p:sp>
    </p:spTree>
    <p:extLst>
      <p:ext uri="{BB962C8B-B14F-4D97-AF65-F5344CB8AC3E}">
        <p14:creationId xmlns:p14="http://schemas.microsoft.com/office/powerpoint/2010/main" val="789503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32DC63-BF72-4143-B721-9CD45CAD5F53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1780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528219-0DC8-415A-9E8F-741C729033E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70194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6113"/>
            <a:ext cx="4038600" cy="4210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16113"/>
            <a:ext cx="4038600" cy="4210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AEE6BF-3074-4765-869F-D021AD32957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37942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1F8D5A-3D2E-418B-B345-2211B2424679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961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68BD5F-F6DD-4F39-BC8F-666BB322C733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241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E0613E-3735-484E-B0D0-453FC6107EA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08473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E9F30E-FD33-42EA-97C3-01DFA8D5A91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61983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06FBF0-4F57-4B2F-A1B9-BCE6746A8BB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7810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941E4B-589D-42F8-890C-E9AE02706688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02947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765175"/>
            <a:ext cx="2058988" cy="53609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765175"/>
            <a:ext cx="6029325" cy="53609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011218-4351-4A50-B1B7-E89560B1E3E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66216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6597650"/>
            <a:ext cx="9144000" cy="260350"/>
          </a:xfrm>
          <a:prstGeom prst="rect">
            <a:avLst/>
          </a:prstGeom>
          <a:solidFill>
            <a:srgbClr val="94B0B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76517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AU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16113"/>
            <a:ext cx="8229600" cy="421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724525" y="6597650"/>
            <a:ext cx="2133600" cy="19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597650"/>
            <a:ext cx="5040312" cy="19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01013" y="6597650"/>
            <a:ext cx="585787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8A7F530-2DD0-4577-9C97-D0E612A220B0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33" name="Picture 9" descr="ANU_LOGO_WHITE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5888"/>
            <a:ext cx="1511300" cy="52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8324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Legal issues in CPR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Liability and </a:t>
            </a:r>
          </a:p>
          <a:p>
            <a:r>
              <a:rPr lang="en-US" dirty="0" smtClean="0"/>
              <a:t>Consent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5179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Unheard of:</a:t>
            </a:r>
            <a:endParaRPr lang="en-AU" dirty="0"/>
          </a:p>
          <a:p>
            <a:pPr lvl="1"/>
            <a:r>
              <a:rPr lang="en-AU" dirty="0" smtClean="0"/>
              <a:t>No duty to rescue a stranger;</a:t>
            </a:r>
          </a:p>
          <a:p>
            <a:pPr lvl="1"/>
            <a:r>
              <a:rPr lang="en-AU" dirty="0" smtClean="0"/>
              <a:t>Doing CPR can’t make the situation worse than not doing it.</a:t>
            </a:r>
          </a:p>
          <a:p>
            <a:pPr lvl="1"/>
            <a:r>
              <a:rPr lang="en-AU" dirty="0" smtClean="0"/>
              <a:t>Good Samaritan legislation in every state requires only ‘good faith’ attempt.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9547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implied consent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Necessity:</a:t>
            </a:r>
          </a:p>
          <a:p>
            <a:pPr lvl="1"/>
            <a:r>
              <a:rPr lang="en-US" dirty="0" smtClean="0"/>
              <a:t>Where you cannot communicate with the patient then it’s lawful to provide treatment that is reasonable and in the patient’s best interests.</a:t>
            </a:r>
          </a:p>
          <a:p>
            <a:pPr lvl="1"/>
            <a:r>
              <a:rPr lang="en-US" dirty="0" smtClean="0"/>
              <a:t>But not if it’s contrary to the patient’s </a:t>
            </a:r>
            <a:r>
              <a:rPr lang="en-US" i="1" dirty="0" smtClean="0"/>
              <a:t>known</a:t>
            </a:r>
            <a:r>
              <a:rPr lang="en-US" dirty="0" smtClean="0"/>
              <a:t> wishes</a:t>
            </a:r>
            <a:br>
              <a:rPr lang="en-US" dirty="0" smtClean="0"/>
            </a:br>
            <a:r>
              <a:rPr lang="en-US" sz="1600" dirty="0" smtClean="0"/>
              <a:t>(</a:t>
            </a:r>
            <a:r>
              <a:rPr lang="pt-BR" sz="1600" i="1" dirty="0">
                <a:solidFill>
                  <a:srgbClr val="0E0E0E"/>
                </a:solidFill>
                <a:latin typeface="Helvetica" charset="0"/>
              </a:rPr>
              <a:t>In Re </a:t>
            </a:r>
            <a:r>
              <a:rPr lang="pt-BR" sz="1600" i="1" dirty="0" err="1">
                <a:solidFill>
                  <a:srgbClr val="0E0E0E"/>
                </a:solidFill>
                <a:latin typeface="Helvetica" charset="0"/>
              </a:rPr>
              <a:t>F</a:t>
            </a:r>
            <a:r>
              <a:rPr lang="pt-BR" sz="1600" dirty="0">
                <a:solidFill>
                  <a:srgbClr val="0E0E0E"/>
                </a:solidFill>
                <a:latin typeface="Helvetica" charset="0"/>
              </a:rPr>
              <a:t> [1990] 2 AC </a:t>
            </a:r>
            <a:r>
              <a:rPr lang="pt-BR" sz="1600" dirty="0" smtClean="0">
                <a:solidFill>
                  <a:srgbClr val="0E0E0E"/>
                </a:solidFill>
                <a:latin typeface="Helvetica" charset="0"/>
              </a:rPr>
              <a:t>1).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25662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issues is not likely to be relevant to a cardiac arrest on the street; but</a:t>
            </a:r>
          </a:p>
          <a:p>
            <a:r>
              <a:rPr lang="en-US" i="1" dirty="0" smtClean="0"/>
              <a:t>If</a:t>
            </a:r>
            <a:r>
              <a:rPr lang="en-US" dirty="0" smtClean="0"/>
              <a:t> a person has refused consent </a:t>
            </a:r>
            <a:r>
              <a:rPr lang="mr-IN" dirty="0" smtClean="0"/>
              <a:t>–</a:t>
            </a:r>
            <a:r>
              <a:rPr lang="en-US" dirty="0" smtClean="0"/>
              <a:t> and taken steps to communicate that wish - then it should be </a:t>
            </a:r>
            <a:r>
              <a:rPr lang="en-US" dirty="0" err="1" smtClean="0"/>
              <a:t>honoured</a:t>
            </a: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(</a:t>
            </a:r>
            <a:r>
              <a:rPr lang="en-US" sz="1600" i="1" dirty="0" err="1"/>
              <a:t>Malette</a:t>
            </a:r>
            <a:r>
              <a:rPr lang="en-US" sz="1600" i="1" dirty="0"/>
              <a:t> v Shulman </a:t>
            </a:r>
            <a:r>
              <a:rPr lang="en-US" sz="1600" dirty="0"/>
              <a:t>[1990] 67 D.L.R. (4th) 321</a:t>
            </a:r>
            <a:r>
              <a:rPr lang="en-US" sz="1600" dirty="0" smtClean="0"/>
              <a:t>)</a:t>
            </a:r>
          </a:p>
          <a:p>
            <a:r>
              <a:rPr lang="en-US" dirty="0" smtClean="0"/>
              <a:t>No requirement for particular form</a:t>
            </a:r>
          </a:p>
          <a:p>
            <a:pPr lvl="1"/>
            <a:r>
              <a:rPr lang="en-US" dirty="0" smtClean="0"/>
              <a:t>Legislation in some states adds to and does not replace the common law.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38681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for your attention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err="1" smtClean="0"/>
              <a:t>Dr</a:t>
            </a:r>
            <a:r>
              <a:rPr lang="en-US" sz="2800" dirty="0" smtClean="0"/>
              <a:t> Michael Eburn</a:t>
            </a:r>
            <a:br>
              <a:rPr lang="en-US" sz="2800" dirty="0" smtClean="0"/>
            </a:br>
            <a:r>
              <a:rPr lang="en-US" sz="2800" dirty="0" smtClean="0"/>
              <a:t>ANU College of Law</a:t>
            </a:r>
            <a:br>
              <a:rPr lang="en-US" sz="2800" dirty="0" smtClean="0"/>
            </a:br>
            <a:r>
              <a:rPr lang="en-US" sz="2800" dirty="0" smtClean="0"/>
              <a:t>Australian National University </a:t>
            </a:r>
            <a:br>
              <a:rPr lang="en-US" sz="2800" dirty="0" smtClean="0"/>
            </a:br>
            <a:r>
              <a:rPr lang="en-US" sz="2800" dirty="0" smtClean="0"/>
              <a:t>CANBERRA</a:t>
            </a:r>
            <a:br>
              <a:rPr lang="en-US" sz="2800" dirty="0" smtClean="0"/>
            </a:br>
            <a:r>
              <a:rPr lang="en-US" sz="1800" dirty="0" smtClean="0"/>
              <a:t>(But coming to you today from: </a:t>
            </a:r>
            <a:br>
              <a:rPr lang="en-US" sz="1800" dirty="0" smtClean="0"/>
            </a:br>
            <a:r>
              <a:rPr lang="en-US" sz="1800" dirty="0" smtClean="0"/>
              <a:t>The Disaster and Development Network</a:t>
            </a:r>
            <a:br>
              <a:rPr lang="en-US" sz="1800" dirty="0" smtClean="0"/>
            </a:br>
            <a:r>
              <a:rPr lang="en-US" sz="1800" dirty="0" err="1" smtClean="0"/>
              <a:t>Northumbria</a:t>
            </a:r>
            <a:r>
              <a:rPr lang="en-US" sz="1800" dirty="0" smtClean="0"/>
              <a:t> University</a:t>
            </a:r>
            <a:br>
              <a:rPr lang="en-US" sz="1800" dirty="0" smtClean="0"/>
            </a:br>
            <a:r>
              <a:rPr lang="en-US" sz="1800" dirty="0" smtClean="0"/>
              <a:t>Newcastle-upon-Tyne, UK).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2800" b="1" dirty="0" err="1" smtClean="0"/>
              <a:t>Ph</a:t>
            </a:r>
            <a:r>
              <a:rPr lang="en-US" sz="2800" b="1" dirty="0" smtClean="0"/>
              <a:t>:	</a:t>
            </a:r>
            <a:r>
              <a:rPr lang="en-US" sz="2800" dirty="0" smtClean="0"/>
              <a:t>+ </a:t>
            </a:r>
            <a:r>
              <a:rPr lang="en-US" sz="2800" dirty="0"/>
              <a:t>61 409 727 054</a:t>
            </a:r>
            <a:br>
              <a:rPr lang="en-US" sz="2800" dirty="0"/>
            </a:br>
            <a:r>
              <a:rPr lang="en-US" sz="2800" b="1" dirty="0" smtClean="0"/>
              <a:t>E:	</a:t>
            </a:r>
            <a:r>
              <a:rPr lang="en-US" sz="2800" dirty="0" err="1" smtClean="0"/>
              <a:t>michael.eburn@anu.edu.au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28573434"/>
      </p:ext>
    </p:extLst>
  </p:cSld>
  <p:clrMapOvr>
    <a:masterClrMapping/>
  </p:clrMapOvr>
</p:sld>
</file>

<file path=ppt/theme/theme1.xml><?xml version="1.0" encoding="utf-8"?>
<a:theme xmlns:a="http://schemas.openxmlformats.org/drawingml/2006/main" name="ANU">
  <a:themeElements>
    <a:clrScheme name="ANUPowerpointTemplate201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NUPowerpointTemplate2010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NUPowerpointTemplate201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NU" id="{C9728854-CD32-4740-B61D-970215E72779}" vid="{3497830E-55CF-48F1-8604-801B3605296B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415</TotalTime>
  <Words>133</Words>
  <Application>Microsoft Macintosh PowerPoint</Application>
  <PresentationFormat>On-screen Show (4:3)</PresentationFormat>
  <Paragraphs>26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Helvetica</vt:lpstr>
      <vt:lpstr>Arial</vt:lpstr>
      <vt:lpstr>ANU</vt:lpstr>
      <vt:lpstr>Legal issues in CPR</vt:lpstr>
      <vt:lpstr>Liability</vt:lpstr>
      <vt:lpstr>No implied consent</vt:lpstr>
      <vt:lpstr>Consent</vt:lpstr>
      <vt:lpstr>Thank you for your attention</vt:lpstr>
    </vt:vector>
  </TitlesOfParts>
  <Company>The Australian National University</Company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u4031391</dc:creator>
  <cp:lastModifiedBy>Michael Eburn</cp:lastModifiedBy>
  <cp:revision>59</cp:revision>
  <dcterms:created xsi:type="dcterms:W3CDTF">2010-10-19T05:25:31Z</dcterms:created>
  <dcterms:modified xsi:type="dcterms:W3CDTF">2017-04-21T10:08:06Z</dcterms:modified>
</cp:coreProperties>
</file>